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71" r:id="rId5"/>
  </p:sldMasterIdLst>
  <p:notesMasterIdLst>
    <p:notesMasterId r:id="rId62"/>
  </p:notesMasterIdLst>
  <p:handoutMasterIdLst>
    <p:handoutMasterId r:id="rId63"/>
  </p:handoutMasterIdLst>
  <p:sldIdLst>
    <p:sldId id="256" r:id="rId6"/>
    <p:sldId id="259" r:id="rId7"/>
    <p:sldId id="257" r:id="rId8"/>
    <p:sldId id="260" r:id="rId9"/>
    <p:sldId id="407" r:id="rId10"/>
    <p:sldId id="439" r:id="rId11"/>
    <p:sldId id="313" r:id="rId12"/>
    <p:sldId id="282" r:id="rId13"/>
    <p:sldId id="299" r:id="rId14"/>
    <p:sldId id="296" r:id="rId15"/>
    <p:sldId id="318" r:id="rId16"/>
    <p:sldId id="317" r:id="rId17"/>
    <p:sldId id="435" r:id="rId18"/>
    <p:sldId id="417" r:id="rId19"/>
    <p:sldId id="273" r:id="rId20"/>
    <p:sldId id="276" r:id="rId21"/>
    <p:sldId id="333" r:id="rId22"/>
    <p:sldId id="379" r:id="rId23"/>
    <p:sldId id="399" r:id="rId24"/>
    <p:sldId id="383" r:id="rId25"/>
    <p:sldId id="442" r:id="rId26"/>
    <p:sldId id="443" r:id="rId27"/>
    <p:sldId id="274" r:id="rId28"/>
    <p:sldId id="546" r:id="rId29"/>
    <p:sldId id="547" r:id="rId30"/>
    <p:sldId id="275" r:id="rId31"/>
    <p:sldId id="545" r:id="rId32"/>
    <p:sldId id="550" r:id="rId33"/>
    <p:sldId id="413" r:id="rId34"/>
    <p:sldId id="389" r:id="rId35"/>
    <p:sldId id="436" r:id="rId36"/>
    <p:sldId id="400" r:id="rId37"/>
    <p:sldId id="437" r:id="rId38"/>
    <p:sldId id="416" r:id="rId39"/>
    <p:sldId id="272" r:id="rId40"/>
    <p:sldId id="265" r:id="rId41"/>
    <p:sldId id="414" r:id="rId42"/>
    <p:sldId id="438" r:id="rId43"/>
    <p:sldId id="286" r:id="rId44"/>
    <p:sldId id="384" r:id="rId45"/>
    <p:sldId id="441" r:id="rId46"/>
    <p:sldId id="415" r:id="rId47"/>
    <p:sldId id="258" r:id="rId48"/>
    <p:sldId id="548" r:id="rId49"/>
    <p:sldId id="549" r:id="rId50"/>
    <p:sldId id="411" r:id="rId51"/>
    <p:sldId id="412" r:id="rId52"/>
    <p:sldId id="347" r:id="rId53"/>
    <p:sldId id="427" r:id="rId54"/>
    <p:sldId id="433" r:id="rId55"/>
    <p:sldId id="291" r:id="rId56"/>
    <p:sldId id="285" r:id="rId57"/>
    <p:sldId id="292" r:id="rId58"/>
    <p:sldId id="440" r:id="rId59"/>
    <p:sldId id="418" r:id="rId60"/>
    <p:sldId id="551" r:id="rId61"/>
  </p:sldIdLst>
  <p:sldSz cx="12192000" cy="6858000"/>
  <p:notesSz cx="6858000" cy="9144000"/>
  <p:defaultTextStyle>
    <a:defPPr rtl="0">
      <a:defRPr lang="ja-jp"/>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2" autoAdjust="0"/>
    <p:restoredTop sz="88443" autoAdjust="0"/>
  </p:normalViewPr>
  <p:slideViewPr>
    <p:cSldViewPr snapToGrid="0">
      <p:cViewPr varScale="1">
        <p:scale>
          <a:sx n="97" d="100"/>
          <a:sy n="97" d="100"/>
        </p:scale>
        <p:origin x="678" y="96"/>
      </p:cViewPr>
      <p:guideLst>
        <p:guide orient="horz" pos="2160"/>
        <p:guide pos="3817"/>
      </p:guideLst>
    </p:cSldViewPr>
  </p:slideViewPr>
  <p:notesTextViewPr>
    <p:cViewPr>
      <p:scale>
        <a:sx n="1" d="1"/>
        <a:sy n="1" d="1"/>
      </p:scale>
      <p:origin x="0" y="0"/>
    </p:cViewPr>
  </p:notesTextViewPr>
  <p:notesViewPr>
    <p:cSldViewPr snapToGrid="0">
      <p:cViewPr varScale="1">
        <p:scale>
          <a:sx n="99" d="100"/>
          <a:sy n="99"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7EB69090-B8DF-4F82-BEE5-3655C6AEA46E}"/>
    <pc:docChg chg="modSld">
      <pc:chgData name="Abe,YutakaTKZIM" userId="4ea0f8c6-cb00-4a5a-9642-b208e11f484d" providerId="ADAL" clId="{7EB69090-B8DF-4F82-BEE5-3655C6AEA46E}" dt="2023-05-08T01:23:33.005" v="2" actId="1076"/>
      <pc:docMkLst>
        <pc:docMk/>
      </pc:docMkLst>
      <pc:sldChg chg="modSp mod">
        <pc:chgData name="Abe,YutakaTKZIM" userId="4ea0f8c6-cb00-4a5a-9642-b208e11f484d" providerId="ADAL" clId="{7EB69090-B8DF-4F82-BEE5-3655C6AEA46E}" dt="2023-05-07T23:43:43.994" v="1" actId="14100"/>
        <pc:sldMkLst>
          <pc:docMk/>
          <pc:sldMk cId="4099813933" sldId="276"/>
        </pc:sldMkLst>
        <pc:picChg chg="mod">
          <ac:chgData name="Abe,YutakaTKZIM" userId="4ea0f8c6-cb00-4a5a-9642-b208e11f484d" providerId="ADAL" clId="{7EB69090-B8DF-4F82-BEE5-3655C6AEA46E}" dt="2023-05-07T23:43:43.994" v="1" actId="14100"/>
          <ac:picMkLst>
            <pc:docMk/>
            <pc:sldMk cId="4099813933" sldId="276"/>
            <ac:picMk id="10" creationId="{B408BB23-B963-4EDF-B027-AFBC6666F4A4}"/>
          </ac:picMkLst>
        </pc:picChg>
      </pc:sldChg>
      <pc:sldChg chg="modSp mod">
        <pc:chgData name="Abe,YutakaTKZIM" userId="4ea0f8c6-cb00-4a5a-9642-b208e11f484d" providerId="ADAL" clId="{7EB69090-B8DF-4F82-BEE5-3655C6AEA46E}" dt="2023-05-08T01:23:33.005" v="2" actId="1076"/>
        <pc:sldMkLst>
          <pc:docMk/>
          <pc:sldMk cId="3546561202" sldId="282"/>
        </pc:sldMkLst>
        <pc:picChg chg="mod">
          <ac:chgData name="Abe,YutakaTKZIM" userId="4ea0f8c6-cb00-4a5a-9642-b208e11f484d" providerId="ADAL" clId="{7EB69090-B8DF-4F82-BEE5-3655C6AEA46E}" dt="2023-05-08T01:23:33.005" v="2" actId="1076"/>
          <ac:picMkLst>
            <pc:docMk/>
            <pc:sldMk cId="3546561202" sldId="282"/>
            <ac:picMk id="84"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575A93-E921-4754-8DF9-8AFEFF2F4C67}" type="datetime1">
              <a:rPr lang="en-US" altLang="ja-JP" smtClean="0">
                <a:latin typeface="Meiryo UI" panose="020B0604030504040204" pitchFamily="50" charset="-128"/>
                <a:ea typeface="Meiryo UI" panose="020B0604030504040204" pitchFamily="50" charset="-128"/>
              </a:rPr>
              <a:t>5/8/2023</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668C69-0C3E-40A2-B4A0-B2C8B71D8E3A}"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64CB754B-DE12-4F93-98F2-37FD0E473628}" type="datetime1">
              <a:rPr lang="en-US" altLang="ja-JP" smtClean="0"/>
              <a:pPr/>
              <a:t>5/8/2023</a:t>
            </a:fld>
            <a:endParaRPr lang="ja-JP" altLang="en-US">
              <a:latin typeface="Meiryo UI" panose="020B0604030504040204" pitchFamily="50" charset="-128"/>
              <a:ea typeface="Meiryo UI" panose="020B0604030504040204" pitchFamily="50" charset="-128"/>
            </a:endParaRPr>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EE000EEB-8338-48D7-8EE8-EE0082EF7602}"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p>
        </p:txBody>
      </p:sp>
      <p:sp>
        <p:nvSpPr>
          <p:cNvPr id="4" name="スライド番号プレースホルダー 3"/>
          <p:cNvSpPr>
            <a:spLocks noGrp="1"/>
          </p:cNvSpPr>
          <p:nvPr>
            <p:ph type="sldNum" sz="quarter" idx="5"/>
          </p:nvPr>
        </p:nvSpPr>
        <p:spPr/>
        <p:txBody>
          <a:bodyPr rtlCol="0"/>
          <a:lstStyle/>
          <a:p>
            <a:pPr rtl="0"/>
            <a:fld id="{EE000EEB-8338-48D7-8EE8-EE0082EF7602}" type="slidenum">
              <a:rPr lang="en-US" altLang="ja-JP" smtClean="0"/>
              <a:t>1</a:t>
            </a:fld>
            <a:endParaRPr lang="ja-JP" altLang="en-US"/>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46</a:t>
            </a:fld>
            <a:endParaRPr kumimoji="1" lang="ja-JP" altLang="en-US"/>
          </a:p>
        </p:txBody>
      </p:sp>
    </p:spTree>
    <p:extLst>
      <p:ext uri="{BB962C8B-B14F-4D97-AF65-F5344CB8AC3E}">
        <p14:creationId xmlns:p14="http://schemas.microsoft.com/office/powerpoint/2010/main" val="2043817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47</a:t>
            </a:fld>
            <a:endParaRPr kumimoji="1" lang="ja-JP" altLang="en-US"/>
          </a:p>
        </p:txBody>
      </p:sp>
    </p:spTree>
    <p:extLst>
      <p:ext uri="{BB962C8B-B14F-4D97-AF65-F5344CB8AC3E}">
        <p14:creationId xmlns:p14="http://schemas.microsoft.com/office/powerpoint/2010/main" val="3206349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49</a:t>
            </a:fld>
            <a:endParaRPr kumimoji="1" lang="ja-JP" altLang="en-US"/>
          </a:p>
        </p:txBody>
      </p:sp>
    </p:spTree>
    <p:extLst>
      <p:ext uri="{BB962C8B-B14F-4D97-AF65-F5344CB8AC3E}">
        <p14:creationId xmlns:p14="http://schemas.microsoft.com/office/powerpoint/2010/main" val="1755845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50</a:t>
            </a:fld>
            <a:endParaRPr kumimoji="1" lang="ja-JP" altLang="en-US"/>
          </a:p>
        </p:txBody>
      </p:sp>
    </p:spTree>
    <p:extLst>
      <p:ext uri="{BB962C8B-B14F-4D97-AF65-F5344CB8AC3E}">
        <p14:creationId xmlns:p14="http://schemas.microsoft.com/office/powerpoint/2010/main" val="2376526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Figure 2. Schematic of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processing and intra- and extracellular transport. (a)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acetylated by Porcupine (</a:t>
            </a:r>
            <a:r>
              <a:rPr kumimoji="1" lang="en-US" altLang="ja-JP" sz="1200" b="0" i="0" u="none" strike="noStrike" kern="1200" baseline="0" dirty="0" err="1">
                <a:solidFill>
                  <a:schemeClr val="tx1"/>
                </a:solidFill>
                <a:latin typeface="+mn-lt"/>
                <a:ea typeface="+mn-ea"/>
                <a:cs typeface="+mn-cs"/>
              </a:rPr>
              <a:t>Porc</a:t>
            </a:r>
            <a:r>
              <a:rPr kumimoji="1" lang="en-US" altLang="ja-JP" sz="1200" b="0" i="0" u="none" strike="noStrike" kern="1200" baseline="0" dirty="0">
                <a:solidFill>
                  <a:schemeClr val="tx1"/>
                </a:solidFill>
                <a:latin typeface="+mn-lt"/>
                <a:ea typeface="+mn-ea"/>
                <a:cs typeface="+mn-cs"/>
              </a:rPr>
              <a:t>) in the ER, </a:t>
            </a:r>
            <a:r>
              <a:rPr kumimoji="1" lang="en-US" altLang="ja-JP" sz="1200" b="0" i="0" u="none" strike="noStrike" kern="1200" baseline="0" dirty="0" err="1">
                <a:solidFill>
                  <a:schemeClr val="tx1"/>
                </a:solidFill>
                <a:latin typeface="+mn-lt"/>
                <a:ea typeface="+mn-ea"/>
                <a:cs typeface="+mn-cs"/>
              </a:rPr>
              <a:t>catalysing</a:t>
            </a:r>
            <a:r>
              <a:rPr kumimoji="1" lang="en-US" altLang="ja-JP" sz="1200" b="0" i="0" u="none" strike="noStrike" kern="1200" baseline="0" dirty="0">
                <a:solidFill>
                  <a:schemeClr val="tx1"/>
                </a:solidFill>
                <a:latin typeface="+mn-lt"/>
                <a:ea typeface="+mn-ea"/>
                <a:cs typeface="+mn-cs"/>
              </a:rPr>
              <a:t> the addition of the</a:t>
            </a:r>
          </a:p>
          <a:p>
            <a:r>
              <a:rPr kumimoji="1" lang="en-US" altLang="ja-JP" sz="1200" b="0" i="0" u="none" strike="noStrike" kern="1200" baseline="0" dirty="0">
                <a:solidFill>
                  <a:schemeClr val="tx1"/>
                </a:solidFill>
                <a:latin typeface="+mn-lt"/>
                <a:ea typeface="+mn-ea"/>
                <a:cs typeface="+mn-cs"/>
              </a:rPr>
              <a:t>lipid moiety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(PAM). PAM facilitates an interaction between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and WLS, which is required for the transport of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proteins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through the</a:t>
            </a:r>
          </a:p>
          <a:p>
            <a:r>
              <a:rPr kumimoji="1" lang="en-US" altLang="ja-JP" sz="1200" b="0" i="0" u="none" strike="noStrike" kern="1200" baseline="0" dirty="0">
                <a:solidFill>
                  <a:schemeClr val="tx1"/>
                </a:solidFill>
                <a:latin typeface="+mn-lt"/>
                <a:ea typeface="+mn-ea"/>
                <a:cs typeface="+mn-cs"/>
              </a:rPr>
              <a:t>secretory pathway to the plasma membrane. (b) Lateral diffusion. For example, heparin sulfate proteoglycans (HSPGs) enable restricted diffusion of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to adjacent</a:t>
            </a:r>
          </a:p>
          <a:p>
            <a:r>
              <a:rPr kumimoji="1" lang="en-US" altLang="ja-JP" sz="1200" b="0" i="0" u="none" strike="noStrike" kern="1200" baseline="0" dirty="0">
                <a:solidFill>
                  <a:schemeClr val="tx1"/>
                </a:solidFill>
                <a:latin typeface="+mn-lt"/>
                <a:ea typeface="+mn-ea"/>
                <a:cs typeface="+mn-cs"/>
              </a:rPr>
              <a:t>cells. (c) </a:t>
            </a:r>
            <a:r>
              <a:rPr kumimoji="1" lang="en-US" altLang="ja-JP" sz="1200" b="0" i="0" u="none" strike="noStrike" kern="1200" baseline="0" dirty="0" err="1">
                <a:solidFill>
                  <a:schemeClr val="tx1"/>
                </a:solidFill>
                <a:latin typeface="+mn-lt"/>
                <a:ea typeface="+mn-ea"/>
                <a:cs typeface="+mn-cs"/>
              </a:rPr>
              <a:t>Exovesicle</a:t>
            </a:r>
            <a:r>
              <a:rPr kumimoji="1" lang="en-US" altLang="ja-JP" sz="1200" b="0" i="0" u="none" strike="noStrike" kern="1200" baseline="0" dirty="0">
                <a:solidFill>
                  <a:schemeClr val="tx1"/>
                </a:solidFill>
                <a:latin typeface="+mn-lt"/>
                <a:ea typeface="+mn-ea"/>
                <a:cs typeface="+mn-cs"/>
              </a:rPr>
              <a:t>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distributed to recipient cells via figure 2 </a:t>
            </a:r>
            <a:r>
              <a:rPr kumimoji="1" lang="en-US" altLang="ja-JP" sz="1200" b="0" i="0" u="none" strike="noStrike" kern="1200" baseline="0" dirty="0" err="1">
                <a:solidFill>
                  <a:schemeClr val="tx1"/>
                </a:solidFill>
                <a:latin typeface="+mn-lt"/>
                <a:ea typeface="+mn-ea"/>
                <a:cs typeface="+mn-cs"/>
              </a:rPr>
              <a:t>exosomes</a:t>
            </a:r>
            <a:r>
              <a:rPr kumimoji="1" lang="en-US" altLang="ja-JP" sz="1200" b="0" i="0" u="none" strike="noStrike" kern="1200" baseline="0" dirty="0">
                <a:solidFill>
                  <a:schemeClr val="tx1"/>
                </a:solidFill>
                <a:latin typeface="+mn-lt"/>
                <a:ea typeface="+mn-ea"/>
                <a:cs typeface="+mn-cs"/>
              </a:rPr>
              <a:t>.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bind to the surface of </a:t>
            </a:r>
            <a:r>
              <a:rPr kumimoji="1" lang="en-US" altLang="ja-JP" sz="1200" b="0" i="0" u="none" strike="noStrike" kern="1200" baseline="0" dirty="0" err="1">
                <a:solidFill>
                  <a:schemeClr val="tx1"/>
                </a:solidFill>
                <a:latin typeface="+mn-lt"/>
                <a:ea typeface="+mn-ea"/>
                <a:cs typeface="+mn-cs"/>
              </a:rPr>
              <a:t>exosomes</a:t>
            </a:r>
            <a:r>
              <a:rPr kumimoji="1" lang="en-US" altLang="ja-JP" sz="1200" b="0" i="0" u="none" strike="noStrike" kern="1200" baseline="0" dirty="0">
                <a:solidFill>
                  <a:schemeClr val="tx1"/>
                </a:solidFill>
                <a:latin typeface="+mn-lt"/>
                <a:ea typeface="+mn-ea"/>
                <a:cs typeface="+mn-cs"/>
              </a:rPr>
              <a:t> with their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most likely</a:t>
            </a:r>
          </a:p>
          <a:p>
            <a:r>
              <a:rPr kumimoji="1" lang="en-US" altLang="ja-JP" sz="1200" b="0" i="0" u="none" strike="noStrike" kern="1200" baseline="0" dirty="0">
                <a:solidFill>
                  <a:schemeClr val="tx1"/>
                </a:solidFill>
                <a:latin typeface="+mn-lt"/>
                <a:ea typeface="+mn-ea"/>
                <a:cs typeface="+mn-cs"/>
              </a:rPr>
              <a:t>inserted in the lipid bilayer. (d ) Protein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bind to specific transport proteins (e.g. SWIM), which can shield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enabling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solubility and</a:t>
            </a:r>
          </a:p>
          <a:p>
            <a:r>
              <a:rPr kumimoji="1" lang="en-US" altLang="ja-JP" sz="1200" b="0" i="0" u="none" strike="noStrike" kern="1200" baseline="0" dirty="0">
                <a:solidFill>
                  <a:schemeClr val="tx1"/>
                </a:solidFill>
                <a:latin typeface="+mn-lt"/>
                <a:ea typeface="+mn-ea"/>
                <a:cs typeface="+mn-cs"/>
              </a:rPr>
              <a:t>transport to receiving cells. (e) </a:t>
            </a:r>
            <a:r>
              <a:rPr kumimoji="1" lang="en-US" altLang="ja-JP" sz="1200" b="0" i="0" u="none" strike="noStrike" kern="1200" baseline="0" dirty="0" err="1">
                <a:solidFill>
                  <a:schemeClr val="tx1"/>
                </a:solidFill>
                <a:latin typeface="+mn-lt"/>
                <a:ea typeface="+mn-ea"/>
                <a:cs typeface="+mn-cs"/>
              </a:rPr>
              <a:t>Cytoneme</a:t>
            </a:r>
            <a:r>
              <a:rPr kumimoji="1" lang="en-US" altLang="ja-JP" sz="1200" b="0" i="0" u="none" strike="noStrike" kern="1200" baseline="0" dirty="0">
                <a:solidFill>
                  <a:schemeClr val="tx1"/>
                </a:solidFill>
                <a:latin typeface="+mn-lt"/>
                <a:ea typeface="+mn-ea"/>
                <a:cs typeface="+mn-cs"/>
              </a:rPr>
              <a:t>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mobilized to the tips of actin-based </a:t>
            </a:r>
            <a:r>
              <a:rPr kumimoji="1" lang="en-US" altLang="ja-JP" sz="1200" b="0" i="0" u="none" strike="noStrike" kern="1200" baseline="0" dirty="0" err="1">
                <a:solidFill>
                  <a:schemeClr val="tx1"/>
                </a:solidFill>
                <a:latin typeface="+mn-lt"/>
                <a:ea typeface="+mn-ea"/>
                <a:cs typeface="+mn-cs"/>
              </a:rPr>
              <a:t>filopodia</a:t>
            </a:r>
            <a:r>
              <a:rPr kumimoji="1" lang="en-US" altLang="ja-JP" sz="1200" b="0" i="0" u="none" strike="noStrike" kern="1200" baseline="0" dirty="0">
                <a:solidFill>
                  <a:schemeClr val="tx1"/>
                </a:solidFill>
                <a:latin typeface="+mn-lt"/>
                <a:ea typeface="+mn-ea"/>
                <a:cs typeface="+mn-cs"/>
              </a:rPr>
              <a:t>, which extend through the extracellular space to activate</a:t>
            </a:r>
          </a:p>
          <a:p>
            <a:r>
              <a:rPr kumimoji="1" lang="en-US" altLang="ja-JP" sz="1200" b="0" i="0" u="none" strike="noStrike" kern="1200" baseline="0" dirty="0">
                <a:solidFill>
                  <a:schemeClr val="tx1"/>
                </a:solidFill>
                <a:latin typeface="+mn-lt"/>
                <a:ea typeface="+mn-ea"/>
                <a:cs typeface="+mn-cs"/>
              </a:rPr>
              <a:t>signal transduction in recipient cells.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-receiving cells can also extend Frizzled decorated </a:t>
            </a:r>
            <a:r>
              <a:rPr kumimoji="1" lang="en-US" altLang="ja-JP" sz="1200" b="0" i="0" u="none" strike="noStrike" kern="1200" baseline="0" dirty="0" err="1">
                <a:solidFill>
                  <a:schemeClr val="tx1"/>
                </a:solidFill>
                <a:latin typeface="+mn-lt"/>
                <a:ea typeface="+mn-ea"/>
                <a:cs typeface="+mn-cs"/>
              </a:rPr>
              <a:t>cytonemes</a:t>
            </a:r>
            <a:r>
              <a:rPr kumimoji="1" lang="en-US" altLang="ja-JP" sz="1200" b="0" i="0" u="none" strike="noStrike" kern="1200" baseline="0" dirty="0">
                <a:solidFill>
                  <a:schemeClr val="tx1"/>
                </a:solidFill>
                <a:latin typeface="+mn-lt"/>
                <a:ea typeface="+mn-ea"/>
                <a:cs typeface="+mn-cs"/>
              </a:rPr>
              <a:t> to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-producing cells. GA, Golgi apparatus.</a:t>
            </a:r>
            <a:endParaRPr kumimoji="1" lang="ja-JP" altLang="en-US" dirty="0"/>
          </a:p>
        </p:txBody>
      </p:sp>
      <p:sp>
        <p:nvSpPr>
          <p:cNvPr id="4" name="スライド番号プレースホルダー 3"/>
          <p:cNvSpPr>
            <a:spLocks noGrp="1"/>
          </p:cNvSpPr>
          <p:nvPr>
            <p:ph type="sldNum" sz="quarter" idx="10"/>
          </p:nvPr>
        </p:nvSpPr>
        <p:spPr/>
        <p:txBody>
          <a:bodyPr/>
          <a:lstStyle/>
          <a:p>
            <a:fld id="{C26584AE-046F-4A7A-912A-B6203AB94260}" type="slidenum">
              <a:rPr kumimoji="1" lang="ja-JP" altLang="en-US" smtClean="0"/>
              <a:t>52</a:t>
            </a:fld>
            <a:endParaRPr kumimoji="1" lang="ja-JP" altLang="en-US"/>
          </a:p>
        </p:txBody>
      </p:sp>
    </p:spTree>
    <p:extLst>
      <p:ext uri="{BB962C8B-B14F-4D97-AF65-F5344CB8AC3E}">
        <p14:creationId xmlns:p14="http://schemas.microsoft.com/office/powerpoint/2010/main" val="2269852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a:solidFill>
                  <a:schemeClr val="tx1"/>
                </a:solidFill>
                <a:latin typeface="+mn-lt"/>
                <a:ea typeface="+mn-ea"/>
                <a:cs typeface="+mn-cs"/>
              </a:rPr>
              <a:t>Figure 2. Schematic of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processing and intra- and extracellular transport. (a)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acetylated by Porcupine (</a:t>
            </a:r>
            <a:r>
              <a:rPr kumimoji="1" lang="en-US" altLang="ja-JP" sz="1200" b="0" i="0" u="none" strike="noStrike" kern="1200" baseline="0" dirty="0" err="1">
                <a:solidFill>
                  <a:schemeClr val="tx1"/>
                </a:solidFill>
                <a:latin typeface="+mn-lt"/>
                <a:ea typeface="+mn-ea"/>
                <a:cs typeface="+mn-cs"/>
              </a:rPr>
              <a:t>Porc</a:t>
            </a:r>
            <a:r>
              <a:rPr kumimoji="1" lang="en-US" altLang="ja-JP" sz="1200" b="0" i="0" u="none" strike="noStrike" kern="1200" baseline="0" dirty="0">
                <a:solidFill>
                  <a:schemeClr val="tx1"/>
                </a:solidFill>
                <a:latin typeface="+mn-lt"/>
                <a:ea typeface="+mn-ea"/>
                <a:cs typeface="+mn-cs"/>
              </a:rPr>
              <a:t>) in the ER, </a:t>
            </a:r>
            <a:r>
              <a:rPr kumimoji="1" lang="en-US" altLang="ja-JP" sz="1200" b="0" i="0" u="none" strike="noStrike" kern="1200" baseline="0" dirty="0" err="1">
                <a:solidFill>
                  <a:schemeClr val="tx1"/>
                </a:solidFill>
                <a:latin typeface="+mn-lt"/>
                <a:ea typeface="+mn-ea"/>
                <a:cs typeface="+mn-cs"/>
              </a:rPr>
              <a:t>catalysing</a:t>
            </a:r>
            <a:r>
              <a:rPr kumimoji="1" lang="en-US" altLang="ja-JP" sz="1200" b="0" i="0" u="none" strike="noStrike" kern="1200" baseline="0" dirty="0">
                <a:solidFill>
                  <a:schemeClr val="tx1"/>
                </a:solidFill>
                <a:latin typeface="+mn-lt"/>
                <a:ea typeface="+mn-ea"/>
                <a:cs typeface="+mn-cs"/>
              </a:rPr>
              <a:t> the addition of the</a:t>
            </a:r>
          </a:p>
          <a:p>
            <a:r>
              <a:rPr kumimoji="1" lang="en-US" altLang="ja-JP" sz="1200" b="0" i="0" u="none" strike="noStrike" kern="1200" baseline="0" dirty="0">
                <a:solidFill>
                  <a:schemeClr val="tx1"/>
                </a:solidFill>
                <a:latin typeface="+mn-lt"/>
                <a:ea typeface="+mn-ea"/>
                <a:cs typeface="+mn-cs"/>
              </a:rPr>
              <a:t>lipid moiety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(PAM). PAM facilitates an interaction between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and WLS, which is required for the transport of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proteins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through the</a:t>
            </a:r>
          </a:p>
          <a:p>
            <a:r>
              <a:rPr kumimoji="1" lang="en-US" altLang="ja-JP" sz="1200" b="0" i="0" u="none" strike="noStrike" kern="1200" baseline="0" dirty="0">
                <a:solidFill>
                  <a:schemeClr val="tx1"/>
                </a:solidFill>
                <a:latin typeface="+mn-lt"/>
                <a:ea typeface="+mn-ea"/>
                <a:cs typeface="+mn-cs"/>
              </a:rPr>
              <a:t>secretory pathway to the plasma membrane. (b) Lateral diffusion. For example, heparin sulfate proteoglycans (HSPGs) enable restricted diffusion of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to adjacent</a:t>
            </a:r>
          </a:p>
          <a:p>
            <a:r>
              <a:rPr kumimoji="1" lang="en-US" altLang="ja-JP" sz="1200" b="0" i="0" u="none" strike="noStrike" kern="1200" baseline="0" dirty="0">
                <a:solidFill>
                  <a:schemeClr val="tx1"/>
                </a:solidFill>
                <a:latin typeface="+mn-lt"/>
                <a:ea typeface="+mn-ea"/>
                <a:cs typeface="+mn-cs"/>
              </a:rPr>
              <a:t>cells. (c) </a:t>
            </a:r>
            <a:r>
              <a:rPr kumimoji="1" lang="en-US" altLang="ja-JP" sz="1200" b="0" i="0" u="none" strike="noStrike" kern="1200" baseline="0" dirty="0" err="1">
                <a:solidFill>
                  <a:schemeClr val="tx1"/>
                </a:solidFill>
                <a:latin typeface="+mn-lt"/>
                <a:ea typeface="+mn-ea"/>
                <a:cs typeface="+mn-cs"/>
              </a:rPr>
              <a:t>Exovesicle</a:t>
            </a:r>
            <a:r>
              <a:rPr kumimoji="1" lang="en-US" altLang="ja-JP" sz="1200" b="0" i="0" u="none" strike="noStrike" kern="1200" baseline="0" dirty="0">
                <a:solidFill>
                  <a:schemeClr val="tx1"/>
                </a:solidFill>
                <a:latin typeface="+mn-lt"/>
                <a:ea typeface="+mn-ea"/>
                <a:cs typeface="+mn-cs"/>
              </a:rPr>
              <a:t>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distributed to recipient cells via figure 2 </a:t>
            </a:r>
            <a:r>
              <a:rPr kumimoji="1" lang="en-US" altLang="ja-JP" sz="1200" b="0" i="0" u="none" strike="noStrike" kern="1200" baseline="0" dirty="0" err="1">
                <a:solidFill>
                  <a:schemeClr val="tx1"/>
                </a:solidFill>
                <a:latin typeface="+mn-lt"/>
                <a:ea typeface="+mn-ea"/>
                <a:cs typeface="+mn-cs"/>
              </a:rPr>
              <a:t>exosomes</a:t>
            </a:r>
            <a:r>
              <a:rPr kumimoji="1" lang="en-US" altLang="ja-JP" sz="1200" b="0" i="0" u="none" strike="noStrike" kern="1200" baseline="0" dirty="0">
                <a:solidFill>
                  <a:schemeClr val="tx1"/>
                </a:solidFill>
                <a:latin typeface="+mn-lt"/>
                <a:ea typeface="+mn-ea"/>
                <a:cs typeface="+mn-cs"/>
              </a:rPr>
              <a:t>.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bind to the surface of </a:t>
            </a:r>
            <a:r>
              <a:rPr kumimoji="1" lang="en-US" altLang="ja-JP" sz="1200" b="0" i="0" u="none" strike="noStrike" kern="1200" baseline="0" dirty="0" err="1">
                <a:solidFill>
                  <a:schemeClr val="tx1"/>
                </a:solidFill>
                <a:latin typeface="+mn-lt"/>
                <a:ea typeface="+mn-ea"/>
                <a:cs typeface="+mn-cs"/>
              </a:rPr>
              <a:t>exosomes</a:t>
            </a:r>
            <a:r>
              <a:rPr kumimoji="1" lang="en-US" altLang="ja-JP" sz="1200" b="0" i="0" u="none" strike="noStrike" kern="1200" baseline="0" dirty="0">
                <a:solidFill>
                  <a:schemeClr val="tx1"/>
                </a:solidFill>
                <a:latin typeface="+mn-lt"/>
                <a:ea typeface="+mn-ea"/>
                <a:cs typeface="+mn-cs"/>
              </a:rPr>
              <a:t> with their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most likely</a:t>
            </a:r>
          </a:p>
          <a:p>
            <a:r>
              <a:rPr kumimoji="1" lang="en-US" altLang="ja-JP" sz="1200" b="0" i="0" u="none" strike="noStrike" kern="1200" baseline="0" dirty="0">
                <a:solidFill>
                  <a:schemeClr val="tx1"/>
                </a:solidFill>
                <a:latin typeface="+mn-lt"/>
                <a:ea typeface="+mn-ea"/>
                <a:cs typeface="+mn-cs"/>
              </a:rPr>
              <a:t>inserted in the lipid bilayer. (d ) Protein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bind to specific transport proteins (e.g. SWIM), which can shield </a:t>
            </a:r>
            <a:r>
              <a:rPr kumimoji="1" lang="en-US" altLang="ja-JP" sz="1200" b="0" i="0" u="none" strike="noStrike" kern="1200" baseline="0" dirty="0" err="1">
                <a:solidFill>
                  <a:schemeClr val="tx1"/>
                </a:solidFill>
                <a:latin typeface="+mn-lt"/>
                <a:ea typeface="+mn-ea"/>
                <a:cs typeface="+mn-cs"/>
              </a:rPr>
              <a:t>palmitoleate</a:t>
            </a:r>
            <a:r>
              <a:rPr kumimoji="1" lang="en-US" altLang="ja-JP" sz="1200" b="0" i="0" u="none" strike="noStrike" kern="1200" baseline="0" dirty="0">
                <a:solidFill>
                  <a:schemeClr val="tx1"/>
                </a:solidFill>
                <a:latin typeface="+mn-lt"/>
                <a:ea typeface="+mn-ea"/>
                <a:cs typeface="+mn-cs"/>
              </a:rPr>
              <a:t> enabling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 solubility and</a:t>
            </a:r>
          </a:p>
          <a:p>
            <a:r>
              <a:rPr kumimoji="1" lang="en-US" altLang="ja-JP" sz="1200" b="0" i="0" u="none" strike="noStrike" kern="1200" baseline="0" dirty="0">
                <a:solidFill>
                  <a:schemeClr val="tx1"/>
                </a:solidFill>
                <a:latin typeface="+mn-lt"/>
                <a:ea typeface="+mn-ea"/>
                <a:cs typeface="+mn-cs"/>
              </a:rPr>
              <a:t>transport to receiving cells. (e) </a:t>
            </a:r>
            <a:r>
              <a:rPr kumimoji="1" lang="en-US" altLang="ja-JP" sz="1200" b="0" i="0" u="none" strike="noStrike" kern="1200" baseline="0" dirty="0" err="1">
                <a:solidFill>
                  <a:schemeClr val="tx1"/>
                </a:solidFill>
                <a:latin typeface="+mn-lt"/>
                <a:ea typeface="+mn-ea"/>
                <a:cs typeface="+mn-cs"/>
              </a:rPr>
              <a:t>Cytoneme</a:t>
            </a:r>
            <a:r>
              <a:rPr kumimoji="1" lang="en-US" altLang="ja-JP" sz="1200" b="0" i="0" u="none" strike="noStrike" kern="1200" baseline="0" dirty="0">
                <a:solidFill>
                  <a:schemeClr val="tx1"/>
                </a:solidFill>
                <a:latin typeface="+mn-lt"/>
                <a:ea typeface="+mn-ea"/>
                <a:cs typeface="+mn-cs"/>
              </a:rPr>
              <a:t> assisted. </a:t>
            </a:r>
            <a:r>
              <a:rPr kumimoji="1" lang="en-US" altLang="ja-JP" sz="1200" b="0" i="0" u="none" strike="noStrike" kern="1200" baseline="0" dirty="0" err="1">
                <a:solidFill>
                  <a:schemeClr val="tx1"/>
                </a:solidFill>
                <a:latin typeface="+mn-lt"/>
                <a:ea typeface="+mn-ea"/>
                <a:cs typeface="+mn-cs"/>
              </a:rPr>
              <a:t>Wnts</a:t>
            </a:r>
            <a:r>
              <a:rPr kumimoji="1" lang="en-US" altLang="ja-JP" sz="1200" b="0" i="0" u="none" strike="noStrike" kern="1200" baseline="0" dirty="0">
                <a:solidFill>
                  <a:schemeClr val="tx1"/>
                </a:solidFill>
                <a:latin typeface="+mn-lt"/>
                <a:ea typeface="+mn-ea"/>
                <a:cs typeface="+mn-cs"/>
              </a:rPr>
              <a:t> are mobilized to the tips of actin-based </a:t>
            </a:r>
            <a:r>
              <a:rPr kumimoji="1" lang="en-US" altLang="ja-JP" sz="1200" b="0" i="0" u="none" strike="noStrike" kern="1200" baseline="0" dirty="0" err="1">
                <a:solidFill>
                  <a:schemeClr val="tx1"/>
                </a:solidFill>
                <a:latin typeface="+mn-lt"/>
                <a:ea typeface="+mn-ea"/>
                <a:cs typeface="+mn-cs"/>
              </a:rPr>
              <a:t>filopodia</a:t>
            </a:r>
            <a:r>
              <a:rPr kumimoji="1" lang="en-US" altLang="ja-JP" sz="1200" b="0" i="0" u="none" strike="noStrike" kern="1200" baseline="0" dirty="0">
                <a:solidFill>
                  <a:schemeClr val="tx1"/>
                </a:solidFill>
                <a:latin typeface="+mn-lt"/>
                <a:ea typeface="+mn-ea"/>
                <a:cs typeface="+mn-cs"/>
              </a:rPr>
              <a:t>, which extend through the extracellular space to activate</a:t>
            </a:r>
          </a:p>
          <a:p>
            <a:r>
              <a:rPr kumimoji="1" lang="en-US" altLang="ja-JP" sz="1200" b="0" i="0" u="none" strike="noStrike" kern="1200" baseline="0" dirty="0">
                <a:solidFill>
                  <a:schemeClr val="tx1"/>
                </a:solidFill>
                <a:latin typeface="+mn-lt"/>
                <a:ea typeface="+mn-ea"/>
                <a:cs typeface="+mn-cs"/>
              </a:rPr>
              <a:t>signal transduction in recipient cells.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-receiving cells can also extend Frizzled decorated </a:t>
            </a:r>
            <a:r>
              <a:rPr kumimoji="1" lang="en-US" altLang="ja-JP" sz="1200" b="0" i="0" u="none" strike="noStrike" kern="1200" baseline="0" dirty="0" err="1">
                <a:solidFill>
                  <a:schemeClr val="tx1"/>
                </a:solidFill>
                <a:latin typeface="+mn-lt"/>
                <a:ea typeface="+mn-ea"/>
                <a:cs typeface="+mn-cs"/>
              </a:rPr>
              <a:t>cytonemes</a:t>
            </a:r>
            <a:r>
              <a:rPr kumimoji="1" lang="en-US" altLang="ja-JP" sz="1200" b="0" i="0" u="none" strike="noStrike" kern="1200" baseline="0" dirty="0">
                <a:solidFill>
                  <a:schemeClr val="tx1"/>
                </a:solidFill>
                <a:latin typeface="+mn-lt"/>
                <a:ea typeface="+mn-ea"/>
                <a:cs typeface="+mn-cs"/>
              </a:rPr>
              <a:t> to </a:t>
            </a:r>
            <a:r>
              <a:rPr kumimoji="1" lang="en-US" altLang="ja-JP" sz="1200" b="0" i="0" u="none" strike="noStrike" kern="1200" baseline="0" dirty="0" err="1">
                <a:solidFill>
                  <a:schemeClr val="tx1"/>
                </a:solidFill>
                <a:latin typeface="+mn-lt"/>
                <a:ea typeface="+mn-ea"/>
                <a:cs typeface="+mn-cs"/>
              </a:rPr>
              <a:t>Wnt</a:t>
            </a:r>
            <a:r>
              <a:rPr kumimoji="1" lang="en-US" altLang="ja-JP" sz="1200" b="0" i="0" u="none" strike="noStrike" kern="1200" baseline="0" dirty="0">
                <a:solidFill>
                  <a:schemeClr val="tx1"/>
                </a:solidFill>
                <a:latin typeface="+mn-lt"/>
                <a:ea typeface="+mn-ea"/>
                <a:cs typeface="+mn-cs"/>
              </a:rPr>
              <a:t>-producing cells. GA, Golgi apparatus.</a:t>
            </a:r>
            <a:endParaRPr kumimoji="1" lang="ja-JP" altLang="en-US" dirty="0"/>
          </a:p>
        </p:txBody>
      </p:sp>
      <p:sp>
        <p:nvSpPr>
          <p:cNvPr id="4" name="スライド番号プレースホルダー 3"/>
          <p:cNvSpPr>
            <a:spLocks noGrp="1"/>
          </p:cNvSpPr>
          <p:nvPr>
            <p:ph type="sldNum" sz="quarter" idx="10"/>
          </p:nvPr>
        </p:nvSpPr>
        <p:spPr/>
        <p:txBody>
          <a:bodyPr/>
          <a:lstStyle/>
          <a:p>
            <a:fld id="{C26584AE-046F-4A7A-912A-B6203AB94260}" type="slidenum">
              <a:rPr kumimoji="1" lang="ja-JP" altLang="en-US" smtClean="0"/>
              <a:t>53</a:t>
            </a:fld>
            <a:endParaRPr kumimoji="1" lang="ja-JP" altLang="en-US"/>
          </a:p>
        </p:txBody>
      </p:sp>
    </p:spTree>
    <p:extLst>
      <p:ext uri="{BB962C8B-B14F-4D97-AF65-F5344CB8AC3E}">
        <p14:creationId xmlns:p14="http://schemas.microsoft.com/office/powerpoint/2010/main" val="2048455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55</a:t>
            </a:fld>
            <a:endParaRPr kumimoji="1" lang="ja-JP" altLang="en-US"/>
          </a:p>
        </p:txBody>
      </p:sp>
    </p:spTree>
    <p:extLst>
      <p:ext uri="{BB962C8B-B14F-4D97-AF65-F5344CB8AC3E}">
        <p14:creationId xmlns:p14="http://schemas.microsoft.com/office/powerpoint/2010/main" val="646301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56</a:t>
            </a:fld>
            <a:endParaRPr kumimoji="1" lang="ja-JP" altLang="en-US"/>
          </a:p>
        </p:txBody>
      </p:sp>
    </p:spTree>
    <p:extLst>
      <p:ext uri="{BB962C8B-B14F-4D97-AF65-F5344CB8AC3E}">
        <p14:creationId xmlns:p14="http://schemas.microsoft.com/office/powerpoint/2010/main" val="270091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7</a:t>
            </a:fld>
            <a:endParaRPr kumimoji="1" lang="ja-JP" altLang="en-US"/>
          </a:p>
        </p:txBody>
      </p:sp>
    </p:spTree>
    <p:extLst>
      <p:ext uri="{BB962C8B-B14F-4D97-AF65-F5344CB8AC3E}">
        <p14:creationId xmlns:p14="http://schemas.microsoft.com/office/powerpoint/2010/main" val="319614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18</a:t>
            </a:fld>
            <a:endParaRPr kumimoji="1" lang="ja-JP" altLang="en-US"/>
          </a:p>
        </p:txBody>
      </p:sp>
    </p:spTree>
    <p:extLst>
      <p:ext uri="{BB962C8B-B14F-4D97-AF65-F5344CB8AC3E}">
        <p14:creationId xmlns:p14="http://schemas.microsoft.com/office/powerpoint/2010/main" val="1802231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20</a:t>
            </a:fld>
            <a:endParaRPr kumimoji="1" lang="ja-JP" altLang="en-US"/>
          </a:p>
        </p:txBody>
      </p:sp>
    </p:spTree>
    <p:extLst>
      <p:ext uri="{BB962C8B-B14F-4D97-AF65-F5344CB8AC3E}">
        <p14:creationId xmlns:p14="http://schemas.microsoft.com/office/powerpoint/2010/main" val="417556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21</a:t>
            </a:fld>
            <a:endParaRPr kumimoji="1" lang="ja-JP" altLang="en-US"/>
          </a:p>
        </p:txBody>
      </p:sp>
    </p:spTree>
    <p:extLst>
      <p:ext uri="{BB962C8B-B14F-4D97-AF65-F5344CB8AC3E}">
        <p14:creationId xmlns:p14="http://schemas.microsoft.com/office/powerpoint/2010/main" val="1855108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22</a:t>
            </a:fld>
            <a:endParaRPr kumimoji="1" lang="ja-JP" altLang="en-US"/>
          </a:p>
        </p:txBody>
      </p:sp>
    </p:spTree>
    <p:extLst>
      <p:ext uri="{BB962C8B-B14F-4D97-AF65-F5344CB8AC3E}">
        <p14:creationId xmlns:p14="http://schemas.microsoft.com/office/powerpoint/2010/main" val="3518116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000EEB-8338-48D7-8EE8-EE0082EF7602}" type="slidenum">
              <a:rPr lang="en-US" altLang="ja-JP" smtClean="0"/>
              <a:pPr/>
              <a:t>26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296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30</a:t>
            </a:fld>
            <a:endParaRPr kumimoji="1" lang="ja-JP" altLang="en-US"/>
          </a:p>
        </p:txBody>
      </p:sp>
    </p:spTree>
    <p:extLst>
      <p:ext uri="{BB962C8B-B14F-4D97-AF65-F5344CB8AC3E}">
        <p14:creationId xmlns:p14="http://schemas.microsoft.com/office/powerpoint/2010/main" val="245769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8EA1F19-88D3-47CD-8857-5A427D715240}" type="slidenum">
              <a:rPr kumimoji="1" lang="ja-JP" altLang="en-US" smtClean="0"/>
              <a:t>32</a:t>
            </a:fld>
            <a:endParaRPr kumimoji="1" lang="ja-JP" altLang="en-US"/>
          </a:p>
        </p:txBody>
      </p:sp>
    </p:spTree>
    <p:extLst>
      <p:ext uri="{BB962C8B-B14F-4D97-AF65-F5344CB8AC3E}">
        <p14:creationId xmlns:p14="http://schemas.microsoft.com/office/powerpoint/2010/main" val="2493796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54955" y="1447800"/>
            <a:ext cx="8825658" cy="3329581"/>
          </a:xfrm>
        </p:spPr>
        <p:txBody>
          <a:bodyPr rtlCol="0" anchor="b"/>
          <a:lstStyle>
            <a:lvl1pPr>
              <a:defRPr sz="7200"/>
            </a:lvl1pPr>
          </a:lstStyle>
          <a:p>
            <a:pPr rtl="0"/>
            <a:r>
              <a:rPr lang="ja-JP" altLang="en-US" noProof="0"/>
              <a:t>マスター タイトルの書式設定</a:t>
            </a:r>
          </a:p>
        </p:txBody>
      </p:sp>
      <p:sp>
        <p:nvSpPr>
          <p:cNvPr id="3" name="サブタイトル 2"/>
          <p:cNvSpPr>
            <a:spLocks noGrp="1"/>
          </p:cNvSpPr>
          <p:nvPr>
            <p:ph type="subTitle" idx="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noProof="0"/>
              <a:t>マスター サブタイトルの書式設定</a:t>
            </a:r>
          </a:p>
        </p:txBody>
      </p:sp>
      <p:sp>
        <p:nvSpPr>
          <p:cNvPr id="4" name="日付プレースホルダー 3"/>
          <p:cNvSpPr>
            <a:spLocks noGrp="1"/>
          </p:cNvSpPr>
          <p:nvPr>
            <p:ph type="dt" sz="half" idx="10"/>
          </p:nvPr>
        </p:nvSpPr>
        <p:spPr/>
        <p:txBody>
          <a:bodyPr rtlCol="0"/>
          <a:lstStyle/>
          <a:p>
            <a:pPr rtl="0"/>
            <a:fld id="{03A65F4E-1F66-4C52-B054-D19DFA3F0EF9}" type="datetime1">
              <a:rPr lang="en-US" altLang="ja-JP" noProof="0" smtClean="0"/>
              <a:t>5/8/2023</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キャプション付きパノラマ画像">
    <p:spTree>
      <p:nvGrpSpPr>
        <p:cNvPr id="1" name=""/>
        <p:cNvGrpSpPr/>
        <p:nvPr/>
      </p:nvGrpSpPr>
      <p:grpSpPr>
        <a:xfrm>
          <a:off x="0" y="0"/>
          <a:ext cx="0" cy="0"/>
          <a:chOff x="0" y="0"/>
          <a:chExt cx="0" cy="0"/>
        </a:xfrm>
      </p:grpSpPr>
      <p:sp>
        <p:nvSpPr>
          <p:cNvPr id="2" name="タイトル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ja-JP" altLang="en-US" noProof="0"/>
              <a:t>マスター タイトルの書式設定</a:t>
            </a:r>
          </a:p>
        </p:txBody>
      </p:sp>
      <p:sp>
        <p:nvSpPr>
          <p:cNvPr id="3" name="図プレースホルダー 2"/>
          <p:cNvSpPr>
            <a:spLocks noGrp="1" noChangeAspect="1"/>
          </p:cNvSpPr>
          <p:nvPr>
            <p:ph type="pic" idx="1" hasCustomPrompt="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noProof="0"/>
              <a:t>アイコンをクリックして写真を追加</a:t>
            </a:r>
          </a:p>
        </p:txBody>
      </p:sp>
      <p:sp>
        <p:nvSpPr>
          <p:cNvPr id="4" name="テキスト プレースホルダー 3"/>
          <p:cNvSpPr>
            <a:spLocks noGrp="1"/>
          </p:cNvSpPr>
          <p:nvPr>
            <p:ph type="body" sz="half" idx="2"/>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5" name="日付プレースホルダー 4"/>
          <p:cNvSpPr>
            <a:spLocks noGrp="1"/>
          </p:cNvSpPr>
          <p:nvPr>
            <p:ph type="dt" sz="half" idx="10"/>
          </p:nvPr>
        </p:nvSpPr>
        <p:spPr/>
        <p:txBody>
          <a:bodyPr rtlCol="0"/>
          <a:lstStyle/>
          <a:p>
            <a:pPr rtl="0"/>
            <a:fld id="{60C97070-E7CF-401F-B897-D52129394649}" type="datetime1">
              <a:rPr lang="en-US" altLang="ja-JP" noProof="0" smtClean="0"/>
              <a:t>5/8/2023</a:t>
            </a:fld>
            <a:endParaRPr lang="ja-JP" altLang="en-US" noProof="0"/>
          </a:p>
        </p:txBody>
      </p:sp>
      <p:sp>
        <p:nvSpPr>
          <p:cNvPr id="6" name="フッター プレースホルダー 5"/>
          <p:cNvSpPr>
            <a:spLocks noGrp="1"/>
          </p:cNvSpPr>
          <p:nvPr>
            <p:ph type="ftr" sz="quarter" idx="11"/>
          </p:nvPr>
        </p:nvSpPr>
        <p:spPr/>
        <p:txBody>
          <a:bodyPr rtlCol="0"/>
          <a:lstStyle/>
          <a:p>
            <a:pPr rtl="0"/>
            <a:endParaRPr lang="ja-JP" altLang="en-US" noProof="0"/>
          </a:p>
        </p:txBody>
      </p:sp>
      <p:sp>
        <p:nvSpPr>
          <p:cNvPr id="7" name="スライド番号プレースホルダー 6"/>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タイトル 1"/>
          <p:cNvSpPr>
            <a:spLocks noGrp="1"/>
          </p:cNvSpPr>
          <p:nvPr>
            <p:ph type="title"/>
          </p:nvPr>
        </p:nvSpPr>
        <p:spPr>
          <a:xfrm>
            <a:off x="1154954" y="1447800"/>
            <a:ext cx="8825659" cy="1981200"/>
          </a:xfrm>
        </p:spPr>
        <p:txBody>
          <a:bodyPr rtlCol="0"/>
          <a:lstStyle>
            <a:lvl1pPr>
              <a:defRPr sz="4800"/>
            </a:lvl1pPr>
          </a:lstStyle>
          <a:p>
            <a:pPr rtl="0"/>
            <a:r>
              <a:rPr lang="ja-JP" altLang="en-US" noProof="0"/>
              <a:t>マスター タイトルの書式設定</a:t>
            </a:r>
          </a:p>
        </p:txBody>
      </p:sp>
      <p:sp>
        <p:nvSpPr>
          <p:cNvPr id="8" name="テキスト プレースホルダー 3"/>
          <p:cNvSpPr>
            <a:spLocks noGrp="1"/>
          </p:cNvSpPr>
          <p:nvPr>
            <p:ph type="body" sz="half" idx="2"/>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4" name="日付プレースホルダー 3"/>
          <p:cNvSpPr>
            <a:spLocks noGrp="1"/>
          </p:cNvSpPr>
          <p:nvPr>
            <p:ph type="dt" sz="half" idx="10"/>
          </p:nvPr>
        </p:nvSpPr>
        <p:spPr/>
        <p:txBody>
          <a:bodyPr rtlCol="0"/>
          <a:lstStyle/>
          <a:p>
            <a:pPr rtl="0"/>
            <a:fld id="{3D1D8A72-0393-43F8-A912-58D8374D7196}" type="datetime1">
              <a:rPr lang="en-US" altLang="ja-JP" noProof="0" smtClean="0"/>
              <a:t>5/8/2023</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符とキャプション">
    <p:spTree>
      <p:nvGrpSpPr>
        <p:cNvPr id="1" name=""/>
        <p:cNvGrpSpPr/>
        <p:nvPr/>
      </p:nvGrpSpPr>
      <p:grpSpPr>
        <a:xfrm>
          <a:off x="0" y="0"/>
          <a:ext cx="0" cy="0"/>
          <a:chOff x="0" y="0"/>
          <a:chExt cx="0" cy="0"/>
        </a:xfrm>
      </p:grpSpPr>
      <p:sp>
        <p:nvSpPr>
          <p:cNvPr id="2" name="タイトル 1"/>
          <p:cNvSpPr>
            <a:spLocks noGrp="1"/>
          </p:cNvSpPr>
          <p:nvPr>
            <p:ph type="title"/>
          </p:nvPr>
        </p:nvSpPr>
        <p:spPr>
          <a:xfrm>
            <a:off x="1574801" y="1447800"/>
            <a:ext cx="7999315" cy="2323374"/>
          </a:xfrm>
        </p:spPr>
        <p:txBody>
          <a:bodyPr rtlCol="0"/>
          <a:lstStyle>
            <a:lvl1pPr>
              <a:defRPr sz="4800"/>
            </a:lvl1pPr>
          </a:lstStyle>
          <a:p>
            <a:pPr rtl="0"/>
            <a:r>
              <a:rPr lang="ja-JP" altLang="en-US" noProof="0"/>
              <a:t>マスター タイトルの書式設定</a:t>
            </a:r>
          </a:p>
        </p:txBody>
      </p:sp>
      <p:sp>
        <p:nvSpPr>
          <p:cNvPr id="14" name="テキスト プレースホルダー 3"/>
          <p:cNvSpPr>
            <a:spLocks noGrp="1"/>
          </p:cNvSpPr>
          <p:nvPr>
            <p:ph type="body" sz="half" idx="13"/>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10" name="テキスト プレースホルダー 3"/>
          <p:cNvSpPr>
            <a:spLocks noGrp="1"/>
          </p:cNvSpPr>
          <p:nvPr>
            <p:ph type="body" sz="half" idx="2"/>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4" name="日付プレースホルダー 3"/>
          <p:cNvSpPr>
            <a:spLocks noGrp="1"/>
          </p:cNvSpPr>
          <p:nvPr>
            <p:ph type="dt" sz="half" idx="10"/>
          </p:nvPr>
        </p:nvSpPr>
        <p:spPr/>
        <p:txBody>
          <a:bodyPr rtlCol="0"/>
          <a:lstStyle/>
          <a:p>
            <a:pPr rtl="0"/>
            <a:fld id="{D50382CB-9E11-47DB-AD99-C488BCF82C3B}" type="datetime1">
              <a:rPr lang="en-US" altLang="ja-JP" noProof="0" smtClean="0"/>
              <a:t>5/8/2023</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
        <p:nvSpPr>
          <p:cNvPr id="9" name="テキスト ボックス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ja-JP" altLang="en-US" noProof="0"/>
              <a:t>“</a:t>
            </a:r>
          </a:p>
        </p:txBody>
      </p:sp>
      <p:sp>
        <p:nvSpPr>
          <p:cNvPr id="13" name="テキスト ボックス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ja-JP" altLang="en-US"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タイトル 1"/>
          <p:cNvSpPr>
            <a:spLocks noGrp="1"/>
          </p:cNvSpPr>
          <p:nvPr>
            <p:ph type="title"/>
          </p:nvPr>
        </p:nvSpPr>
        <p:spPr>
          <a:xfrm>
            <a:off x="1154954" y="3124201"/>
            <a:ext cx="8825660" cy="1653180"/>
          </a:xfrm>
        </p:spPr>
        <p:txBody>
          <a:bodyPr rtlCol="0" anchor="b"/>
          <a:lstStyle>
            <a:lvl1pPr algn="l">
              <a:defRPr sz="4000" b="0" cap="none"/>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sp>
        <p:nvSpPr>
          <p:cNvPr id="4" name="日付プレースホルダー 3"/>
          <p:cNvSpPr>
            <a:spLocks noGrp="1"/>
          </p:cNvSpPr>
          <p:nvPr>
            <p:ph type="dt" sz="half" idx="10"/>
          </p:nvPr>
        </p:nvSpPr>
        <p:spPr/>
        <p:txBody>
          <a:bodyPr rtlCol="0"/>
          <a:lstStyle/>
          <a:p>
            <a:pPr rtl="0"/>
            <a:fld id="{0FD8B2F1-A0B7-4800-AB96-345CBF3E9F03}" type="datetime1">
              <a:rPr lang="en-US" altLang="ja-JP" noProof="0" smtClean="0"/>
              <a:t>5/8/2023</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sz="4200"/>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6" name="テキスト プレースホルダー 3"/>
          <p:cNvSpPr>
            <a:spLocks noGrp="1"/>
          </p:cNvSpPr>
          <p:nvPr>
            <p:ph type="body" sz="half" idx="15"/>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テキスト プレースホルダー 4"/>
          <p:cNvSpPr>
            <a:spLocks noGrp="1"/>
          </p:cNvSpPr>
          <p:nvPr>
            <p:ph type="body" sz="quarter" idx="3"/>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9" name="テキスト プレースホルダー 3"/>
          <p:cNvSpPr>
            <a:spLocks noGrp="1"/>
          </p:cNvSpPr>
          <p:nvPr>
            <p:ph type="body" sz="half" idx="16"/>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14" name="テキスト プレースホルダー 4"/>
          <p:cNvSpPr>
            <a:spLocks noGrp="1"/>
          </p:cNvSpPr>
          <p:nvPr>
            <p:ph type="body" sz="quarter" idx="13"/>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20" name="テキスト プレースホルダー 3"/>
          <p:cNvSpPr>
            <a:spLocks noGrp="1"/>
          </p:cNvSpPr>
          <p:nvPr>
            <p:ph type="body" sz="half" idx="17"/>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cxnSp>
        <p:nvCxnSpPr>
          <p:cNvPr id="17" name="直線​​コネクタ(S)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コネクタ(S)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付プレースホルダー 3"/>
          <p:cNvSpPr>
            <a:spLocks noGrp="1"/>
          </p:cNvSpPr>
          <p:nvPr>
            <p:ph type="dt" sz="half" idx="10"/>
          </p:nvPr>
        </p:nvSpPr>
        <p:spPr/>
        <p:txBody>
          <a:bodyPr rtlCol="0"/>
          <a:lstStyle/>
          <a:p>
            <a:pPr rtl="0"/>
            <a:fld id="{190F4941-B8B2-4181-AB62-3CDDDF246B93}" type="datetime1">
              <a:rPr lang="en-US" altLang="ja-JP" noProof="0" smtClean="0"/>
              <a:t>5/8/2023</a:t>
            </a:fld>
            <a:endParaRPr lang="ja-JP" altLang="en-US" noProof="0"/>
          </a:p>
        </p:txBody>
      </p:sp>
      <p:sp>
        <p:nvSpPr>
          <p:cNvPr id="4"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写真の列">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sz="4200"/>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29" name="図プレースホルダー 2"/>
          <p:cNvSpPr>
            <a:spLocks noGrp="1" noChangeAspect="1"/>
          </p:cNvSpPr>
          <p:nvPr>
            <p:ph type="pic" idx="15" hasCustomPrompt="1"/>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noProof="0"/>
              <a:t>アイコンをクリックして画像を追加</a:t>
            </a:r>
          </a:p>
        </p:txBody>
      </p:sp>
      <p:sp>
        <p:nvSpPr>
          <p:cNvPr id="22" name="テキスト プレースホルダー 3"/>
          <p:cNvSpPr>
            <a:spLocks noGrp="1"/>
          </p:cNvSpPr>
          <p:nvPr>
            <p:ph type="body" sz="half" idx="18"/>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テキスト プレースホルダー 4"/>
          <p:cNvSpPr>
            <a:spLocks noGrp="1"/>
          </p:cNvSpPr>
          <p:nvPr>
            <p:ph type="body" sz="quarter" idx="3"/>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30" name="図プレースホルダー 2"/>
          <p:cNvSpPr>
            <a:spLocks noGrp="1" noChangeAspect="1"/>
          </p:cNvSpPr>
          <p:nvPr>
            <p:ph type="pic" idx="21" hasCustomPrompt="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noProof="0"/>
              <a:t>アイコンをクリックして画像を追加</a:t>
            </a:r>
          </a:p>
        </p:txBody>
      </p:sp>
      <p:sp>
        <p:nvSpPr>
          <p:cNvPr id="23" name="テキスト プレースホルダー 3"/>
          <p:cNvSpPr>
            <a:spLocks noGrp="1"/>
          </p:cNvSpPr>
          <p:nvPr>
            <p:ph type="body" sz="half" idx="19"/>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14" name="テキスト プレースホルダー 4"/>
          <p:cNvSpPr>
            <a:spLocks noGrp="1"/>
          </p:cNvSpPr>
          <p:nvPr>
            <p:ph type="body" sz="quarter" idx="13"/>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31" name="図プレースホルダー 2"/>
          <p:cNvSpPr>
            <a:spLocks noGrp="1" noChangeAspect="1"/>
          </p:cNvSpPr>
          <p:nvPr>
            <p:ph type="pic" idx="22" hasCustomPrompt="1"/>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noProof="0"/>
              <a:t>アイコンをクリックして画像を追加</a:t>
            </a:r>
          </a:p>
        </p:txBody>
      </p:sp>
      <p:sp>
        <p:nvSpPr>
          <p:cNvPr id="24" name="テキスト プレースホルダー 3"/>
          <p:cNvSpPr>
            <a:spLocks noGrp="1"/>
          </p:cNvSpPr>
          <p:nvPr>
            <p:ph type="body" sz="half" idx="20"/>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cxnSp>
        <p:nvCxnSpPr>
          <p:cNvPr id="17" name="直線​​コネクタ(S)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コネクタ(S)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付プレースホルダー 3"/>
          <p:cNvSpPr>
            <a:spLocks noGrp="1"/>
          </p:cNvSpPr>
          <p:nvPr>
            <p:ph type="dt" sz="half" idx="10"/>
          </p:nvPr>
        </p:nvSpPr>
        <p:spPr/>
        <p:txBody>
          <a:bodyPr rtlCol="0"/>
          <a:lstStyle/>
          <a:p>
            <a:pPr rtl="0"/>
            <a:fld id="{C639FA9A-663C-4450-8868-53B14E2F4D1D}" type="datetime1">
              <a:rPr lang="en-US" altLang="ja-JP" noProof="0" smtClean="0"/>
              <a:t>5/8/2023</a:t>
            </a:fld>
            <a:endParaRPr lang="ja-JP" altLang="en-US" noProof="0"/>
          </a:p>
        </p:txBody>
      </p:sp>
      <p:sp>
        <p:nvSpPr>
          <p:cNvPr id="4"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縦書きテキスト プレースホルダー 2"/>
          <p:cNvSpPr>
            <a:spLocks noGrp="1"/>
          </p:cNvSpPr>
          <p:nvPr>
            <p:ph type="body" orient="vert" idx="1"/>
          </p:nvPr>
        </p:nvSpPr>
        <p:spPr/>
        <p:txBody>
          <a:bodyPr vert="eaVert" rtlCol="0" anchor="t" anchorCtr="0"/>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ja-JP" altLang="en-US" noProof="0" dirty="0"/>
          </a:p>
        </p:txBody>
      </p:sp>
      <p:sp>
        <p:nvSpPr>
          <p:cNvPr id="4" name="日付プレースホルダー 3"/>
          <p:cNvSpPr>
            <a:spLocks noGrp="1"/>
          </p:cNvSpPr>
          <p:nvPr>
            <p:ph type="dt" sz="half" idx="10"/>
          </p:nvPr>
        </p:nvSpPr>
        <p:spPr/>
        <p:txBody>
          <a:bodyPr rtlCol="0"/>
          <a:lstStyle/>
          <a:p>
            <a:pPr rtl="0"/>
            <a:fld id="{94A295B6-D8D8-4CC7-9ABE-08960A5A82F8}" type="datetime1">
              <a:rPr lang="en-US" altLang="ja-JP" noProof="0" smtClean="0"/>
              <a:t>5/8/2023</a:t>
            </a:fld>
            <a:endParaRPr lang="ja-JP" altLang="en-US" noProof="0" dirty="0"/>
          </a:p>
        </p:txBody>
      </p:sp>
      <p:sp>
        <p:nvSpPr>
          <p:cNvPr id="5" name="フッター プレースホルダー 4"/>
          <p:cNvSpPr>
            <a:spLocks noGrp="1"/>
          </p:cNvSpPr>
          <p:nvPr>
            <p:ph type="ftr" sz="quarter" idx="11"/>
          </p:nvPr>
        </p:nvSpPr>
        <p:spPr/>
        <p:txBody>
          <a:bodyPr rtlCol="0"/>
          <a:lstStyle/>
          <a:p>
            <a:pPr rtl="0"/>
            <a:endParaRPr lang="ja-JP" altLang="en-US" noProof="0" dirty="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304212" y="430213"/>
            <a:ext cx="1752601" cy="5826125"/>
          </a:xfrm>
        </p:spPr>
        <p:txBody>
          <a:bodyPr vert="eaVert" rtlCol="0" anchor="b" anchorCtr="0"/>
          <a:lstStyle/>
          <a:p>
            <a:pPr rtl="0"/>
            <a:r>
              <a:rPr lang="ja-JP" altLang="en-US" noProof="0"/>
              <a:t>マスター タイトルの書式設定</a:t>
            </a:r>
          </a:p>
        </p:txBody>
      </p:sp>
      <p:sp>
        <p:nvSpPr>
          <p:cNvPr id="3" name="縦書きテキスト プレースホルダー 2"/>
          <p:cNvSpPr>
            <a:spLocks noGrp="1"/>
          </p:cNvSpPr>
          <p:nvPr>
            <p:ph type="body" orient="vert" idx="1"/>
          </p:nvPr>
        </p:nvSpPr>
        <p:spPr>
          <a:xfrm>
            <a:off x="652463" y="887414"/>
            <a:ext cx="7423149" cy="5368924"/>
          </a:xfrm>
        </p:spPr>
        <p:txBody>
          <a:bodyPr vert="eaVert" rtlCol="0"/>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ja-JP" altLang="en-US" noProof="0" dirty="0"/>
          </a:p>
        </p:txBody>
      </p:sp>
      <p:sp>
        <p:nvSpPr>
          <p:cNvPr id="4" name="日付プレースホルダー 3"/>
          <p:cNvSpPr>
            <a:spLocks noGrp="1"/>
          </p:cNvSpPr>
          <p:nvPr>
            <p:ph type="dt" sz="half" idx="10"/>
          </p:nvPr>
        </p:nvSpPr>
        <p:spPr/>
        <p:txBody>
          <a:bodyPr rtlCol="0"/>
          <a:lstStyle/>
          <a:p>
            <a:pPr rtl="0"/>
            <a:fld id="{13A62189-4C63-4CBD-8651-91EF212FF003}" type="datetime1">
              <a:rPr lang="en-US" altLang="ja-JP" noProof="0" smtClean="0"/>
              <a:t>5/8/2023</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DCEF8-2489-4E21-9E90-A0BB70D85BC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0627561-99D6-4E95-891C-74E11466D8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B7110C-83B1-4203-B391-51DE9158606F}"/>
              </a:ext>
            </a:extLst>
          </p:cNvPr>
          <p:cNvSpPr>
            <a:spLocks noGrp="1"/>
          </p:cNvSpPr>
          <p:nvPr>
            <p:ph type="dt" sz="half" idx="10"/>
          </p:nvPr>
        </p:nvSpPr>
        <p:spPr/>
        <p:txBody>
          <a:bodyPr/>
          <a:lstStyle/>
          <a:p>
            <a:fld id="{CA05286A-50FE-4C75-AC68-5FFFBD793BC4}" type="datetimeFigureOut">
              <a:rPr kumimoji="1" lang="ja-JP" altLang="en-US" smtClean="0"/>
              <a:t>2023/5/8</a:t>
            </a:fld>
            <a:endParaRPr kumimoji="1" lang="ja-JP" altLang="en-US"/>
          </a:p>
        </p:txBody>
      </p:sp>
      <p:sp>
        <p:nvSpPr>
          <p:cNvPr id="5" name="フッター プレースホルダー 4">
            <a:extLst>
              <a:ext uri="{FF2B5EF4-FFF2-40B4-BE49-F238E27FC236}">
                <a16:creationId xmlns:a16="http://schemas.microsoft.com/office/drawing/2014/main" id="{754206E3-E0F6-42C9-8DD5-64D983FC1A3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1C3C9E-D2C8-4D40-8F5E-64220A4ECDD7}"/>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29386539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9B9C4-0621-4911-8638-D42EEE8DE76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CF52DF5-A94E-4C5E-9452-CA51B350ED6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AD396C-BBEE-420E-8281-3E1025CD7CF7}"/>
              </a:ext>
            </a:extLst>
          </p:cNvPr>
          <p:cNvSpPr>
            <a:spLocks noGrp="1"/>
          </p:cNvSpPr>
          <p:nvPr>
            <p:ph type="dt" sz="half" idx="10"/>
          </p:nvPr>
        </p:nvSpPr>
        <p:spPr/>
        <p:txBody>
          <a:bodyPr/>
          <a:lstStyle/>
          <a:p>
            <a:fld id="{CA05286A-50FE-4C75-AC68-5FFFBD793BC4}" type="datetimeFigureOut">
              <a:rPr kumimoji="1" lang="ja-JP" altLang="en-US" smtClean="0"/>
              <a:t>2023/5/8</a:t>
            </a:fld>
            <a:endParaRPr kumimoji="1" lang="ja-JP" altLang="en-US"/>
          </a:p>
        </p:txBody>
      </p:sp>
      <p:sp>
        <p:nvSpPr>
          <p:cNvPr id="5" name="フッター プレースホルダー 4">
            <a:extLst>
              <a:ext uri="{FF2B5EF4-FFF2-40B4-BE49-F238E27FC236}">
                <a16:creationId xmlns:a16="http://schemas.microsoft.com/office/drawing/2014/main" id="{9320FE3C-96DC-4860-B8F9-29EC60A99F5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2BCA02-39D6-4806-9FB3-7205F5DD7D9D}"/>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114234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p:cNvSpPr>
            <a:spLocks noGrp="1"/>
          </p:cNvSpPr>
          <p:nvPr>
            <p:ph type="dt" sz="half" idx="10"/>
          </p:nvPr>
        </p:nvSpPr>
        <p:spPr/>
        <p:txBody>
          <a:bodyPr rtlCol="0"/>
          <a:lstStyle/>
          <a:p>
            <a:pPr rtl="0"/>
            <a:fld id="{C4846194-6241-49CB-87DC-31FA86ED0FA0}" type="datetime1">
              <a:rPr lang="en-US" altLang="ja-JP" noProof="0" smtClean="0"/>
              <a:t>5/8/2023</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A23C7-E1B9-46B8-B588-03B2FE2C80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0D98BE-1134-44D9-9943-BA2F4EC1D2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98F7C23-221F-410F-9F63-64F5973E3007}"/>
              </a:ext>
            </a:extLst>
          </p:cNvPr>
          <p:cNvSpPr>
            <a:spLocks noGrp="1"/>
          </p:cNvSpPr>
          <p:nvPr>
            <p:ph type="dt" sz="half" idx="10"/>
          </p:nvPr>
        </p:nvSpPr>
        <p:spPr/>
        <p:txBody>
          <a:bodyPr/>
          <a:lstStyle/>
          <a:p>
            <a:fld id="{CA05286A-50FE-4C75-AC68-5FFFBD793BC4}" type="datetimeFigureOut">
              <a:rPr kumimoji="1" lang="ja-JP" altLang="en-US" smtClean="0"/>
              <a:t>2023/5/8</a:t>
            </a:fld>
            <a:endParaRPr kumimoji="1" lang="ja-JP" altLang="en-US"/>
          </a:p>
        </p:txBody>
      </p:sp>
      <p:sp>
        <p:nvSpPr>
          <p:cNvPr id="5" name="フッター プレースホルダー 4">
            <a:extLst>
              <a:ext uri="{FF2B5EF4-FFF2-40B4-BE49-F238E27FC236}">
                <a16:creationId xmlns:a16="http://schemas.microsoft.com/office/drawing/2014/main" id="{C8791E11-38FA-4FEC-8678-B4CD29D695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55AE0FE-A7C1-4CE5-A694-AED67B624F01}"/>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3975692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43DB87-C78F-4E08-83AA-0876498070F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B9E3B9C-79B8-4EA9-A746-974BBAC9376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47C7405-F692-429A-9913-8CD2C5D62BC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86F0619-1993-47E3-8649-3E4FA78D1C70}"/>
              </a:ext>
            </a:extLst>
          </p:cNvPr>
          <p:cNvSpPr>
            <a:spLocks noGrp="1"/>
          </p:cNvSpPr>
          <p:nvPr>
            <p:ph type="dt" sz="half" idx="10"/>
          </p:nvPr>
        </p:nvSpPr>
        <p:spPr/>
        <p:txBody>
          <a:bodyPr/>
          <a:lstStyle/>
          <a:p>
            <a:fld id="{CA05286A-50FE-4C75-AC68-5FFFBD793BC4}" type="datetimeFigureOut">
              <a:rPr kumimoji="1" lang="ja-JP" altLang="en-US" smtClean="0"/>
              <a:t>2023/5/8</a:t>
            </a:fld>
            <a:endParaRPr kumimoji="1" lang="ja-JP" altLang="en-US"/>
          </a:p>
        </p:txBody>
      </p:sp>
      <p:sp>
        <p:nvSpPr>
          <p:cNvPr id="6" name="フッター プレースホルダー 5">
            <a:extLst>
              <a:ext uri="{FF2B5EF4-FFF2-40B4-BE49-F238E27FC236}">
                <a16:creationId xmlns:a16="http://schemas.microsoft.com/office/drawing/2014/main" id="{83356B97-5482-4C7B-9BC2-9C97C227763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9F0072-771D-40CA-829F-14230795C30A}"/>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2388946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8B2ED-8721-42D7-A79E-4A27967DB34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0265991-7475-46F1-8994-778116475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0415F6F-B8A1-49C3-B126-7C744822789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84435B1-11E4-49A6-B23F-8087F0480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E2D1E7A-68D4-446D-9A9E-6EC0051CA04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A7AC2A6-0AD8-4CB3-B083-7CAAEB5B0BFE}"/>
              </a:ext>
            </a:extLst>
          </p:cNvPr>
          <p:cNvSpPr>
            <a:spLocks noGrp="1"/>
          </p:cNvSpPr>
          <p:nvPr>
            <p:ph type="dt" sz="half" idx="10"/>
          </p:nvPr>
        </p:nvSpPr>
        <p:spPr/>
        <p:txBody>
          <a:bodyPr/>
          <a:lstStyle/>
          <a:p>
            <a:fld id="{CA05286A-50FE-4C75-AC68-5FFFBD793BC4}" type="datetimeFigureOut">
              <a:rPr kumimoji="1" lang="ja-JP" altLang="en-US" smtClean="0"/>
              <a:t>2023/5/8</a:t>
            </a:fld>
            <a:endParaRPr kumimoji="1" lang="ja-JP" altLang="en-US"/>
          </a:p>
        </p:txBody>
      </p:sp>
      <p:sp>
        <p:nvSpPr>
          <p:cNvPr id="8" name="フッター プレースホルダー 7">
            <a:extLst>
              <a:ext uri="{FF2B5EF4-FFF2-40B4-BE49-F238E27FC236}">
                <a16:creationId xmlns:a16="http://schemas.microsoft.com/office/drawing/2014/main" id="{7FFCF105-64AA-4B10-B211-2836BCB790A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AC3E185-E6CF-4DAB-852C-1860EC1872DF}"/>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1202060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B62DA-6F07-47B1-BE45-DCB6A2CC101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46194E6-29FA-41FC-AA2A-BF307EB40704}"/>
              </a:ext>
            </a:extLst>
          </p:cNvPr>
          <p:cNvSpPr>
            <a:spLocks noGrp="1"/>
          </p:cNvSpPr>
          <p:nvPr>
            <p:ph type="dt" sz="half" idx="10"/>
          </p:nvPr>
        </p:nvSpPr>
        <p:spPr/>
        <p:txBody>
          <a:bodyPr/>
          <a:lstStyle/>
          <a:p>
            <a:fld id="{CA05286A-50FE-4C75-AC68-5FFFBD793BC4}" type="datetimeFigureOut">
              <a:rPr kumimoji="1" lang="ja-JP" altLang="en-US" smtClean="0"/>
              <a:t>2023/5/8</a:t>
            </a:fld>
            <a:endParaRPr kumimoji="1" lang="ja-JP" altLang="en-US"/>
          </a:p>
        </p:txBody>
      </p:sp>
      <p:sp>
        <p:nvSpPr>
          <p:cNvPr id="4" name="フッター プレースホルダー 3">
            <a:extLst>
              <a:ext uri="{FF2B5EF4-FFF2-40B4-BE49-F238E27FC236}">
                <a16:creationId xmlns:a16="http://schemas.microsoft.com/office/drawing/2014/main" id="{9DFFAF67-269A-41B2-A8F8-EB9C69C57E9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19B6AA5-083A-45D7-8627-8F809863890F}"/>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2724412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AB78E7D-9213-45D4-855D-610D6992FD5A}"/>
              </a:ext>
            </a:extLst>
          </p:cNvPr>
          <p:cNvSpPr>
            <a:spLocks noGrp="1"/>
          </p:cNvSpPr>
          <p:nvPr>
            <p:ph type="dt" sz="half" idx="10"/>
          </p:nvPr>
        </p:nvSpPr>
        <p:spPr/>
        <p:txBody>
          <a:bodyPr/>
          <a:lstStyle/>
          <a:p>
            <a:fld id="{CA05286A-50FE-4C75-AC68-5FFFBD793BC4}" type="datetimeFigureOut">
              <a:rPr kumimoji="1" lang="ja-JP" altLang="en-US" smtClean="0"/>
              <a:t>2023/5/8</a:t>
            </a:fld>
            <a:endParaRPr kumimoji="1" lang="ja-JP" altLang="en-US"/>
          </a:p>
        </p:txBody>
      </p:sp>
      <p:sp>
        <p:nvSpPr>
          <p:cNvPr id="3" name="フッター プレースホルダー 2">
            <a:extLst>
              <a:ext uri="{FF2B5EF4-FFF2-40B4-BE49-F238E27FC236}">
                <a16:creationId xmlns:a16="http://schemas.microsoft.com/office/drawing/2014/main" id="{EDB49063-216D-4E12-BC50-49068325889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31760BE-BF60-4B57-B611-504C075141E7}"/>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4197871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E65D1-557C-41EF-99D7-FDCD0EBE7B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EE28217-8FE6-462F-BAF3-51B2F0DA97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3918689-9E1C-4375-AA2D-2BBDE2D73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BA4352D-2DDF-4AE4-A8F0-1C2DD5A14441}"/>
              </a:ext>
            </a:extLst>
          </p:cNvPr>
          <p:cNvSpPr>
            <a:spLocks noGrp="1"/>
          </p:cNvSpPr>
          <p:nvPr>
            <p:ph type="dt" sz="half" idx="10"/>
          </p:nvPr>
        </p:nvSpPr>
        <p:spPr/>
        <p:txBody>
          <a:bodyPr/>
          <a:lstStyle/>
          <a:p>
            <a:fld id="{CA05286A-50FE-4C75-AC68-5FFFBD793BC4}" type="datetimeFigureOut">
              <a:rPr kumimoji="1" lang="ja-JP" altLang="en-US" smtClean="0"/>
              <a:t>2023/5/8</a:t>
            </a:fld>
            <a:endParaRPr kumimoji="1" lang="ja-JP" altLang="en-US"/>
          </a:p>
        </p:txBody>
      </p:sp>
      <p:sp>
        <p:nvSpPr>
          <p:cNvPr id="6" name="フッター プレースホルダー 5">
            <a:extLst>
              <a:ext uri="{FF2B5EF4-FFF2-40B4-BE49-F238E27FC236}">
                <a16:creationId xmlns:a16="http://schemas.microsoft.com/office/drawing/2014/main" id="{949BD364-46B9-42AC-AB65-43A2988A78C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B028A23-5132-487A-AE2D-073F6E59B135}"/>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1861318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C945FD-DFEA-40CF-8A83-7A2A9030792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6CBDB96-317D-4ADA-8AD8-612A705652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8CFCBEF-76A3-473D-BDC9-1A58F16D0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A642691-9A7C-4E61-A4E1-CD5FF0D3EE23}"/>
              </a:ext>
            </a:extLst>
          </p:cNvPr>
          <p:cNvSpPr>
            <a:spLocks noGrp="1"/>
          </p:cNvSpPr>
          <p:nvPr>
            <p:ph type="dt" sz="half" idx="10"/>
          </p:nvPr>
        </p:nvSpPr>
        <p:spPr/>
        <p:txBody>
          <a:bodyPr/>
          <a:lstStyle/>
          <a:p>
            <a:fld id="{CA05286A-50FE-4C75-AC68-5FFFBD793BC4}" type="datetimeFigureOut">
              <a:rPr kumimoji="1" lang="ja-JP" altLang="en-US" smtClean="0"/>
              <a:t>2023/5/8</a:t>
            </a:fld>
            <a:endParaRPr kumimoji="1" lang="ja-JP" altLang="en-US"/>
          </a:p>
        </p:txBody>
      </p:sp>
      <p:sp>
        <p:nvSpPr>
          <p:cNvPr id="6" name="フッター プレースホルダー 5">
            <a:extLst>
              <a:ext uri="{FF2B5EF4-FFF2-40B4-BE49-F238E27FC236}">
                <a16:creationId xmlns:a16="http://schemas.microsoft.com/office/drawing/2014/main" id="{E7CC188F-1653-43A4-B691-74C9452D2C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B48E5A2-94B1-4924-9CB2-45BE93AF3C55}"/>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17085676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19145B-48DE-403F-86F2-439FD91AB27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10ED506-2C11-4EFE-8B8D-476CE851A98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808E34F-D862-4BD9-9DD7-B36454F5ECF6}"/>
              </a:ext>
            </a:extLst>
          </p:cNvPr>
          <p:cNvSpPr>
            <a:spLocks noGrp="1"/>
          </p:cNvSpPr>
          <p:nvPr>
            <p:ph type="dt" sz="half" idx="10"/>
          </p:nvPr>
        </p:nvSpPr>
        <p:spPr/>
        <p:txBody>
          <a:bodyPr/>
          <a:lstStyle/>
          <a:p>
            <a:fld id="{CA05286A-50FE-4C75-AC68-5FFFBD793BC4}" type="datetimeFigureOut">
              <a:rPr kumimoji="1" lang="ja-JP" altLang="en-US" smtClean="0"/>
              <a:t>2023/5/8</a:t>
            </a:fld>
            <a:endParaRPr kumimoji="1" lang="ja-JP" altLang="en-US"/>
          </a:p>
        </p:txBody>
      </p:sp>
      <p:sp>
        <p:nvSpPr>
          <p:cNvPr id="5" name="フッター プレースホルダー 4">
            <a:extLst>
              <a:ext uri="{FF2B5EF4-FFF2-40B4-BE49-F238E27FC236}">
                <a16:creationId xmlns:a16="http://schemas.microsoft.com/office/drawing/2014/main" id="{87BFD3E7-382F-4F59-A338-0A5EB6B0355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29605C-9A07-42F5-ACB2-CBA71497BB78}"/>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35217864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753C4FC-405F-45F1-AA4F-229C75630A3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64844F4-D93B-4EA1-80EF-94572F7A862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652461-E73F-4710-8075-9900A54DEF20}"/>
              </a:ext>
            </a:extLst>
          </p:cNvPr>
          <p:cNvSpPr>
            <a:spLocks noGrp="1"/>
          </p:cNvSpPr>
          <p:nvPr>
            <p:ph type="dt" sz="half" idx="10"/>
          </p:nvPr>
        </p:nvSpPr>
        <p:spPr/>
        <p:txBody>
          <a:bodyPr/>
          <a:lstStyle/>
          <a:p>
            <a:fld id="{CA05286A-50FE-4C75-AC68-5FFFBD793BC4}" type="datetimeFigureOut">
              <a:rPr kumimoji="1" lang="ja-JP" altLang="en-US" smtClean="0"/>
              <a:t>2023/5/8</a:t>
            </a:fld>
            <a:endParaRPr kumimoji="1" lang="ja-JP" altLang="en-US"/>
          </a:p>
        </p:txBody>
      </p:sp>
      <p:sp>
        <p:nvSpPr>
          <p:cNvPr id="5" name="フッター プレースホルダー 4">
            <a:extLst>
              <a:ext uri="{FF2B5EF4-FFF2-40B4-BE49-F238E27FC236}">
                <a16:creationId xmlns:a16="http://schemas.microsoft.com/office/drawing/2014/main" id="{26C0300C-E819-415F-A4DB-1E6DE66E7D5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70574D8-528C-44EE-8C88-9E0D7891367C}"/>
              </a:ext>
            </a:extLst>
          </p:cNvPr>
          <p:cNvSpPr>
            <a:spLocks noGrp="1"/>
          </p:cNvSpPr>
          <p:nvPr>
            <p:ph type="sldNum" sz="quarter" idx="12"/>
          </p:nvPr>
        </p:nvSpPr>
        <p:spPr/>
        <p:txBody>
          <a:body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372672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1154956" y="2861733"/>
            <a:ext cx="8825657" cy="1915647"/>
          </a:xfrm>
        </p:spPr>
        <p:txBody>
          <a:bodyPr rtlCol="0" anchor="b"/>
          <a:lstStyle>
            <a:lvl1pPr algn="l">
              <a:defRPr sz="4000" b="0" cap="none"/>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a:t>マスター テキストの書式設定</a:t>
            </a:r>
          </a:p>
        </p:txBody>
      </p:sp>
      <p:sp>
        <p:nvSpPr>
          <p:cNvPr id="4" name="日付プレースホルダー 3"/>
          <p:cNvSpPr>
            <a:spLocks noGrp="1"/>
          </p:cNvSpPr>
          <p:nvPr>
            <p:ph type="dt" sz="half" idx="10"/>
          </p:nvPr>
        </p:nvSpPr>
        <p:spPr/>
        <p:txBody>
          <a:bodyPr rtlCol="0"/>
          <a:lstStyle/>
          <a:p>
            <a:pPr rtl="0"/>
            <a:fld id="{AE7206BA-ECA3-473F-8361-5CD6C21D817E}" type="datetime1">
              <a:rPr lang="en-US" altLang="ja-JP" noProof="0" smtClean="0"/>
              <a:t>5/8/2023</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p>
        </p:txBody>
      </p:sp>
      <p:sp>
        <p:nvSpPr>
          <p:cNvPr id="3" name="コンテンツ プレースホルダー 2"/>
          <p:cNvSpPr>
            <a:spLocks noGrp="1"/>
          </p:cNvSpPr>
          <p:nvPr>
            <p:ph sz="half" idx="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コンテンツ プレースホルダー 3"/>
          <p:cNvSpPr>
            <a:spLocks noGrp="1"/>
          </p:cNvSpPr>
          <p:nvPr>
            <p:ph sz="half" idx="2"/>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日付プレースホルダー 4"/>
          <p:cNvSpPr>
            <a:spLocks noGrp="1"/>
          </p:cNvSpPr>
          <p:nvPr>
            <p:ph type="dt" sz="half" idx="10"/>
          </p:nvPr>
        </p:nvSpPr>
        <p:spPr/>
        <p:txBody>
          <a:bodyPr rtlCol="0"/>
          <a:lstStyle/>
          <a:p>
            <a:pPr rtl="0"/>
            <a:fld id="{D412D259-7FB0-4B7A-A094-FB77A868C9E7}" type="datetime1">
              <a:rPr lang="en-US" altLang="ja-JP" noProof="0" smtClean="0"/>
              <a:t>5/8/2023</a:t>
            </a:fld>
            <a:endParaRPr lang="ja-JP" altLang="en-US" noProof="0"/>
          </a:p>
        </p:txBody>
      </p:sp>
      <p:sp>
        <p:nvSpPr>
          <p:cNvPr id="6" name="フッター プレースホルダー 5"/>
          <p:cNvSpPr>
            <a:spLocks noGrp="1"/>
          </p:cNvSpPr>
          <p:nvPr>
            <p:ph type="ftr" sz="quarter" idx="11"/>
          </p:nvPr>
        </p:nvSpPr>
        <p:spPr/>
        <p:txBody>
          <a:bodyPr rtlCol="0"/>
          <a:lstStyle/>
          <a:p>
            <a:pPr rtl="0"/>
            <a:endParaRPr lang="ja-JP" altLang="en-US" noProof="0"/>
          </a:p>
        </p:txBody>
      </p:sp>
      <p:sp>
        <p:nvSpPr>
          <p:cNvPr id="7" name="スライド番号プレースホルダー 6"/>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a:t>マスター テキストの書式設定</a:t>
            </a:r>
          </a:p>
        </p:txBody>
      </p:sp>
      <p:sp>
        <p:nvSpPr>
          <p:cNvPr id="4" name="コンテンツ プレースホルダー 3"/>
          <p:cNvSpPr>
            <a:spLocks noGrp="1"/>
          </p:cNvSpPr>
          <p:nvPr>
            <p:ph sz="half" idx="2"/>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p:cNvSpPr>
            <a:spLocks noGrp="1"/>
          </p:cNvSpPr>
          <p:nvPr>
            <p:ph type="body" sz="quarter" idx="3"/>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a:t>マスター テキストの書式設定</a:t>
            </a:r>
          </a:p>
        </p:txBody>
      </p:sp>
      <p:sp>
        <p:nvSpPr>
          <p:cNvPr id="6" name="コンテンツ プレースホルダー 5"/>
          <p:cNvSpPr>
            <a:spLocks noGrp="1"/>
          </p:cNvSpPr>
          <p:nvPr>
            <p:ph sz="quarter" idx="4"/>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ja-JP" altLang="en-US" noProof="0" dirty="0"/>
          </a:p>
        </p:txBody>
      </p:sp>
      <p:sp>
        <p:nvSpPr>
          <p:cNvPr id="7" name="日付プレースホルダー 6"/>
          <p:cNvSpPr>
            <a:spLocks noGrp="1"/>
          </p:cNvSpPr>
          <p:nvPr>
            <p:ph type="dt" sz="half" idx="10"/>
          </p:nvPr>
        </p:nvSpPr>
        <p:spPr/>
        <p:txBody>
          <a:bodyPr rtlCol="0"/>
          <a:lstStyle/>
          <a:p>
            <a:pPr rtl="0"/>
            <a:fld id="{47C8211A-8256-4101-B9C1-31F9B0EA62C1}" type="datetime1">
              <a:rPr lang="en-US" altLang="ja-JP" noProof="0" smtClean="0"/>
              <a:t>5/8/2023</a:t>
            </a:fld>
            <a:endParaRPr lang="ja-JP" altLang="en-US" noProof="0"/>
          </a:p>
        </p:txBody>
      </p:sp>
      <p:sp>
        <p:nvSpPr>
          <p:cNvPr id="8" name="フッター プレースホルダー 7"/>
          <p:cNvSpPr>
            <a:spLocks noGrp="1"/>
          </p:cNvSpPr>
          <p:nvPr>
            <p:ph type="ftr" sz="quarter" idx="11"/>
          </p:nvPr>
        </p:nvSpPr>
        <p:spPr/>
        <p:txBody>
          <a:bodyPr rtlCol="0"/>
          <a:lstStyle/>
          <a:p>
            <a:pPr rtl="0"/>
            <a:endParaRPr lang="ja-JP" altLang="en-US" noProof="0"/>
          </a:p>
        </p:txBody>
      </p:sp>
      <p:sp>
        <p:nvSpPr>
          <p:cNvPr id="9" name="スライド番号プレースホルダー 8"/>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p>
        </p:txBody>
      </p:sp>
      <p:sp>
        <p:nvSpPr>
          <p:cNvPr id="7" name="日付プレースホルダー 2"/>
          <p:cNvSpPr>
            <a:spLocks noGrp="1"/>
          </p:cNvSpPr>
          <p:nvPr>
            <p:ph type="dt" sz="half" idx="10"/>
          </p:nvPr>
        </p:nvSpPr>
        <p:spPr/>
        <p:txBody>
          <a:bodyPr rtlCol="0"/>
          <a:lstStyle/>
          <a:p>
            <a:pPr rtl="0"/>
            <a:fld id="{A85940F9-B048-4941-99EB-417B30055CB5}" type="datetime1">
              <a:rPr lang="en-US" altLang="ja-JP" noProof="0" smtClean="0"/>
              <a:t>5/8/2023</a:t>
            </a:fld>
            <a:endParaRPr lang="ja-JP" altLang="en-US" noProof="0"/>
          </a:p>
        </p:txBody>
      </p:sp>
      <p:sp>
        <p:nvSpPr>
          <p:cNvPr id="5" name="フッター プレースホルダー 3"/>
          <p:cNvSpPr>
            <a:spLocks noGrp="1"/>
          </p:cNvSpPr>
          <p:nvPr>
            <p:ph type="ftr" sz="quarter" idx="11"/>
          </p:nvPr>
        </p:nvSpPr>
        <p:spPr/>
        <p:txBody>
          <a:bodyPr rtlCol="0"/>
          <a:lstStyle/>
          <a:p>
            <a:pPr rtl="0"/>
            <a:endParaRPr lang="ja-JP" altLang="en-US" noProof="0"/>
          </a:p>
        </p:txBody>
      </p:sp>
      <p:sp>
        <p:nvSpPr>
          <p:cNvPr id="6" name="スライド番号プレースホルダー 4"/>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日付プレースホルダー 1"/>
          <p:cNvSpPr>
            <a:spLocks noGrp="1"/>
          </p:cNvSpPr>
          <p:nvPr>
            <p:ph type="dt" sz="half" idx="10"/>
          </p:nvPr>
        </p:nvSpPr>
        <p:spPr/>
        <p:txBody>
          <a:bodyPr rtlCol="0"/>
          <a:lstStyle/>
          <a:p>
            <a:pPr rtl="0"/>
            <a:fld id="{47B83023-9329-4981-8989-233CBA53A8E3}" type="datetime1">
              <a:rPr lang="en-US" altLang="ja-JP" noProof="0" smtClean="0"/>
              <a:t>5/8/2023</a:t>
            </a:fld>
            <a:endParaRPr lang="ja-JP" altLang="en-US" noProof="0"/>
          </a:p>
        </p:txBody>
      </p:sp>
      <p:sp>
        <p:nvSpPr>
          <p:cNvPr id="5" name="フッター プレースホルダー 2"/>
          <p:cNvSpPr>
            <a:spLocks noGrp="1"/>
          </p:cNvSpPr>
          <p:nvPr>
            <p:ph type="ftr" sz="quarter" idx="11"/>
          </p:nvPr>
        </p:nvSpPr>
        <p:spPr/>
        <p:txBody>
          <a:bodyPr rtlCol="0"/>
          <a:lstStyle/>
          <a:p>
            <a:pPr rtl="0"/>
            <a:endParaRPr lang="ja-JP" altLang="en-US" noProof="0"/>
          </a:p>
        </p:txBody>
      </p:sp>
      <p:sp>
        <p:nvSpPr>
          <p:cNvPr id="6" name="スライド番号プレースホルダー 3"/>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154954" y="1447800"/>
            <a:ext cx="3401064" cy="1447800"/>
          </a:xfrm>
        </p:spPr>
        <p:txBody>
          <a:bodyPr rtlCol="0" anchor="b"/>
          <a:lstStyle>
            <a:lvl1pPr algn="l">
              <a:defRPr sz="2400" b="0"/>
            </a:lvl1pPr>
          </a:lstStyle>
          <a:p>
            <a:pPr rtl="0"/>
            <a:r>
              <a:rPr lang="ja-JP" altLang="en-US" noProof="0"/>
              <a:t>マスター タイトルの書式設定</a:t>
            </a:r>
          </a:p>
        </p:txBody>
      </p:sp>
      <p:sp>
        <p:nvSpPr>
          <p:cNvPr id="3" name="コンテンツ プレースホルダー 2"/>
          <p:cNvSpPr>
            <a:spLocks noGrp="1"/>
          </p:cNvSpPr>
          <p:nvPr>
            <p:ph idx="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テキスト プレースホルダー 3"/>
          <p:cNvSpPr>
            <a:spLocks noGrp="1"/>
          </p:cNvSpPr>
          <p:nvPr>
            <p:ph type="body" sz="half" idx="2"/>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7" name="日付プレースホルダー 4"/>
          <p:cNvSpPr>
            <a:spLocks noGrp="1"/>
          </p:cNvSpPr>
          <p:nvPr>
            <p:ph type="dt" sz="half" idx="10"/>
          </p:nvPr>
        </p:nvSpPr>
        <p:spPr/>
        <p:txBody>
          <a:bodyPr rtlCol="0"/>
          <a:lstStyle/>
          <a:p>
            <a:pPr rtl="0"/>
            <a:fld id="{217DA3D4-535F-4F6E-80DC-FEAAAF5B25A5}" type="datetime1">
              <a:rPr lang="en-US" altLang="ja-JP" noProof="0" smtClean="0"/>
              <a:t>5/8/2023</a:t>
            </a:fld>
            <a:endParaRPr lang="ja-JP" altLang="en-US" noProof="0"/>
          </a:p>
        </p:txBody>
      </p:sp>
      <p:sp>
        <p:nvSpPr>
          <p:cNvPr id="5" name="フッター プレースホルダー 5"/>
          <p:cNvSpPr>
            <a:spLocks noGrp="1"/>
          </p:cNvSpPr>
          <p:nvPr>
            <p:ph type="ftr" sz="quarter" idx="11"/>
          </p:nvPr>
        </p:nvSpPr>
        <p:spPr/>
        <p:txBody>
          <a:bodyPr rtlCol="0"/>
          <a:lstStyle/>
          <a:p>
            <a:pPr rtl="0"/>
            <a:endParaRPr lang="ja-JP" altLang="en-US" noProof="0"/>
          </a:p>
        </p:txBody>
      </p:sp>
      <p:sp>
        <p:nvSpPr>
          <p:cNvPr id="6" name="スライド番号プレースホルダー 6"/>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ja-JP" altLang="en-US" noProof="0"/>
              <a:t>マスター タイトルの書式設定</a:t>
            </a:r>
          </a:p>
        </p:txBody>
      </p:sp>
      <p:sp>
        <p:nvSpPr>
          <p:cNvPr id="3" name="図プレースホルダー 2"/>
          <p:cNvSpPr>
            <a:spLocks noGrp="1" noChangeAspect="1"/>
          </p:cNvSpPr>
          <p:nvPr>
            <p:ph type="pic" idx="1" hasCustomPrompt="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noProof="0"/>
              <a:t>アイコンをクリックして写真を追加</a:t>
            </a:r>
          </a:p>
        </p:txBody>
      </p:sp>
      <p:sp>
        <p:nvSpPr>
          <p:cNvPr id="4" name="テキスト プレースホルダー 3"/>
          <p:cNvSpPr>
            <a:spLocks noGrp="1"/>
          </p:cNvSpPr>
          <p:nvPr>
            <p:ph type="body" sz="half" idx="2"/>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p>
            <a:pPr rtl="0"/>
            <a:fld id="{F077EE16-76A2-48C1-91A3-9263F996A478}" type="datetime1">
              <a:rPr lang="en-US" altLang="ja-JP" noProof="0" smtClean="0"/>
              <a:t>5/8/2023</a:t>
            </a:fld>
            <a:endParaRPr lang="ja-JP" altLang="en-US" noProof="0"/>
          </a:p>
        </p:txBody>
      </p:sp>
      <p:sp>
        <p:nvSpPr>
          <p:cNvPr id="6" name="フッター プレースホルダー 5"/>
          <p:cNvSpPr>
            <a:spLocks noGrp="1"/>
          </p:cNvSpPr>
          <p:nvPr>
            <p:ph type="ftr" sz="quarter" idx="11"/>
          </p:nvPr>
        </p:nvSpPr>
        <p:spPr/>
        <p:txBody>
          <a:bodyPr rtlCol="0"/>
          <a:lstStyle/>
          <a:p>
            <a:pPr rtl="0"/>
            <a:endParaRPr lang="ja-JP" altLang="en-US" noProof="0"/>
          </a:p>
        </p:txBody>
      </p:sp>
      <p:sp>
        <p:nvSpPr>
          <p:cNvPr id="7" name="スライド番号プレースホルダー 6"/>
          <p:cNvSpPr>
            <a:spLocks noGrp="1"/>
          </p:cNvSpPr>
          <p:nvPr>
            <p:ph type="sldNum" sz="quarter" idx="12"/>
          </p:nvPr>
        </p:nvSpPr>
        <p:spPr/>
        <p:txBody>
          <a:bodyPr rtlCol="0"/>
          <a:lstStyle/>
          <a:p>
            <a:pPr rtl="0"/>
            <a:fld id="{D57F1E4F-1CFF-5643-939E-02111984F565}" type="slidenum">
              <a:rPr lang="en-US" altLang="ja-JP" noProof="0" smtClean="0"/>
              <a:t>‹#›</a:t>
            </a:fld>
            <a:endParaRPr lang="ja-JP"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画像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画像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円/楕円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画像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画像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長方形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タイトル プレースホルダー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Meiryo UI" panose="020B0604030504040204" pitchFamily="50" charset="-128"/>
                <a:ea typeface="Meiryo UI" panose="020B0604030504040204" pitchFamily="50" charset="-128"/>
              </a:defRPr>
            </a:lvl1pPr>
          </a:lstStyle>
          <a:p>
            <a:fld id="{5CA76691-66EC-4B3E-9CDB-570EDD55318B}" type="datetime1">
              <a:rPr lang="en-US" altLang="ja-JP" noProof="0" smtClean="0"/>
              <a:t>5/8/2023</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Meiryo UI" panose="020B0604030504040204" pitchFamily="50" charset="-128"/>
                <a:ea typeface="Meiryo UI" panose="020B0604030504040204" pitchFamily="50" charset="-128"/>
              </a:defRPr>
            </a:lvl1pPr>
          </a:lstStyle>
          <a:p>
            <a:fld id="{D57F1E4F-1CFF-5643-939E-02111984F565}"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kumimoji="1" sz="4200" b="0" i="0" kern="1200">
          <a:solidFill>
            <a:schemeClr val="tx2"/>
          </a:solidFill>
          <a:latin typeface="Meiryo UI" panose="020B0604030504040204" pitchFamily="50" charset="-128"/>
          <a:ea typeface="Meiryo UI" panose="020B0604030504040204"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2000" b="0" i="0" kern="1200">
          <a:solidFill>
            <a:schemeClr val="tx1"/>
          </a:solidFill>
          <a:latin typeface="Meiryo UI" panose="020B0604030504040204" pitchFamily="50" charset="-128"/>
          <a:ea typeface="Meiryo UI" panose="020B0604030504040204" pitchFamily="50" charset="-128"/>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800" b="0" i="0" kern="1200">
          <a:solidFill>
            <a:schemeClr val="tx1"/>
          </a:solidFill>
          <a:latin typeface="Meiryo UI" panose="020B0604030504040204" pitchFamily="50" charset="-128"/>
          <a:ea typeface="Meiryo UI" panose="020B0604030504040204" pitchFamily="50" charset="-128"/>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600" b="0" i="0" kern="1200">
          <a:solidFill>
            <a:schemeClr val="tx1"/>
          </a:solidFill>
          <a:latin typeface="Meiryo UI" panose="020B0604030504040204" pitchFamily="50" charset="-128"/>
          <a:ea typeface="Meiryo UI" panose="020B0604030504040204" pitchFamily="50" charset="-128"/>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eiryo UI" panose="020B0604030504040204" pitchFamily="50" charset="-128"/>
          <a:ea typeface="Meiryo UI" panose="020B0604030504040204" pitchFamily="50" charset="-128"/>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eiryo UI" panose="020B0604030504040204" pitchFamily="50" charset="-128"/>
          <a:ea typeface="Meiryo UI" panose="020B0604030504040204" pitchFamily="50" charset="-128"/>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C91ED12-94C8-4963-AC42-8EF57B83D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057C10C4-C5AD-4548-9522-84B4C43959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033DFE-C965-4847-AEEB-2E14FA2E24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05286A-50FE-4C75-AC68-5FFFBD793BC4}" type="datetimeFigureOut">
              <a:rPr kumimoji="1" lang="ja-JP" altLang="en-US" smtClean="0"/>
              <a:t>2023/5/8</a:t>
            </a:fld>
            <a:endParaRPr kumimoji="1" lang="ja-JP" altLang="en-US"/>
          </a:p>
        </p:txBody>
      </p:sp>
      <p:sp>
        <p:nvSpPr>
          <p:cNvPr id="5" name="フッター プレースホルダー 4">
            <a:extLst>
              <a:ext uri="{FF2B5EF4-FFF2-40B4-BE49-F238E27FC236}">
                <a16:creationId xmlns:a16="http://schemas.microsoft.com/office/drawing/2014/main" id="{9D8D5555-4FDC-4FF2-BC07-36E9DA362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5F07FDB-007F-4F10-B241-34CFC617BB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415161-53F2-45A2-BAC5-7195EA20FEDA}" type="slidenum">
              <a:rPr kumimoji="1" lang="ja-JP" altLang="en-US" smtClean="0"/>
              <a:t>‹#›</a:t>
            </a:fld>
            <a:endParaRPr kumimoji="1" lang="ja-JP" altLang="en-US"/>
          </a:p>
        </p:txBody>
      </p:sp>
    </p:spTree>
    <p:extLst>
      <p:ext uri="{BB962C8B-B14F-4D97-AF65-F5344CB8AC3E}">
        <p14:creationId xmlns:p14="http://schemas.microsoft.com/office/powerpoint/2010/main" val="274164828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8.xml"/><Relationship Id="rId6" Type="http://schemas.openxmlformats.org/officeDocument/2006/relationships/image" Target="../media/image49.png"/><Relationship Id="rId11" Type="http://schemas.openxmlformats.org/officeDocument/2006/relationships/image" Target="../media/image53.wmf"/><Relationship Id="rId5" Type="http://schemas.openxmlformats.org/officeDocument/2006/relationships/image" Target="../media/image48.png"/><Relationship Id="rId10" Type="http://schemas.openxmlformats.org/officeDocument/2006/relationships/image" Target="../media/image29.png"/><Relationship Id="rId4" Type="http://schemas.openxmlformats.org/officeDocument/2006/relationships/image" Target="../media/image47.png"/><Relationship Id="rId9" Type="http://schemas.openxmlformats.org/officeDocument/2006/relationships/image" Target="../media/image52.jpeg"/></Relationships>
</file>

<file path=ppt/slides/_rels/slide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hyperlink" Target="https://news.ucr.edu/articles/2021/09/16/grow-and-eat-your-own-vaccines" TargetMode="External"/><Relationship Id="rId7" Type="http://schemas.openxmlformats.org/officeDocument/2006/relationships/image" Target="../media/image73.jpeg"/><Relationship Id="rId2" Type="http://schemas.openxmlformats.org/officeDocument/2006/relationships/hyperlink" Target="https://nsf.gov/awardsearch/showAward?AWD_ID=2134535&amp;HistoricalAwards=false" TargetMode="External"/><Relationship Id="rId1" Type="http://schemas.openxmlformats.org/officeDocument/2006/relationships/slideLayout" Target="../slideLayouts/slideLayout24.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18.xml"/><Relationship Id="rId6" Type="http://schemas.openxmlformats.org/officeDocument/2006/relationships/image" Target="../media/image81.png"/><Relationship Id="rId5" Type="http://schemas.openxmlformats.org/officeDocument/2006/relationships/hyperlink" Target="http://www.maff.go.jp/j/pr/aff/1606/spe1_01.html" TargetMode="External"/><Relationship Id="rId4" Type="http://schemas.openxmlformats.org/officeDocument/2006/relationships/image" Target="../media/image80.jpeg"/></Relationships>
</file>

<file path=ppt/slides/_rels/slide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038/s41588-021-00838-7" TargetMode="External"/><Relationship Id="rId2" Type="http://schemas.openxmlformats.org/officeDocument/2006/relationships/image" Target="../media/image88.png"/><Relationship Id="rId1" Type="http://schemas.openxmlformats.org/officeDocument/2006/relationships/slideLayout" Target="../slideLayouts/slideLayout19.xml"/><Relationship Id="rId5" Type="http://schemas.openxmlformats.org/officeDocument/2006/relationships/hyperlink" Target="https://crisp-bio.blog.jp/archives/27613654.html" TargetMode="External"/><Relationship Id="rId4" Type="http://schemas.openxmlformats.org/officeDocument/2006/relationships/hyperlink" Target="https://crisp-bio.blog.jp/archives/27594633.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4.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hyperlink" Target="https://gop-foreignaffairs.house.gov/wp-content/uploads/2020/09/Final-Minority-Report-on-the-Origins-of-the-COVID-19-Global-Pandemic-Including-the-Roles-of-the-CCP-and-WHO-9.20.20-Coverpage.pdf" TargetMode="External"/><Relationship Id="rId2" Type="http://schemas.openxmlformats.org/officeDocument/2006/relationships/hyperlink" Target="https://www.dni.gov/files/ODNI/documents/assessments/Unclassified-Summary-of-Assessment-on-COVID-19-Origins.pdf" TargetMode="External"/><Relationship Id="rId1" Type="http://schemas.openxmlformats.org/officeDocument/2006/relationships/slideLayout" Target="../slideLayouts/slideLayout19.xml"/><Relationship Id="rId6" Type="http://schemas.openxmlformats.org/officeDocument/2006/relationships/hyperlink" Target="https://www.sciencedaily.com/releases/2021/06/210611174037.htm" TargetMode="External"/><Relationship Id="rId5" Type="http://schemas.openxmlformats.org/officeDocument/2006/relationships/hyperlink" Target="https://s3.documentcloud.org/documents/21055989/understanding-risk-bat-coronavirus-emergence-grant-notice.pdf" TargetMode="External"/><Relationship Id="rId4" Type="http://schemas.openxmlformats.org/officeDocument/2006/relationships/hyperlink" Target="https://gop-foreignaffairs.house.gov/wp-content/uploads/2021/08/ORIGINS-OF-COVID-19-REPORT.pdf"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hyperlink" Target="https://www.google.co.jp/url?sa=i&amp;rct=j&amp;q=&amp;esrc=s&amp;source=images&amp;cd=&amp;ved=2ahUKEwjGt4bL7sHhAhWTyYsBHeJlDjsQjRx6BAgBEAU&amp;url=https://royalsocietypublishing.org/doi/full/10.1098/rsob.170140&amp;psig=AOvVaw1tje5w4Uw0kw7RcbZSTOjT&amp;ust=1554859812953176"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hyperlink" Target="https://royalsocietypublishing.org/doi/pdf/10.1098/rsob.170140" TargetMode="External"/><Relationship Id="rId4" Type="http://schemas.openxmlformats.org/officeDocument/2006/relationships/image" Target="../media/image97.jpeg"/></Relationships>
</file>

<file path=ppt/slides/_rels/slide5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99.emf"/></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9.jpeg"/><Relationship Id="rId7"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jpeg"/><Relationship Id="rId9"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notesSlide" Target="../notesSlides/notesSlide2.xml"/><Relationship Id="rId7" Type="http://schemas.openxmlformats.org/officeDocument/2006/relationships/image" Target="../media/image17.jpe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19.xml"/><Relationship Id="rId16" Type="http://schemas.openxmlformats.org/officeDocument/2006/relationships/image" Target="../media/image26.jpeg"/><Relationship Id="rId1" Type="http://schemas.openxmlformats.org/officeDocument/2006/relationships/tags" Target="../tags/tag1.xml"/><Relationship Id="rId6" Type="http://schemas.openxmlformats.org/officeDocument/2006/relationships/image" Target="../media/image16.wmf"/><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9.xml"/><Relationship Id="rId6" Type="http://schemas.openxmlformats.org/officeDocument/2006/relationships/image" Target="../media/image32.gif"/><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38.wmf"/><Relationship Id="rId7" Type="http://schemas.openxmlformats.org/officeDocument/2006/relationships/image" Target="../media/image42.wmf"/><Relationship Id="rId2" Type="http://schemas.openxmlformats.org/officeDocument/2006/relationships/image" Target="../media/image37.wmf"/><Relationship Id="rId1" Type="http://schemas.openxmlformats.org/officeDocument/2006/relationships/slideLayout" Target="../slideLayouts/slideLayout19.xml"/><Relationship Id="rId6" Type="http://schemas.openxmlformats.org/officeDocument/2006/relationships/image" Target="../media/image41.wmf"/><Relationship Id="rId5" Type="http://schemas.openxmlformats.org/officeDocument/2006/relationships/image" Target="../media/image40.jpe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画像 4" descr="チェーン リンク">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タイトル 1">
            <a:extLst>
              <a:ext uri="{FF2B5EF4-FFF2-40B4-BE49-F238E27FC236}">
                <a16:creationId xmlns:a16="http://schemas.microsoft.com/office/drawing/2014/main" id="{3D30D32A-359B-41BB-9746-2CF3A21EEFFC}"/>
              </a:ext>
            </a:extLst>
          </p:cNvPr>
          <p:cNvSpPr>
            <a:spLocks noGrp="1"/>
          </p:cNvSpPr>
          <p:nvPr>
            <p:ph type="ctrTitle"/>
          </p:nvPr>
        </p:nvSpPr>
        <p:spPr>
          <a:xfrm>
            <a:off x="1294892" y="-87083"/>
            <a:ext cx="9404177" cy="1199606"/>
          </a:xfrm>
        </p:spPr>
        <p:txBody>
          <a:bodyPr rtlCol="0">
            <a:normAutofit/>
          </a:bodyPr>
          <a:lstStyle/>
          <a:p>
            <a:pPr algn="ctr" rtl="0"/>
            <a:r>
              <a:rPr lang="ja-JP" altLang="en-US" sz="6600" dirty="0"/>
              <a:t>戦略研勉強会＠キャンプ</a:t>
            </a:r>
            <a:endParaRPr lang="ja-JP" altLang="ru-RU" sz="6600" dirty="0"/>
          </a:p>
        </p:txBody>
      </p:sp>
      <p:sp>
        <p:nvSpPr>
          <p:cNvPr id="20" name="長方形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タイトル 1">
            <a:extLst>
              <a:ext uri="{FF2B5EF4-FFF2-40B4-BE49-F238E27FC236}">
                <a16:creationId xmlns:a16="http://schemas.microsoft.com/office/drawing/2014/main" id="{43F655D0-5C27-4A9C-924C-35D4C7494CEA}"/>
              </a:ext>
            </a:extLst>
          </p:cNvPr>
          <p:cNvSpPr txBox="1">
            <a:spLocks/>
          </p:cNvSpPr>
          <p:nvPr/>
        </p:nvSpPr>
        <p:spPr>
          <a:xfrm>
            <a:off x="60960" y="3252816"/>
            <a:ext cx="12131020" cy="1199606"/>
          </a:xfrm>
          <a:prstGeom prst="rect">
            <a:avLst/>
          </a:prstGeom>
        </p:spPr>
        <p:txBody>
          <a:bodyPr vert="horz" lIns="91440" tIns="45720" rIns="91440" bIns="45720" rtlCol="0" anchor="b">
            <a:noAutofit/>
          </a:bodyPr>
          <a:lstStyle>
            <a:lvl1pPr algn="l" defTabSz="457200" rtl="0" eaLnBrk="1" latinLnBrk="0" hangingPunct="1">
              <a:spcBef>
                <a:spcPct val="0"/>
              </a:spcBef>
              <a:buNone/>
              <a:defRPr kumimoji="1" sz="7200" b="0" i="0" kern="1200">
                <a:solidFill>
                  <a:schemeClr val="tx2"/>
                </a:solidFill>
                <a:latin typeface="Meiryo UI" panose="020B0604030504040204" pitchFamily="50" charset="-128"/>
                <a:ea typeface="Meiryo UI" panose="020B0604030504040204"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r>
              <a:rPr lang="ja-JP" altLang="en-US" sz="5400" dirty="0">
                <a:latin typeface="72 Black" panose="020B0A04030603020204" pitchFamily="34" charset="0"/>
                <a:cs typeface="72 Black" panose="020B0A04030603020204" pitchFamily="34" charset="0"/>
              </a:rPr>
              <a:t>第</a:t>
            </a:r>
            <a:r>
              <a:rPr lang="en-US" altLang="ja-JP" sz="5400" dirty="0">
                <a:latin typeface="72 Black" panose="020B0A04030603020204" pitchFamily="34" charset="0"/>
                <a:cs typeface="72 Black" panose="020B0A04030603020204" pitchFamily="34" charset="0"/>
              </a:rPr>
              <a:t>2</a:t>
            </a:r>
            <a:r>
              <a:rPr lang="ja-JP" altLang="en-US" sz="5400" dirty="0">
                <a:latin typeface="72 Black" panose="020B0A04030603020204" pitchFamily="34" charset="0"/>
                <a:cs typeface="72 Black" panose="020B0A04030603020204" pitchFamily="34" charset="0"/>
              </a:rPr>
              <a:t>回</a:t>
            </a:r>
            <a:r>
              <a:rPr lang="en-US" altLang="ja-JP" sz="5400" dirty="0" err="1">
                <a:latin typeface="72 Black" panose="020B0A04030603020204" pitchFamily="34" charset="0"/>
                <a:cs typeface="72 Black" panose="020B0A04030603020204" pitchFamily="34" charset="0"/>
              </a:rPr>
              <a:t>EmTech</a:t>
            </a:r>
            <a:r>
              <a:rPr lang="ja-JP" altLang="en-US" sz="5400" dirty="0">
                <a:latin typeface="72 Black" panose="020B0A04030603020204" pitchFamily="34" charset="0"/>
                <a:cs typeface="72 Black" panose="020B0A04030603020204" pitchFamily="34" charset="0"/>
              </a:rPr>
              <a:t>解説</a:t>
            </a:r>
            <a:endParaRPr lang="en-US" altLang="ja-JP" sz="5400" dirty="0">
              <a:latin typeface="72 Black" panose="020B0A04030603020204" pitchFamily="34" charset="0"/>
              <a:cs typeface="72 Black" panose="020B0A04030603020204" pitchFamily="34" charset="0"/>
            </a:endParaRPr>
          </a:p>
          <a:p>
            <a:pPr algn="ctr"/>
            <a:r>
              <a:rPr lang="en-US" altLang="ja-JP" sz="6600" b="0" i="0" dirty="0">
                <a:solidFill>
                  <a:srgbClr val="FFC000"/>
                </a:solidFill>
                <a:effectLst/>
                <a:latin typeface="72 Black" panose="020B0A04030603020204" pitchFamily="34" charset="0"/>
                <a:cs typeface="72 Black" panose="020B0A04030603020204" pitchFamily="34" charset="0"/>
              </a:rPr>
              <a:t>RNA</a:t>
            </a:r>
            <a:r>
              <a:rPr lang="ja-JP" altLang="en-US" sz="6000" b="0" i="0" dirty="0">
                <a:solidFill>
                  <a:schemeClr val="accent2">
                    <a:lumMod val="60000"/>
                    <a:lumOff val="40000"/>
                  </a:schemeClr>
                </a:solidFill>
                <a:effectLst/>
                <a:latin typeface="72 Black" panose="020B0A04030603020204" pitchFamily="34" charset="0"/>
                <a:cs typeface="72 Black" panose="020B0A04030603020204" pitchFamily="34" charset="0"/>
              </a:rPr>
              <a:t>ワールド</a:t>
            </a:r>
            <a:endParaRPr lang="en-US" altLang="ja-JP" sz="6000" b="0" i="0" dirty="0">
              <a:solidFill>
                <a:schemeClr val="accent2">
                  <a:lumMod val="60000"/>
                  <a:lumOff val="40000"/>
                </a:schemeClr>
              </a:solidFill>
              <a:effectLst/>
              <a:latin typeface="72 Black" panose="020B0A04030603020204" pitchFamily="34" charset="0"/>
              <a:cs typeface="72 Black" panose="020B0A04030603020204" pitchFamily="34" charset="0"/>
            </a:endParaRPr>
          </a:p>
          <a:p>
            <a:pPr algn="ctr"/>
            <a:r>
              <a:rPr lang="ja-JP" altLang="en-US" sz="4400" dirty="0">
                <a:latin typeface="72 Black" panose="020B0A04030603020204" pitchFamily="34" charset="0"/>
                <a:cs typeface="72 Black" panose="020B0A04030603020204" pitchFamily="34" charset="0"/>
              </a:rPr>
              <a:t>その多彩な機能と</a:t>
            </a:r>
            <a:r>
              <a:rPr lang="ja-JP" altLang="en-US" sz="4400" b="0" i="0" dirty="0">
                <a:effectLst/>
                <a:latin typeface="72 Black" panose="020B0A04030603020204" pitchFamily="34" charset="0"/>
                <a:cs typeface="72 Black" panose="020B0A04030603020204" pitchFamily="34" charset="0"/>
              </a:rPr>
              <a:t>医療・農業分野での利用可能性</a:t>
            </a:r>
            <a:endParaRPr lang="ja-JP" altLang="ru-RU" sz="4400" dirty="0">
              <a:latin typeface="72 Black" panose="020B0A04030603020204" pitchFamily="34" charset="0"/>
              <a:cs typeface="72 Black" panose="020B0A04030603020204" pitchFamily="34" charset="0"/>
            </a:endParaRPr>
          </a:p>
        </p:txBody>
      </p:sp>
      <p:sp>
        <p:nvSpPr>
          <p:cNvPr id="3" name="テキスト ボックス 2">
            <a:extLst>
              <a:ext uri="{FF2B5EF4-FFF2-40B4-BE49-F238E27FC236}">
                <a16:creationId xmlns:a16="http://schemas.microsoft.com/office/drawing/2014/main" id="{C84CD71C-3EF2-4D38-A0C8-EF01CC2D8D1D}"/>
              </a:ext>
            </a:extLst>
          </p:cNvPr>
          <p:cNvSpPr txBox="1"/>
          <p:nvPr/>
        </p:nvSpPr>
        <p:spPr>
          <a:xfrm>
            <a:off x="4290294" y="5203888"/>
            <a:ext cx="3628417" cy="954107"/>
          </a:xfrm>
          <a:prstGeom prst="rect">
            <a:avLst/>
          </a:prstGeom>
          <a:noFill/>
        </p:spPr>
        <p:txBody>
          <a:bodyPr wrap="square" rtlCol="0">
            <a:spAutoFit/>
          </a:bodyPr>
          <a:lstStyle/>
          <a:p>
            <a:pPr algn="ctr"/>
            <a:r>
              <a:rPr kumimoji="1" lang="en-US" altLang="ja-JP" sz="2800" b="1" dirty="0">
                <a:solidFill>
                  <a:schemeClr val="accent3">
                    <a:lumMod val="60000"/>
                    <a:lumOff val="40000"/>
                  </a:schemeClr>
                </a:solidFill>
                <a:latin typeface="Goudy Stout" panose="0202090407030B020401" pitchFamily="18" charset="0"/>
              </a:rPr>
              <a:t>2022</a:t>
            </a:r>
            <a:r>
              <a:rPr kumimoji="1" lang="ja-JP" altLang="en-US" sz="2800" b="1" dirty="0">
                <a:solidFill>
                  <a:schemeClr val="accent3">
                    <a:lumMod val="20000"/>
                    <a:lumOff val="80000"/>
                  </a:schemeClr>
                </a:solidFill>
                <a:latin typeface="Goudy Stout" panose="0202090407030B020401" pitchFamily="18" charset="0"/>
              </a:rPr>
              <a:t>年</a:t>
            </a:r>
            <a:r>
              <a:rPr kumimoji="1" lang="en-US" altLang="ja-JP" sz="2800" b="1" dirty="0">
                <a:solidFill>
                  <a:schemeClr val="accent3">
                    <a:lumMod val="60000"/>
                    <a:lumOff val="40000"/>
                  </a:schemeClr>
                </a:solidFill>
                <a:latin typeface="Goudy Stout" panose="0202090407030B020401" pitchFamily="18" charset="0"/>
              </a:rPr>
              <a:t>6</a:t>
            </a:r>
            <a:r>
              <a:rPr kumimoji="1" lang="ja-JP" altLang="en-US" sz="2800" b="1" dirty="0">
                <a:solidFill>
                  <a:schemeClr val="accent3">
                    <a:lumMod val="20000"/>
                    <a:lumOff val="80000"/>
                  </a:schemeClr>
                </a:solidFill>
                <a:latin typeface="Goudy Stout" panose="0202090407030B020401" pitchFamily="18" charset="0"/>
              </a:rPr>
              <a:t>月</a:t>
            </a:r>
            <a:r>
              <a:rPr kumimoji="1" lang="en-US" altLang="ja-JP" sz="2800" b="1" dirty="0">
                <a:solidFill>
                  <a:schemeClr val="accent3">
                    <a:lumMod val="60000"/>
                    <a:lumOff val="40000"/>
                  </a:schemeClr>
                </a:solidFill>
                <a:latin typeface="Goudy Stout" panose="0202090407030B020401" pitchFamily="18" charset="0"/>
              </a:rPr>
              <a:t>23</a:t>
            </a:r>
            <a:r>
              <a:rPr kumimoji="1" lang="ja-JP" altLang="en-US" sz="2800" b="1" dirty="0">
                <a:solidFill>
                  <a:schemeClr val="accent3">
                    <a:lumMod val="20000"/>
                    <a:lumOff val="80000"/>
                  </a:schemeClr>
                </a:solidFill>
                <a:latin typeface="Goudy Stout" panose="0202090407030B020401" pitchFamily="18" charset="0"/>
              </a:rPr>
              <a:t>日</a:t>
            </a:r>
            <a:endParaRPr kumimoji="1" lang="en-US" altLang="ja-JP" sz="2800" b="1" dirty="0">
              <a:solidFill>
                <a:schemeClr val="accent3">
                  <a:lumMod val="20000"/>
                  <a:lumOff val="80000"/>
                </a:schemeClr>
              </a:solidFill>
              <a:latin typeface="Goudy Stout" panose="0202090407030B020401" pitchFamily="18" charset="0"/>
            </a:endParaRPr>
          </a:p>
          <a:p>
            <a:pPr algn="ctr"/>
            <a:r>
              <a:rPr kumimoji="1" lang="en-US" altLang="ja-JP" sz="2800" dirty="0">
                <a:solidFill>
                  <a:schemeClr val="accent3">
                    <a:lumMod val="60000"/>
                    <a:lumOff val="40000"/>
                  </a:schemeClr>
                </a:solidFill>
                <a:latin typeface="Goudy Stout" panose="0202090407030B020401" pitchFamily="18" charset="0"/>
              </a:rPr>
              <a:t>15</a:t>
            </a:r>
            <a:r>
              <a:rPr kumimoji="1" lang="ja-JP" altLang="en-US" sz="2800" dirty="0">
                <a:solidFill>
                  <a:schemeClr val="accent3">
                    <a:lumMod val="60000"/>
                    <a:lumOff val="40000"/>
                  </a:schemeClr>
                </a:solidFill>
                <a:latin typeface="Goudy Stout" panose="0202090407030B020401" pitchFamily="18" charset="0"/>
              </a:rPr>
              <a:t>：</a:t>
            </a:r>
            <a:r>
              <a:rPr kumimoji="1" lang="en-US" altLang="ja-JP" sz="2800" dirty="0">
                <a:solidFill>
                  <a:schemeClr val="accent3">
                    <a:lumMod val="60000"/>
                    <a:lumOff val="40000"/>
                  </a:schemeClr>
                </a:solidFill>
                <a:latin typeface="Goudy Stout" panose="0202090407030B020401" pitchFamily="18" charset="0"/>
              </a:rPr>
              <a:t>00</a:t>
            </a:r>
            <a:r>
              <a:rPr kumimoji="1" lang="ja-JP" altLang="en-US" sz="2800" b="1" dirty="0">
                <a:solidFill>
                  <a:schemeClr val="accent3">
                    <a:lumMod val="20000"/>
                    <a:lumOff val="80000"/>
                  </a:schemeClr>
                </a:solidFill>
                <a:latin typeface="Goudy Stout" panose="0202090407030B020401" pitchFamily="18" charset="0"/>
              </a:rPr>
              <a:t>～</a:t>
            </a:r>
            <a:r>
              <a:rPr kumimoji="1" lang="en-US" altLang="ja-JP" sz="2800" dirty="0">
                <a:solidFill>
                  <a:schemeClr val="accent3">
                    <a:lumMod val="60000"/>
                    <a:lumOff val="40000"/>
                  </a:schemeClr>
                </a:solidFill>
                <a:latin typeface="Goudy Stout" panose="0202090407030B020401" pitchFamily="18" charset="0"/>
              </a:rPr>
              <a:t>15</a:t>
            </a:r>
            <a:r>
              <a:rPr kumimoji="1" lang="ja-JP" altLang="en-US" sz="2800" dirty="0">
                <a:solidFill>
                  <a:schemeClr val="accent3">
                    <a:lumMod val="60000"/>
                    <a:lumOff val="40000"/>
                  </a:schemeClr>
                </a:solidFill>
                <a:latin typeface="Goudy Stout" panose="0202090407030B020401" pitchFamily="18" charset="0"/>
              </a:rPr>
              <a:t>：</a:t>
            </a:r>
            <a:r>
              <a:rPr kumimoji="1" lang="en-US" altLang="ja-JP" sz="2800" dirty="0">
                <a:solidFill>
                  <a:schemeClr val="accent3">
                    <a:lumMod val="60000"/>
                    <a:lumOff val="40000"/>
                  </a:schemeClr>
                </a:solidFill>
                <a:latin typeface="Goudy Stout" panose="0202090407030B020401" pitchFamily="18" charset="0"/>
              </a:rPr>
              <a:t>30</a:t>
            </a:r>
            <a:endParaRPr kumimoji="1" lang="ja-JP" altLang="en-US" sz="2800" dirty="0">
              <a:solidFill>
                <a:schemeClr val="accent3">
                  <a:lumMod val="60000"/>
                  <a:lumOff val="40000"/>
                </a:schemeClr>
              </a:solidFill>
              <a:latin typeface="Goudy Stout" panose="0202090407030B020401" pitchFamily="18" charset="0"/>
            </a:endParaRPr>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線コネクタ 7"/>
          <p:cNvCxnSpPr/>
          <p:nvPr/>
        </p:nvCxnSpPr>
        <p:spPr>
          <a:xfrm>
            <a:off x="314904" y="2411917"/>
            <a:ext cx="11339742" cy="7654"/>
          </a:xfrm>
          <a:prstGeom prst="line">
            <a:avLst/>
          </a:prstGeom>
          <a:ln w="2032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七角形 1"/>
          <p:cNvSpPr/>
          <p:nvPr/>
        </p:nvSpPr>
        <p:spPr>
          <a:xfrm>
            <a:off x="3732710" y="800844"/>
            <a:ext cx="1375794" cy="1308682"/>
          </a:xfrm>
          <a:prstGeom prst="heptagon">
            <a:avLst/>
          </a:prstGeom>
          <a:solidFill>
            <a:srgbClr val="D55BBB"/>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アデニン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a:t>
            </a:r>
            <a:endParaRPr kumimoji="1" lang="ja-JP" altLang="en-US"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5" name="七角形 14"/>
          <p:cNvSpPr/>
          <p:nvPr/>
        </p:nvSpPr>
        <p:spPr>
          <a:xfrm>
            <a:off x="5704123" y="800844"/>
            <a:ext cx="1375794" cy="1308682"/>
          </a:xfrm>
          <a:prstGeom prst="heptagon">
            <a:avLst/>
          </a:prstGeom>
          <a:solidFill>
            <a:srgbClr val="EAA846"/>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グアニン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6" name="七角形 15"/>
          <p:cNvSpPr/>
          <p:nvPr/>
        </p:nvSpPr>
        <p:spPr>
          <a:xfrm>
            <a:off x="7675536" y="800844"/>
            <a:ext cx="1375794" cy="1308682"/>
          </a:xfrm>
          <a:prstGeom prst="heptagon">
            <a:avLst/>
          </a:prstGeom>
          <a:solidFill>
            <a:srgbClr val="00B050"/>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シトシン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C</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7" name="七角形 16"/>
          <p:cNvSpPr/>
          <p:nvPr/>
        </p:nvSpPr>
        <p:spPr>
          <a:xfrm>
            <a:off x="9738209" y="800844"/>
            <a:ext cx="1375794" cy="1308682"/>
          </a:xfrm>
          <a:prstGeom prst="heptagon">
            <a:avLst/>
          </a:prstGeom>
          <a:solidFill>
            <a:srgbClr val="5F6AD1"/>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チミン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8" name="七角形 17"/>
          <p:cNvSpPr/>
          <p:nvPr/>
        </p:nvSpPr>
        <p:spPr>
          <a:xfrm>
            <a:off x="3724272" y="2715863"/>
            <a:ext cx="1375794" cy="1308682"/>
          </a:xfrm>
          <a:prstGeom prst="heptagon">
            <a:avLst/>
          </a:prstGeom>
          <a:solidFill>
            <a:srgbClr val="D55BBB"/>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アデニン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a:t>
            </a:r>
            <a:endParaRPr kumimoji="1" lang="ja-JP" altLang="en-US"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9" name="七角形 18"/>
          <p:cNvSpPr/>
          <p:nvPr/>
        </p:nvSpPr>
        <p:spPr>
          <a:xfrm>
            <a:off x="5704123" y="2697832"/>
            <a:ext cx="1375794" cy="1308682"/>
          </a:xfrm>
          <a:prstGeom prst="heptagon">
            <a:avLst/>
          </a:prstGeom>
          <a:solidFill>
            <a:srgbClr val="EAA846"/>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グアニン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0" name="七角形 19"/>
          <p:cNvSpPr/>
          <p:nvPr/>
        </p:nvSpPr>
        <p:spPr>
          <a:xfrm>
            <a:off x="7675536" y="2697832"/>
            <a:ext cx="1375794" cy="1308682"/>
          </a:xfrm>
          <a:prstGeom prst="heptagon">
            <a:avLst/>
          </a:prstGeom>
          <a:solidFill>
            <a:srgbClr val="00B050"/>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シトシン</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C</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1" name="七角形 20"/>
          <p:cNvSpPr/>
          <p:nvPr/>
        </p:nvSpPr>
        <p:spPr>
          <a:xfrm>
            <a:off x="9738209" y="2697832"/>
            <a:ext cx="1375794" cy="1308682"/>
          </a:xfrm>
          <a:prstGeom prst="heptagon">
            <a:avLst/>
          </a:prstGeom>
          <a:solidFill>
            <a:schemeClr val="accent4">
              <a:lumMod val="75000"/>
            </a:schemeClr>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ウラシル</a:t>
            </a:r>
            <a:endParaRPr kumimoji="1" lang="en-US" altLang="ja-JP" b="1" dirty="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U</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596148" y="730721"/>
            <a:ext cx="2624833" cy="1446550"/>
          </a:xfrm>
          <a:prstGeom prst="rect">
            <a:avLst/>
          </a:prstGeom>
          <a:noFill/>
        </p:spPr>
        <p:txBody>
          <a:bodyPr wrap="square" rtlCol="0">
            <a:spAutoFit/>
          </a:bodyPr>
          <a:lstStyle/>
          <a:p>
            <a:pPr algn="r"/>
            <a:r>
              <a:rPr kumimoji="1" lang="en-US" altLang="ja-JP" sz="8800" b="1" dirty="0">
                <a:solidFill>
                  <a:schemeClr val="accent5">
                    <a:lumMod val="50000"/>
                  </a:schemeClr>
                </a:solidFill>
                <a:latin typeface="Stencil" panose="040409050D0802020404" pitchFamily="82" charset="0"/>
                <a:ea typeface="Meiryo UI" panose="020B0604030504040204" pitchFamily="50" charset="-128"/>
              </a:rPr>
              <a:t>DNA</a:t>
            </a:r>
            <a:endParaRPr kumimoji="1" lang="ja-JP" altLang="en-US" sz="8800" b="1" dirty="0">
              <a:solidFill>
                <a:schemeClr val="accent5">
                  <a:lumMod val="50000"/>
                </a:schemeClr>
              </a:solidFill>
              <a:latin typeface="Stencil" panose="040409050D0802020404" pitchFamily="82" charset="0"/>
              <a:ea typeface="Meiryo UI" panose="020B0604030504040204" pitchFamily="50" charset="-128"/>
            </a:endParaRPr>
          </a:p>
        </p:txBody>
      </p:sp>
      <p:sp>
        <p:nvSpPr>
          <p:cNvPr id="22" name="テキスト ボックス 21"/>
          <p:cNvSpPr txBox="1"/>
          <p:nvPr/>
        </p:nvSpPr>
        <p:spPr>
          <a:xfrm>
            <a:off x="812109" y="2569958"/>
            <a:ext cx="2435647" cy="1446550"/>
          </a:xfrm>
          <a:prstGeom prst="rect">
            <a:avLst/>
          </a:prstGeom>
          <a:noFill/>
        </p:spPr>
        <p:txBody>
          <a:bodyPr wrap="square" rtlCol="0">
            <a:spAutoFit/>
          </a:bodyPr>
          <a:lstStyle/>
          <a:p>
            <a:pPr algn="r"/>
            <a:r>
              <a:rPr lang="en-US" altLang="ja-JP" sz="8800" b="1" dirty="0">
                <a:solidFill>
                  <a:schemeClr val="accent4">
                    <a:lumMod val="50000"/>
                  </a:schemeClr>
                </a:solidFill>
                <a:latin typeface="Stencil" panose="040409050D0802020404" pitchFamily="82" charset="0"/>
                <a:ea typeface="Meiryo UI" panose="020B0604030504040204" pitchFamily="50" charset="-128"/>
              </a:rPr>
              <a:t>R</a:t>
            </a:r>
            <a:r>
              <a:rPr kumimoji="1" lang="en-US" altLang="ja-JP" sz="8800" b="1" dirty="0">
                <a:solidFill>
                  <a:schemeClr val="accent4">
                    <a:lumMod val="50000"/>
                  </a:schemeClr>
                </a:solidFill>
                <a:latin typeface="Stencil" panose="040409050D0802020404" pitchFamily="82" charset="0"/>
                <a:ea typeface="Meiryo UI" panose="020B0604030504040204" pitchFamily="50" charset="-128"/>
              </a:rPr>
              <a:t>NA</a:t>
            </a:r>
            <a:endParaRPr kumimoji="1" lang="ja-JP" altLang="en-US" sz="8800" b="1" dirty="0">
              <a:solidFill>
                <a:schemeClr val="accent4">
                  <a:lumMod val="50000"/>
                </a:schemeClr>
              </a:solidFill>
              <a:latin typeface="Stencil" panose="040409050D0802020404" pitchFamily="82" charset="0"/>
              <a:ea typeface="Meiryo UI" panose="020B0604030504040204" pitchFamily="50" charset="-128"/>
            </a:endParaRPr>
          </a:p>
        </p:txBody>
      </p:sp>
      <p:sp>
        <p:nvSpPr>
          <p:cNvPr id="4" name="フローチャート: 処理 3"/>
          <p:cNvSpPr/>
          <p:nvPr/>
        </p:nvSpPr>
        <p:spPr>
          <a:xfrm>
            <a:off x="9563059" y="494645"/>
            <a:ext cx="1778466" cy="3825494"/>
          </a:xfrm>
          <a:prstGeom prst="flowChartProcess">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V 字形矢印 24"/>
          <p:cNvSpPr/>
          <p:nvPr/>
        </p:nvSpPr>
        <p:spPr>
          <a:xfrm rot="5400000">
            <a:off x="10240937" y="2144129"/>
            <a:ext cx="370337" cy="519099"/>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59584" y="1785968"/>
            <a:ext cx="2409954" cy="523220"/>
          </a:xfrm>
          <a:prstGeom prst="rect">
            <a:avLst/>
          </a:prstGeom>
        </p:spPr>
        <p:txBody>
          <a:bodyPr wrap="none">
            <a:spAutoFit/>
          </a:bodyPr>
          <a:lstStyle/>
          <a:p>
            <a:pPr algn="ctr"/>
            <a:r>
              <a:rPr lang="en-US" altLang="ja-JP" sz="1400" dirty="0" err="1">
                <a:solidFill>
                  <a:srgbClr val="4D5156"/>
                </a:solidFill>
                <a:latin typeface="Arial Black" panose="020B0A04020102020204" pitchFamily="34" charset="0"/>
              </a:rPr>
              <a:t>DeoxyriboNucleic</a:t>
            </a:r>
            <a:r>
              <a:rPr lang="en-US" altLang="ja-JP" sz="1400" dirty="0">
                <a:solidFill>
                  <a:srgbClr val="4D5156"/>
                </a:solidFill>
                <a:latin typeface="Arial Black" panose="020B0A04020102020204" pitchFamily="34" charset="0"/>
              </a:rPr>
              <a:t> Acid</a:t>
            </a:r>
          </a:p>
          <a:p>
            <a:pPr algn="ctr"/>
            <a:r>
              <a:rPr lang="ja-JP" altLang="en-US" sz="1400" b="1" dirty="0">
                <a:solidFill>
                  <a:schemeClr val="tx1">
                    <a:lumMod val="95000"/>
                    <a:lumOff val="5000"/>
                  </a:schemeClr>
                </a:solidFill>
                <a:latin typeface="Meiryo UI" panose="020B0604030504040204" pitchFamily="50" charset="-128"/>
                <a:ea typeface="Meiryo UI" panose="020B0604030504040204" pitchFamily="50" charset="-128"/>
              </a:rPr>
              <a:t>デオキシリボ核酸</a:t>
            </a:r>
            <a:r>
              <a:rPr lang="en-US" altLang="ja-JP" sz="1400" dirty="0">
                <a:solidFill>
                  <a:srgbClr val="4D5156"/>
                </a:solidFill>
                <a:latin typeface="Arial Black" panose="020B0A04020102020204" pitchFamily="34" charset="0"/>
              </a:rPr>
              <a:t> </a:t>
            </a:r>
            <a:endParaRPr lang="ja-JP" altLang="en-US" sz="1400" dirty="0">
              <a:latin typeface="Arial Black" panose="020B0A04020102020204" pitchFamily="34" charset="0"/>
            </a:endParaRPr>
          </a:p>
        </p:txBody>
      </p:sp>
      <p:sp>
        <p:nvSpPr>
          <p:cNvPr id="28" name="正方形/長方形 27"/>
          <p:cNvSpPr/>
          <p:nvPr/>
        </p:nvSpPr>
        <p:spPr>
          <a:xfrm>
            <a:off x="1195382" y="3656166"/>
            <a:ext cx="1757211" cy="523220"/>
          </a:xfrm>
          <a:prstGeom prst="rect">
            <a:avLst/>
          </a:prstGeom>
        </p:spPr>
        <p:txBody>
          <a:bodyPr wrap="none">
            <a:spAutoFit/>
          </a:bodyPr>
          <a:lstStyle/>
          <a:p>
            <a:pPr algn="ctr"/>
            <a:r>
              <a:rPr lang="en-US" altLang="ja-JP" sz="1400" dirty="0" err="1">
                <a:solidFill>
                  <a:srgbClr val="4D5156"/>
                </a:solidFill>
                <a:latin typeface="Cooper Black" panose="0208090404030B020404" pitchFamily="18" charset="0"/>
              </a:rPr>
              <a:t>RiboNucleic</a:t>
            </a:r>
            <a:r>
              <a:rPr lang="en-US" altLang="ja-JP" sz="1400" dirty="0">
                <a:solidFill>
                  <a:srgbClr val="4D5156"/>
                </a:solidFill>
                <a:latin typeface="Cooper Black" panose="0208090404030B020404" pitchFamily="18" charset="0"/>
              </a:rPr>
              <a:t> Acid</a:t>
            </a:r>
          </a:p>
          <a:p>
            <a:pPr algn="ctr"/>
            <a:r>
              <a:rPr lang="ja-JP" altLang="en-US" sz="1400" b="1" dirty="0">
                <a:solidFill>
                  <a:schemeClr val="tx1">
                    <a:lumMod val="95000"/>
                    <a:lumOff val="5000"/>
                  </a:schemeClr>
                </a:solidFill>
                <a:latin typeface="Meiryo UI" panose="020B0604030504040204" pitchFamily="50" charset="-128"/>
                <a:ea typeface="Meiryo UI" panose="020B0604030504040204" pitchFamily="50" charset="-128"/>
              </a:rPr>
              <a:t>リボ核酸</a:t>
            </a:r>
            <a:r>
              <a:rPr lang="en-US" altLang="ja-JP" sz="1400" dirty="0">
                <a:solidFill>
                  <a:srgbClr val="4D5156"/>
                </a:solidFill>
                <a:latin typeface="Meiryo UI" panose="020B0604030504040204" pitchFamily="50" charset="-128"/>
                <a:ea typeface="Meiryo UI" panose="020B0604030504040204" pitchFamily="50" charset="-128"/>
              </a:rPr>
              <a:t> </a:t>
            </a:r>
            <a:endParaRPr lang="ja-JP" altLang="en-US" sz="14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3860434" y="2242640"/>
            <a:ext cx="1120346" cy="338554"/>
          </a:xfrm>
          <a:prstGeom prst="rect">
            <a:avLst/>
          </a:prstGeom>
          <a:noFill/>
        </p:spPr>
        <p:txBody>
          <a:bodyPr wrap="square" rtlCol="0">
            <a:spAutoFit/>
          </a:bodyPr>
          <a:lstStyle/>
          <a:p>
            <a:pPr algn="ctr"/>
            <a:r>
              <a:rPr kumimoji="1" lang="en-US" altLang="ja-JP" sz="1600" dirty="0">
                <a:solidFill>
                  <a:schemeClr val="bg1">
                    <a:lumMod val="95000"/>
                  </a:schemeClr>
                </a:solidFill>
                <a:latin typeface="Franklin Gothic Heavy" panose="020B0903020102020204" pitchFamily="34" charset="0"/>
              </a:rPr>
              <a:t>adenine</a:t>
            </a:r>
            <a:endParaRPr kumimoji="1" lang="ja-JP" altLang="en-US" sz="1600" dirty="0">
              <a:solidFill>
                <a:schemeClr val="bg1">
                  <a:lumMod val="95000"/>
                </a:schemeClr>
              </a:solidFill>
              <a:latin typeface="Franklin Gothic Heavy" panose="020B0903020102020204" pitchFamily="34" charset="0"/>
            </a:endParaRPr>
          </a:p>
        </p:txBody>
      </p:sp>
      <p:sp>
        <p:nvSpPr>
          <p:cNvPr id="23" name="テキスト ボックス 22"/>
          <p:cNvSpPr txBox="1"/>
          <p:nvPr/>
        </p:nvSpPr>
        <p:spPr>
          <a:xfrm>
            <a:off x="5840521" y="2234986"/>
            <a:ext cx="1120346" cy="338554"/>
          </a:xfrm>
          <a:prstGeom prst="rect">
            <a:avLst/>
          </a:prstGeom>
          <a:noFill/>
        </p:spPr>
        <p:txBody>
          <a:bodyPr wrap="square" rtlCol="0">
            <a:spAutoFit/>
          </a:bodyPr>
          <a:lstStyle/>
          <a:p>
            <a:pPr algn="ctr"/>
            <a:r>
              <a:rPr kumimoji="1" lang="en-US" altLang="ja-JP" sz="1600" dirty="0">
                <a:solidFill>
                  <a:schemeClr val="bg1">
                    <a:lumMod val="95000"/>
                  </a:schemeClr>
                </a:solidFill>
                <a:latin typeface="Franklin Gothic Heavy" panose="020B0903020102020204" pitchFamily="34" charset="0"/>
              </a:rPr>
              <a:t>guanine</a:t>
            </a:r>
            <a:endParaRPr kumimoji="1" lang="ja-JP" altLang="en-US" sz="1600" dirty="0">
              <a:solidFill>
                <a:schemeClr val="bg1">
                  <a:lumMod val="95000"/>
                </a:schemeClr>
              </a:solidFill>
              <a:latin typeface="Franklin Gothic Heavy" panose="020B0903020102020204" pitchFamily="34" charset="0"/>
            </a:endParaRPr>
          </a:p>
        </p:txBody>
      </p:sp>
      <p:sp>
        <p:nvSpPr>
          <p:cNvPr id="24" name="テキスト ボックス 23"/>
          <p:cNvSpPr txBox="1"/>
          <p:nvPr/>
        </p:nvSpPr>
        <p:spPr>
          <a:xfrm>
            <a:off x="7820934" y="2242640"/>
            <a:ext cx="1120346" cy="338554"/>
          </a:xfrm>
          <a:prstGeom prst="rect">
            <a:avLst/>
          </a:prstGeom>
          <a:noFill/>
        </p:spPr>
        <p:txBody>
          <a:bodyPr wrap="square" rtlCol="0">
            <a:spAutoFit/>
          </a:bodyPr>
          <a:lstStyle/>
          <a:p>
            <a:pPr algn="ctr"/>
            <a:r>
              <a:rPr kumimoji="1" lang="en-US" altLang="ja-JP" sz="1600" dirty="0">
                <a:solidFill>
                  <a:schemeClr val="bg1">
                    <a:lumMod val="95000"/>
                  </a:schemeClr>
                </a:solidFill>
                <a:latin typeface="Franklin Gothic Heavy" panose="020B0903020102020204" pitchFamily="34" charset="0"/>
              </a:rPr>
              <a:t>cytosine</a:t>
            </a:r>
            <a:endParaRPr kumimoji="1" lang="ja-JP" altLang="en-US" sz="1600" dirty="0">
              <a:solidFill>
                <a:schemeClr val="bg1">
                  <a:lumMod val="95000"/>
                </a:schemeClr>
              </a:solidFill>
              <a:latin typeface="Franklin Gothic Heavy" panose="020B0903020102020204" pitchFamily="34" charset="0"/>
            </a:endParaRPr>
          </a:p>
        </p:txBody>
      </p:sp>
      <p:sp>
        <p:nvSpPr>
          <p:cNvPr id="27" name="テキスト ボックス 26"/>
          <p:cNvSpPr txBox="1"/>
          <p:nvPr/>
        </p:nvSpPr>
        <p:spPr>
          <a:xfrm>
            <a:off x="9892119" y="478468"/>
            <a:ext cx="1120346" cy="338554"/>
          </a:xfrm>
          <a:prstGeom prst="rect">
            <a:avLst/>
          </a:prstGeom>
          <a:noFill/>
        </p:spPr>
        <p:txBody>
          <a:bodyPr wrap="square" rtlCol="0">
            <a:spAutoFit/>
          </a:bodyPr>
          <a:lstStyle/>
          <a:p>
            <a:pPr algn="ctr"/>
            <a:r>
              <a:rPr kumimoji="1" lang="en-US" altLang="ja-JP" sz="1600" dirty="0" err="1">
                <a:solidFill>
                  <a:schemeClr val="tx1">
                    <a:lumMod val="95000"/>
                    <a:lumOff val="5000"/>
                  </a:schemeClr>
                </a:solidFill>
                <a:latin typeface="Franklin Gothic Heavy" panose="020B0903020102020204" pitchFamily="34" charset="0"/>
              </a:rPr>
              <a:t>tymine</a:t>
            </a:r>
            <a:endParaRPr kumimoji="1" lang="ja-JP" altLang="en-US" sz="1600" dirty="0">
              <a:solidFill>
                <a:schemeClr val="tx1">
                  <a:lumMod val="95000"/>
                  <a:lumOff val="5000"/>
                </a:schemeClr>
              </a:solidFill>
              <a:latin typeface="Franklin Gothic Heavy" panose="020B0903020102020204" pitchFamily="34" charset="0"/>
            </a:endParaRPr>
          </a:p>
        </p:txBody>
      </p:sp>
      <p:sp>
        <p:nvSpPr>
          <p:cNvPr id="30" name="テキスト ボックス 29"/>
          <p:cNvSpPr txBox="1"/>
          <p:nvPr/>
        </p:nvSpPr>
        <p:spPr>
          <a:xfrm>
            <a:off x="9892119" y="3997762"/>
            <a:ext cx="1120346" cy="338554"/>
          </a:xfrm>
          <a:prstGeom prst="rect">
            <a:avLst/>
          </a:prstGeom>
          <a:noFill/>
        </p:spPr>
        <p:txBody>
          <a:bodyPr wrap="square" rtlCol="0">
            <a:spAutoFit/>
          </a:bodyPr>
          <a:lstStyle/>
          <a:p>
            <a:pPr algn="ctr"/>
            <a:r>
              <a:rPr kumimoji="1" lang="en-US" altLang="ja-JP" sz="1600" dirty="0">
                <a:solidFill>
                  <a:schemeClr val="tx1">
                    <a:lumMod val="95000"/>
                    <a:lumOff val="5000"/>
                  </a:schemeClr>
                </a:solidFill>
                <a:latin typeface="Franklin Gothic Heavy" panose="020B0903020102020204" pitchFamily="34" charset="0"/>
              </a:rPr>
              <a:t>uracil</a:t>
            </a:r>
            <a:endParaRPr kumimoji="1" lang="ja-JP" altLang="en-US" sz="1600" dirty="0">
              <a:solidFill>
                <a:schemeClr val="tx1">
                  <a:lumMod val="95000"/>
                  <a:lumOff val="5000"/>
                </a:schemeClr>
              </a:solidFill>
              <a:latin typeface="Franklin Gothic Heavy" panose="020B0903020102020204" pitchFamily="34" charset="0"/>
            </a:endParaRPr>
          </a:p>
        </p:txBody>
      </p:sp>
      <p:sp>
        <p:nvSpPr>
          <p:cNvPr id="13" name="十角形 12"/>
          <p:cNvSpPr/>
          <p:nvPr/>
        </p:nvSpPr>
        <p:spPr>
          <a:xfrm>
            <a:off x="3625551" y="5029774"/>
            <a:ext cx="1573236" cy="1113577"/>
          </a:xfrm>
          <a:prstGeom prst="decagon">
            <a:avLst/>
          </a:prstGeom>
          <a:solidFill>
            <a:srgbClr val="D55BBB"/>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UD デジタル 教科書体 NK-B" panose="02020700000000000000" pitchFamily="18" charset="-128"/>
                <a:ea typeface="UD デジタル 教科書体 NK-B" panose="02020700000000000000" pitchFamily="18" charset="-128"/>
              </a:rPr>
              <a:t>アデノシン</a:t>
            </a:r>
          </a:p>
        </p:txBody>
      </p:sp>
      <p:sp>
        <p:nvSpPr>
          <p:cNvPr id="40" name="十角形 39"/>
          <p:cNvSpPr/>
          <p:nvPr/>
        </p:nvSpPr>
        <p:spPr>
          <a:xfrm>
            <a:off x="5605402" y="5029774"/>
            <a:ext cx="1573236" cy="1113577"/>
          </a:xfrm>
          <a:prstGeom prst="decagon">
            <a:avLst/>
          </a:prstGeom>
          <a:solidFill>
            <a:srgbClr val="FFC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UD デジタル 教科書体 NK-B" panose="02020700000000000000" pitchFamily="18" charset="-128"/>
                <a:ea typeface="UD デジタル 教科書体 NK-B" panose="02020700000000000000" pitchFamily="18" charset="-128"/>
              </a:rPr>
              <a:t>グアノシン</a:t>
            </a:r>
          </a:p>
        </p:txBody>
      </p:sp>
      <p:sp>
        <p:nvSpPr>
          <p:cNvPr id="41" name="十角形 40"/>
          <p:cNvSpPr/>
          <p:nvPr/>
        </p:nvSpPr>
        <p:spPr>
          <a:xfrm>
            <a:off x="7594489" y="5029774"/>
            <a:ext cx="1573236" cy="1113577"/>
          </a:xfrm>
          <a:prstGeom prst="decagon">
            <a:avLst/>
          </a:prstGeom>
          <a:solidFill>
            <a:srgbClr val="00B05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デジタル 教科書体 NK-B" panose="02020700000000000000" pitchFamily="18" charset="-128"/>
                <a:ea typeface="UD デジタル 教科書体 NK-B" panose="02020700000000000000" pitchFamily="18" charset="-128"/>
              </a:rPr>
              <a:t>シチジン</a:t>
            </a:r>
          </a:p>
        </p:txBody>
      </p:sp>
      <p:sp>
        <p:nvSpPr>
          <p:cNvPr id="42" name="十角形 41"/>
          <p:cNvSpPr/>
          <p:nvPr/>
        </p:nvSpPr>
        <p:spPr>
          <a:xfrm>
            <a:off x="9639487" y="5029774"/>
            <a:ext cx="1573236" cy="1113577"/>
          </a:xfrm>
          <a:prstGeom prst="decagon">
            <a:avLst/>
          </a:prstGeom>
          <a:solidFill>
            <a:schemeClr val="accent4">
              <a:lumMod val="75000"/>
            </a:schemeClr>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デジタル 教科書体 NK-B" panose="02020700000000000000" pitchFamily="18" charset="-128"/>
                <a:ea typeface="UD デジタル 教科書体 NK-B" panose="02020700000000000000" pitchFamily="18" charset="-128"/>
              </a:rPr>
              <a:t>ウリジン</a:t>
            </a:r>
          </a:p>
        </p:txBody>
      </p:sp>
      <p:sp>
        <p:nvSpPr>
          <p:cNvPr id="43" name="下矢印 42"/>
          <p:cNvSpPr/>
          <p:nvPr/>
        </p:nvSpPr>
        <p:spPr>
          <a:xfrm>
            <a:off x="4149037" y="4179386"/>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下矢印 43"/>
          <p:cNvSpPr/>
          <p:nvPr/>
        </p:nvSpPr>
        <p:spPr>
          <a:xfrm>
            <a:off x="6126685" y="4167039"/>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下矢印 44"/>
          <p:cNvSpPr/>
          <p:nvPr/>
        </p:nvSpPr>
        <p:spPr>
          <a:xfrm>
            <a:off x="8117975" y="4176093"/>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下矢印 45"/>
          <p:cNvSpPr/>
          <p:nvPr/>
        </p:nvSpPr>
        <p:spPr>
          <a:xfrm>
            <a:off x="10189160" y="4400109"/>
            <a:ext cx="526264" cy="444841"/>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p:cNvSpPr/>
          <p:nvPr/>
        </p:nvSpPr>
        <p:spPr>
          <a:xfrm>
            <a:off x="3399763" y="4854003"/>
            <a:ext cx="8098138" cy="1456262"/>
          </a:xfrm>
          <a:prstGeom prst="roundRect">
            <a:avLst/>
          </a:prstGeom>
          <a:noFill/>
          <a:ln w="28575">
            <a:solidFill>
              <a:srgbClr val="002060"/>
            </a:solidFill>
            <a:prstDash val="sysDash"/>
          </a:ln>
          <a:effectLst>
            <a:glow rad="101600">
              <a:schemeClr val="accent3">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ホームベース 46"/>
          <p:cNvSpPr/>
          <p:nvPr/>
        </p:nvSpPr>
        <p:spPr>
          <a:xfrm>
            <a:off x="751225" y="4529177"/>
            <a:ext cx="2554097" cy="2116875"/>
          </a:xfrm>
          <a:prstGeom prst="homePlate">
            <a:avLst>
              <a:gd name="adj" fmla="val 17248"/>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solidFill>
                  <a:schemeClr val="tx1"/>
                </a:solidFill>
                <a:latin typeface="UD デジタル 教科書体 NK-B" panose="02020700000000000000" pitchFamily="18" charset="-128"/>
                <a:ea typeface="UD デジタル 教科書体 NK-B" panose="02020700000000000000" pitchFamily="18" charset="-128"/>
              </a:rPr>
              <a:t>アデニン、グアニン、シトシン、ウラシルにリボースという糖が化学反応により付くと名前が右記のように変わる。</a:t>
            </a:r>
            <a:endParaRPr kumimoji="1" lang="ja-JP" altLang="en-US" sz="20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32" name="テキスト ボックス 31"/>
          <p:cNvSpPr txBox="1"/>
          <p:nvPr/>
        </p:nvSpPr>
        <p:spPr>
          <a:xfrm>
            <a:off x="2862249" y="99431"/>
            <a:ext cx="6482781" cy="584775"/>
          </a:xfrm>
          <a:prstGeom prst="rect">
            <a:avLst/>
          </a:prstGeom>
          <a:noFill/>
        </p:spPr>
        <p:txBody>
          <a:bodyPr wrap="square" rtlCol="0">
            <a:spAutoFit/>
          </a:bodyPr>
          <a:lstStyle/>
          <a:p>
            <a:pPr algn="ctr"/>
            <a:r>
              <a:rPr kumimoji="1" lang="ja-JP" altLang="en-US" sz="3200" b="1" dirty="0">
                <a:latin typeface="UD デジタル 教科書体 NK-B" panose="02020700000000000000" pitchFamily="18" charset="-128"/>
                <a:ea typeface="UD デジタル 教科書体 NK-B" panose="02020700000000000000" pitchFamily="18" charset="-128"/>
              </a:rPr>
              <a:t>塩基</a:t>
            </a:r>
          </a:p>
        </p:txBody>
      </p:sp>
      <p:sp>
        <p:nvSpPr>
          <p:cNvPr id="5" name="テキスト ボックス 4"/>
          <p:cNvSpPr txBox="1"/>
          <p:nvPr/>
        </p:nvSpPr>
        <p:spPr>
          <a:xfrm>
            <a:off x="7299665" y="300117"/>
            <a:ext cx="2154379" cy="523220"/>
          </a:xfrm>
          <a:prstGeom prst="rect">
            <a:avLst/>
          </a:prstGeom>
          <a:noFill/>
        </p:spPr>
        <p:txBody>
          <a:bodyPr wrap="square" rtlCol="0">
            <a:spAutoFit/>
          </a:bodyPr>
          <a:lstStyle/>
          <a:p>
            <a:pPr algn="ctr"/>
            <a:r>
              <a:rPr kumimoji="1" lang="ja-JP" altLang="en-US" sz="1400" b="1" dirty="0">
                <a:latin typeface="UD デジタル 教科書体 NK-R" panose="02020400000000000000" pitchFamily="18" charset="-128"/>
                <a:ea typeface="UD デジタル 教科書体 NK-R" panose="02020400000000000000" pitchFamily="18" charset="-128"/>
              </a:rPr>
              <a:t>化学的に変化しやすい</a:t>
            </a:r>
            <a:endParaRPr kumimoji="1" lang="en-US" altLang="ja-JP" sz="1400" b="1" dirty="0">
              <a:latin typeface="UD デジタル 教科書体 NK-R" panose="02020400000000000000" pitchFamily="18" charset="-128"/>
              <a:ea typeface="UD デジタル 教科書体 NK-R" panose="02020400000000000000" pitchFamily="18" charset="-128"/>
            </a:endParaRPr>
          </a:p>
          <a:p>
            <a:pPr algn="ctr"/>
            <a:r>
              <a:rPr lang="ja-JP" altLang="en-US" sz="1400" b="1" dirty="0">
                <a:latin typeface="UD デジタル 教科書体 NK-R" panose="02020400000000000000" pitchFamily="18" charset="-128"/>
                <a:ea typeface="UD デジタル 教科書体 NK-R" panose="02020400000000000000" pitchFamily="18" charset="-128"/>
              </a:rPr>
              <a:t>↓</a:t>
            </a:r>
            <a:endParaRPr kumimoji="1" lang="ja-JP" altLang="en-US" sz="1400" b="1"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18063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2"/>
          <p:cNvSpPr txBox="1">
            <a:spLocks/>
          </p:cNvSpPr>
          <p:nvPr/>
        </p:nvSpPr>
        <p:spPr bwMode="auto">
          <a:xfrm>
            <a:off x="2195531" y="406209"/>
            <a:ext cx="7740650"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ja-JP" altLang="en-US" sz="3600" dirty="0">
                <a:solidFill>
                  <a:schemeClr val="tx1"/>
                </a:solidFill>
                <a:latin typeface="UD デジタル 教科書体 NK-B" panose="02020700000000000000" pitchFamily="18" charset="-128"/>
                <a:ea typeface="UD デジタル 教科書体 NK-B" panose="02020700000000000000" pitchFamily="18" charset="-128"/>
              </a:rPr>
              <a:t>塩基・アミノ酸・タンパク質</a:t>
            </a:r>
          </a:p>
        </p:txBody>
      </p:sp>
      <p:sp>
        <p:nvSpPr>
          <p:cNvPr id="38" name="AutoShape 5"/>
          <p:cNvSpPr>
            <a:spLocks noChangeArrowheads="1"/>
          </p:cNvSpPr>
          <p:nvPr/>
        </p:nvSpPr>
        <p:spPr bwMode="auto">
          <a:xfrm>
            <a:off x="1519300" y="1935603"/>
            <a:ext cx="1512887" cy="571500"/>
          </a:xfrm>
          <a:prstGeom prst="roundRect">
            <a:avLst>
              <a:gd name="adj" fmla="val 50000"/>
            </a:avLst>
          </a:prstGeom>
          <a:solidFill>
            <a:srgbClr val="3333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2800">
                <a:solidFill>
                  <a:schemeClr val="bg1"/>
                </a:solidFill>
                <a:latin typeface="UD デジタル 教科書体 NK-B" panose="02020700000000000000" pitchFamily="18" charset="-128"/>
                <a:ea typeface="UD デジタル 教科書体 NK-B" panose="02020700000000000000" pitchFamily="18" charset="-128"/>
              </a:rPr>
              <a:t>DNA</a:t>
            </a:r>
          </a:p>
        </p:txBody>
      </p:sp>
      <p:sp>
        <p:nvSpPr>
          <p:cNvPr id="39" name="AutoShape 9"/>
          <p:cNvSpPr>
            <a:spLocks noChangeArrowheads="1"/>
          </p:cNvSpPr>
          <p:nvPr/>
        </p:nvSpPr>
        <p:spPr bwMode="auto">
          <a:xfrm>
            <a:off x="1519300" y="3599303"/>
            <a:ext cx="1512887" cy="574675"/>
          </a:xfrm>
          <a:prstGeom prst="roundRect">
            <a:avLst>
              <a:gd name="adj" fmla="val 50000"/>
            </a:avLst>
          </a:prstGeom>
          <a:solidFill>
            <a:srgbClr val="FF33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2800">
                <a:solidFill>
                  <a:schemeClr val="bg1"/>
                </a:solidFill>
                <a:latin typeface="UD デジタル 教科書体 NK-B" panose="02020700000000000000" pitchFamily="18" charset="-128"/>
                <a:ea typeface="UD デジタル 教科書体 NK-B" panose="02020700000000000000" pitchFamily="18" charset="-128"/>
              </a:rPr>
              <a:t>RNA</a:t>
            </a:r>
          </a:p>
        </p:txBody>
      </p:sp>
      <p:sp>
        <p:nvSpPr>
          <p:cNvPr id="40" name="AutoShape 10"/>
          <p:cNvSpPr>
            <a:spLocks noChangeArrowheads="1"/>
          </p:cNvSpPr>
          <p:nvPr/>
        </p:nvSpPr>
        <p:spPr bwMode="auto">
          <a:xfrm>
            <a:off x="1303399" y="5320153"/>
            <a:ext cx="1766888" cy="574675"/>
          </a:xfrm>
          <a:prstGeom prst="roundRect">
            <a:avLst>
              <a:gd name="adj" fmla="val 50000"/>
            </a:avLst>
          </a:prstGeom>
          <a:solidFill>
            <a:srgbClr val="008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2800" dirty="0">
                <a:solidFill>
                  <a:schemeClr val="bg1"/>
                </a:solidFill>
                <a:latin typeface="UD デジタル 教科書体 NK-B" panose="02020700000000000000" pitchFamily="18" charset="-128"/>
                <a:ea typeface="UD デジタル 教科書体 NK-B" panose="02020700000000000000" pitchFamily="18" charset="-128"/>
              </a:rPr>
              <a:t>タンパク質</a:t>
            </a:r>
          </a:p>
        </p:txBody>
      </p:sp>
      <p:sp>
        <p:nvSpPr>
          <p:cNvPr id="41" name="AutoShape 11"/>
          <p:cNvSpPr>
            <a:spLocks noChangeArrowheads="1"/>
          </p:cNvSpPr>
          <p:nvPr/>
        </p:nvSpPr>
        <p:spPr bwMode="auto">
          <a:xfrm>
            <a:off x="2016981" y="2566473"/>
            <a:ext cx="503237" cy="692656"/>
          </a:xfrm>
          <a:prstGeom prst="downArrow">
            <a:avLst>
              <a:gd name="adj1" fmla="val 50000"/>
              <a:gd name="adj2" fmla="val 25000"/>
            </a:avLst>
          </a:prstGeom>
          <a:solidFill>
            <a:schemeClr val="bg2"/>
          </a:solidFill>
          <a:ln w="9525">
            <a:solidFill>
              <a:schemeClr val="tx1"/>
            </a:solidFill>
            <a:miter lim="800000"/>
            <a:headEnd/>
            <a:tailEnd/>
          </a:ln>
        </p:spPr>
        <p:txBody>
          <a:bodyPr vert="eaVert"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sp>
        <p:nvSpPr>
          <p:cNvPr id="42" name="AutoShape 12"/>
          <p:cNvSpPr>
            <a:spLocks noChangeArrowheads="1"/>
          </p:cNvSpPr>
          <p:nvPr/>
        </p:nvSpPr>
        <p:spPr bwMode="auto">
          <a:xfrm>
            <a:off x="2005869" y="4276651"/>
            <a:ext cx="503237" cy="683139"/>
          </a:xfrm>
          <a:prstGeom prst="downArrow">
            <a:avLst>
              <a:gd name="adj1" fmla="val 50000"/>
              <a:gd name="adj2" fmla="val 25000"/>
            </a:avLst>
          </a:prstGeom>
          <a:solidFill>
            <a:schemeClr val="bg2"/>
          </a:solidFill>
          <a:ln w="9525">
            <a:solidFill>
              <a:schemeClr val="tx1"/>
            </a:solidFill>
            <a:miter lim="800000"/>
            <a:headEnd/>
            <a:tailEnd/>
          </a:ln>
        </p:spPr>
        <p:txBody>
          <a:bodyPr vert="eaVert"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graphicFrame>
        <p:nvGraphicFramePr>
          <p:cNvPr id="43" name="Group 745"/>
          <p:cNvGraphicFramePr>
            <a:graphicFrameLocks noGrp="1"/>
          </p:cNvGraphicFramePr>
          <p:nvPr/>
        </p:nvGraphicFramePr>
        <p:xfrm>
          <a:off x="3175062" y="1648265"/>
          <a:ext cx="7153275" cy="4587875"/>
        </p:xfrm>
        <a:graphic>
          <a:graphicData uri="http://schemas.openxmlformats.org/drawingml/2006/table">
            <a:tbl>
              <a:tblPr/>
              <a:tblGrid>
                <a:gridCol w="396875">
                  <a:extLst>
                    <a:ext uri="{9D8B030D-6E8A-4147-A177-3AD203B41FA5}">
                      <a16:colId xmlns:a16="http://schemas.microsoft.com/office/drawing/2014/main" val="20000"/>
                    </a:ext>
                  </a:extLst>
                </a:gridCol>
                <a:gridCol w="398463">
                  <a:extLst>
                    <a:ext uri="{9D8B030D-6E8A-4147-A177-3AD203B41FA5}">
                      <a16:colId xmlns:a16="http://schemas.microsoft.com/office/drawing/2014/main" val="20001"/>
                    </a:ext>
                  </a:extLst>
                </a:gridCol>
                <a:gridCol w="396875">
                  <a:extLst>
                    <a:ext uri="{9D8B030D-6E8A-4147-A177-3AD203B41FA5}">
                      <a16:colId xmlns:a16="http://schemas.microsoft.com/office/drawing/2014/main" val="20002"/>
                    </a:ext>
                  </a:extLst>
                </a:gridCol>
                <a:gridCol w="398462">
                  <a:extLst>
                    <a:ext uri="{9D8B030D-6E8A-4147-A177-3AD203B41FA5}">
                      <a16:colId xmlns:a16="http://schemas.microsoft.com/office/drawing/2014/main" val="20003"/>
                    </a:ext>
                  </a:extLst>
                </a:gridCol>
                <a:gridCol w="396875">
                  <a:extLst>
                    <a:ext uri="{9D8B030D-6E8A-4147-A177-3AD203B41FA5}">
                      <a16:colId xmlns:a16="http://schemas.microsoft.com/office/drawing/2014/main" val="20004"/>
                    </a:ext>
                  </a:extLst>
                </a:gridCol>
                <a:gridCol w="398463">
                  <a:extLst>
                    <a:ext uri="{9D8B030D-6E8A-4147-A177-3AD203B41FA5}">
                      <a16:colId xmlns:a16="http://schemas.microsoft.com/office/drawing/2014/main" val="20005"/>
                    </a:ext>
                  </a:extLst>
                </a:gridCol>
                <a:gridCol w="396875">
                  <a:extLst>
                    <a:ext uri="{9D8B030D-6E8A-4147-A177-3AD203B41FA5}">
                      <a16:colId xmlns:a16="http://schemas.microsoft.com/office/drawing/2014/main" val="20006"/>
                    </a:ext>
                  </a:extLst>
                </a:gridCol>
                <a:gridCol w="398462">
                  <a:extLst>
                    <a:ext uri="{9D8B030D-6E8A-4147-A177-3AD203B41FA5}">
                      <a16:colId xmlns:a16="http://schemas.microsoft.com/office/drawing/2014/main" val="20007"/>
                    </a:ext>
                  </a:extLst>
                </a:gridCol>
                <a:gridCol w="396875">
                  <a:extLst>
                    <a:ext uri="{9D8B030D-6E8A-4147-A177-3AD203B41FA5}">
                      <a16:colId xmlns:a16="http://schemas.microsoft.com/office/drawing/2014/main" val="20008"/>
                    </a:ext>
                  </a:extLst>
                </a:gridCol>
                <a:gridCol w="398463">
                  <a:extLst>
                    <a:ext uri="{9D8B030D-6E8A-4147-A177-3AD203B41FA5}">
                      <a16:colId xmlns:a16="http://schemas.microsoft.com/office/drawing/2014/main" val="20009"/>
                    </a:ext>
                  </a:extLst>
                </a:gridCol>
                <a:gridCol w="395287">
                  <a:extLst>
                    <a:ext uri="{9D8B030D-6E8A-4147-A177-3AD203B41FA5}">
                      <a16:colId xmlns:a16="http://schemas.microsoft.com/office/drawing/2014/main" val="20010"/>
                    </a:ext>
                  </a:extLst>
                </a:gridCol>
                <a:gridCol w="396875">
                  <a:extLst>
                    <a:ext uri="{9D8B030D-6E8A-4147-A177-3AD203B41FA5}">
                      <a16:colId xmlns:a16="http://schemas.microsoft.com/office/drawing/2014/main" val="20011"/>
                    </a:ext>
                  </a:extLst>
                </a:gridCol>
                <a:gridCol w="396875">
                  <a:extLst>
                    <a:ext uri="{9D8B030D-6E8A-4147-A177-3AD203B41FA5}">
                      <a16:colId xmlns:a16="http://schemas.microsoft.com/office/drawing/2014/main" val="20012"/>
                    </a:ext>
                  </a:extLst>
                </a:gridCol>
                <a:gridCol w="398463">
                  <a:extLst>
                    <a:ext uri="{9D8B030D-6E8A-4147-A177-3AD203B41FA5}">
                      <a16:colId xmlns:a16="http://schemas.microsoft.com/office/drawing/2014/main" val="20013"/>
                    </a:ext>
                  </a:extLst>
                </a:gridCol>
                <a:gridCol w="396875">
                  <a:extLst>
                    <a:ext uri="{9D8B030D-6E8A-4147-A177-3AD203B41FA5}">
                      <a16:colId xmlns:a16="http://schemas.microsoft.com/office/drawing/2014/main" val="20014"/>
                    </a:ext>
                  </a:extLst>
                </a:gridCol>
                <a:gridCol w="396875">
                  <a:extLst>
                    <a:ext uri="{9D8B030D-6E8A-4147-A177-3AD203B41FA5}">
                      <a16:colId xmlns:a16="http://schemas.microsoft.com/office/drawing/2014/main" val="20015"/>
                    </a:ext>
                  </a:extLst>
                </a:gridCol>
                <a:gridCol w="396875">
                  <a:extLst>
                    <a:ext uri="{9D8B030D-6E8A-4147-A177-3AD203B41FA5}">
                      <a16:colId xmlns:a16="http://schemas.microsoft.com/office/drawing/2014/main" val="20016"/>
                    </a:ext>
                  </a:extLst>
                </a:gridCol>
                <a:gridCol w="398462">
                  <a:extLst>
                    <a:ext uri="{9D8B030D-6E8A-4147-A177-3AD203B41FA5}">
                      <a16:colId xmlns:a16="http://schemas.microsoft.com/office/drawing/2014/main" val="20017"/>
                    </a:ext>
                  </a:extLst>
                </a:gridCol>
              </a:tblGrid>
              <a:tr h="936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0"/>
                  </a:ext>
                </a:extLst>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720725">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3"/>
                  </a:ext>
                </a:extLst>
              </a:tr>
              <a:tr h="1203325">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アラニン</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アルギニン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チロシン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ロイシン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99FF"/>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アラニン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イソロイシン</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4"/>
                  </a:ext>
                </a:extLst>
              </a:tr>
            </a:tbl>
          </a:graphicData>
        </a:graphic>
      </p:graphicFrame>
      <p:sp>
        <p:nvSpPr>
          <p:cNvPr id="44" name="Text Box 746"/>
          <p:cNvSpPr txBox="1">
            <a:spLocks noChangeArrowheads="1"/>
          </p:cNvSpPr>
          <p:nvPr/>
        </p:nvSpPr>
        <p:spPr bwMode="auto">
          <a:xfrm>
            <a:off x="1556685" y="1609927"/>
            <a:ext cx="1494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4</a:t>
            </a:r>
            <a:r>
              <a:rPr lang="ja-JP" altLang="en-US" dirty="0">
                <a:latin typeface="UD デジタル 教科書体 NK-B" panose="02020700000000000000" pitchFamily="18" charset="-128"/>
                <a:ea typeface="UD デジタル 教科書体 NK-B" panose="02020700000000000000" pitchFamily="18" charset="-128"/>
              </a:rPr>
              <a:t>種類の塩基</a:t>
            </a:r>
          </a:p>
        </p:txBody>
      </p:sp>
      <p:sp>
        <p:nvSpPr>
          <p:cNvPr id="45" name="Text Box 747"/>
          <p:cNvSpPr txBox="1">
            <a:spLocks noChangeArrowheads="1"/>
          </p:cNvSpPr>
          <p:nvPr/>
        </p:nvSpPr>
        <p:spPr bwMode="auto">
          <a:xfrm>
            <a:off x="1537867" y="3280847"/>
            <a:ext cx="1494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4</a:t>
            </a:r>
            <a:r>
              <a:rPr lang="ja-JP" altLang="en-US" dirty="0">
                <a:latin typeface="UD デジタル 教科書体 NK-B" panose="02020700000000000000" pitchFamily="18" charset="-128"/>
                <a:ea typeface="UD デジタル 教科書体 NK-B" panose="02020700000000000000" pitchFamily="18" charset="-128"/>
              </a:rPr>
              <a:t>種類の塩基</a:t>
            </a:r>
          </a:p>
        </p:txBody>
      </p:sp>
      <p:sp>
        <p:nvSpPr>
          <p:cNvPr id="46" name="Text Box 748"/>
          <p:cNvSpPr txBox="1">
            <a:spLocks noChangeArrowheads="1"/>
          </p:cNvSpPr>
          <p:nvPr/>
        </p:nvSpPr>
        <p:spPr bwMode="auto">
          <a:xfrm>
            <a:off x="1171405" y="4991025"/>
            <a:ext cx="19848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20</a:t>
            </a:r>
            <a:r>
              <a:rPr lang="ja-JP" altLang="en-US" dirty="0">
                <a:latin typeface="UD デジタル 教科書体 NK-B" panose="02020700000000000000" pitchFamily="18" charset="-128"/>
                <a:ea typeface="UD デジタル 教科書体 NK-B" panose="02020700000000000000" pitchFamily="18" charset="-128"/>
              </a:rPr>
              <a:t>種類のアミノ酸</a:t>
            </a:r>
          </a:p>
        </p:txBody>
      </p:sp>
      <p:sp>
        <p:nvSpPr>
          <p:cNvPr id="48" name="Text Box 751"/>
          <p:cNvSpPr txBox="1">
            <a:spLocks noChangeArrowheads="1"/>
          </p:cNvSpPr>
          <p:nvPr/>
        </p:nvSpPr>
        <p:spPr bwMode="auto">
          <a:xfrm>
            <a:off x="1542318" y="2710303"/>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dirty="0">
                <a:latin typeface="UD デジタル 教科書体 NK-B" panose="02020700000000000000" pitchFamily="18" charset="-128"/>
                <a:ea typeface="UD デジタル 教科書体 NK-B" panose="02020700000000000000" pitchFamily="18" charset="-128"/>
              </a:rPr>
              <a:t>転写</a:t>
            </a:r>
          </a:p>
        </p:txBody>
      </p:sp>
      <p:sp>
        <p:nvSpPr>
          <p:cNvPr id="49" name="Text Box 752"/>
          <p:cNvSpPr txBox="1">
            <a:spLocks noChangeArrowheads="1"/>
          </p:cNvSpPr>
          <p:nvPr/>
        </p:nvSpPr>
        <p:spPr bwMode="auto">
          <a:xfrm>
            <a:off x="1519299" y="4387984"/>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latin typeface="UD デジタル 教科書体 NK-B" panose="02020700000000000000" pitchFamily="18" charset="-128"/>
                <a:ea typeface="UD デジタル 教科書体 NK-B" panose="02020700000000000000" pitchFamily="18" charset="-128"/>
              </a:rPr>
              <a:t>翻訳</a:t>
            </a:r>
          </a:p>
        </p:txBody>
      </p:sp>
      <p:sp>
        <p:nvSpPr>
          <p:cNvPr id="50" name="Rectangle 753"/>
          <p:cNvSpPr>
            <a:spLocks noChangeArrowheads="1"/>
          </p:cNvSpPr>
          <p:nvPr/>
        </p:nvSpPr>
        <p:spPr bwMode="auto">
          <a:xfrm>
            <a:off x="1339912" y="1360927"/>
            <a:ext cx="9144000" cy="3527425"/>
          </a:xfrm>
          <a:prstGeom prst="rect">
            <a:avLst/>
          </a:prstGeom>
          <a:noFill/>
          <a:ln w="38100">
            <a:solidFill>
              <a:srgbClr val="CC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6123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heel(1)">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2"/>
          <a:stretch>
            <a:fillRect/>
          </a:stretch>
        </p:blipFill>
        <p:spPr>
          <a:xfrm>
            <a:off x="567769" y="1806123"/>
            <a:ext cx="4625670" cy="3575330"/>
          </a:xfrm>
          <a:prstGeom prst="rect">
            <a:avLst/>
          </a:prstGeom>
        </p:spPr>
      </p:pic>
      <p:sp>
        <p:nvSpPr>
          <p:cNvPr id="5" name="テキスト プレースホルダー 2"/>
          <p:cNvSpPr txBox="1">
            <a:spLocks/>
          </p:cNvSpPr>
          <p:nvPr/>
        </p:nvSpPr>
        <p:spPr bwMode="auto">
          <a:xfrm>
            <a:off x="2196016" y="230544"/>
            <a:ext cx="7740650"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ja-JP" altLang="en-US" sz="3600" dirty="0">
                <a:solidFill>
                  <a:schemeClr val="tx1"/>
                </a:solidFill>
                <a:latin typeface="UD デジタル 教科書体 NK-B" panose="02020700000000000000" pitchFamily="18" charset="-128"/>
                <a:ea typeface="UD デジタル 教科書体 NK-B" panose="02020700000000000000" pitchFamily="18" charset="-128"/>
              </a:rPr>
              <a:t>タンパク質</a:t>
            </a:r>
          </a:p>
        </p:txBody>
      </p:sp>
      <p:sp>
        <p:nvSpPr>
          <p:cNvPr id="72" name="Line 39"/>
          <p:cNvSpPr>
            <a:spLocks noChangeShapeType="1"/>
          </p:cNvSpPr>
          <p:nvPr/>
        </p:nvSpPr>
        <p:spPr bwMode="auto">
          <a:xfrm flipV="1">
            <a:off x="3746090" y="1184890"/>
            <a:ext cx="4837417" cy="518730"/>
          </a:xfrm>
          <a:prstGeom prst="line">
            <a:avLst/>
          </a:prstGeom>
          <a:noFill/>
          <a:ln w="19050">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3" name="Line 40"/>
          <p:cNvSpPr>
            <a:spLocks noChangeShapeType="1"/>
          </p:cNvSpPr>
          <p:nvPr/>
        </p:nvSpPr>
        <p:spPr bwMode="auto">
          <a:xfrm>
            <a:off x="2992725" y="5463075"/>
            <a:ext cx="5230420" cy="692054"/>
          </a:xfrm>
          <a:prstGeom prst="line">
            <a:avLst/>
          </a:prstGeom>
          <a:noFill/>
          <a:ln w="19050">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4" name="Oval 42"/>
          <p:cNvSpPr>
            <a:spLocks noChangeArrowheads="1"/>
          </p:cNvSpPr>
          <p:nvPr/>
        </p:nvSpPr>
        <p:spPr bwMode="auto">
          <a:xfrm>
            <a:off x="7263500" y="1568157"/>
            <a:ext cx="914400"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アラニン</a:t>
            </a:r>
          </a:p>
        </p:txBody>
      </p:sp>
      <p:sp>
        <p:nvSpPr>
          <p:cNvPr id="75" name="Oval 43"/>
          <p:cNvSpPr>
            <a:spLocks noChangeArrowheads="1"/>
          </p:cNvSpPr>
          <p:nvPr/>
        </p:nvSpPr>
        <p:spPr bwMode="auto">
          <a:xfrm>
            <a:off x="8177900" y="1387854"/>
            <a:ext cx="914400"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ロイシン</a:t>
            </a:r>
          </a:p>
        </p:txBody>
      </p:sp>
      <p:sp>
        <p:nvSpPr>
          <p:cNvPr id="76" name="Oval 44"/>
          <p:cNvSpPr>
            <a:spLocks noChangeArrowheads="1"/>
          </p:cNvSpPr>
          <p:nvPr/>
        </p:nvSpPr>
        <p:spPr bwMode="auto">
          <a:xfrm>
            <a:off x="8992288" y="1785644"/>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アルギニン</a:t>
            </a:r>
          </a:p>
        </p:txBody>
      </p:sp>
      <p:sp>
        <p:nvSpPr>
          <p:cNvPr id="77" name="Oval 45"/>
          <p:cNvSpPr>
            <a:spLocks noChangeArrowheads="1"/>
          </p:cNvSpPr>
          <p:nvPr/>
        </p:nvSpPr>
        <p:spPr bwMode="auto">
          <a:xfrm>
            <a:off x="9841036" y="2311863"/>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チロシン</a:t>
            </a:r>
          </a:p>
        </p:txBody>
      </p:sp>
      <p:sp>
        <p:nvSpPr>
          <p:cNvPr id="78" name="Oval 46"/>
          <p:cNvSpPr>
            <a:spLocks noChangeArrowheads="1"/>
          </p:cNvSpPr>
          <p:nvPr/>
        </p:nvSpPr>
        <p:spPr bwMode="auto">
          <a:xfrm>
            <a:off x="8416025" y="3368382"/>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リジン</a:t>
            </a:r>
          </a:p>
        </p:txBody>
      </p:sp>
      <p:sp>
        <p:nvSpPr>
          <p:cNvPr id="79" name="Oval 47"/>
          <p:cNvSpPr>
            <a:spLocks noChangeArrowheads="1"/>
          </p:cNvSpPr>
          <p:nvPr/>
        </p:nvSpPr>
        <p:spPr bwMode="auto">
          <a:xfrm>
            <a:off x="9397329" y="3136588"/>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0" name="Oval 48"/>
          <p:cNvSpPr>
            <a:spLocks noChangeArrowheads="1"/>
          </p:cNvSpPr>
          <p:nvPr/>
        </p:nvSpPr>
        <p:spPr bwMode="auto">
          <a:xfrm>
            <a:off x="7575444" y="3908644"/>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1" name="Oval 49"/>
          <p:cNvSpPr>
            <a:spLocks noChangeArrowheads="1"/>
          </p:cNvSpPr>
          <p:nvPr/>
        </p:nvSpPr>
        <p:spPr bwMode="auto">
          <a:xfrm>
            <a:off x="7034700" y="4682320"/>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2" name="Oval 50"/>
          <p:cNvSpPr>
            <a:spLocks noChangeArrowheads="1"/>
          </p:cNvSpPr>
          <p:nvPr/>
        </p:nvSpPr>
        <p:spPr bwMode="auto">
          <a:xfrm>
            <a:off x="7984225" y="5005095"/>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セリン</a:t>
            </a:r>
          </a:p>
        </p:txBody>
      </p:sp>
      <p:sp>
        <p:nvSpPr>
          <p:cNvPr id="83" name="Oval 51"/>
          <p:cNvSpPr>
            <a:spLocks noChangeArrowheads="1"/>
          </p:cNvSpPr>
          <p:nvPr/>
        </p:nvSpPr>
        <p:spPr bwMode="auto">
          <a:xfrm>
            <a:off x="8992288" y="5139520"/>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メチオニン</a:t>
            </a:r>
          </a:p>
        </p:txBody>
      </p:sp>
      <p:sp>
        <p:nvSpPr>
          <p:cNvPr id="84" name="Oval 52"/>
          <p:cNvSpPr>
            <a:spLocks noChangeArrowheads="1"/>
          </p:cNvSpPr>
          <p:nvPr/>
        </p:nvSpPr>
        <p:spPr bwMode="auto">
          <a:xfrm>
            <a:off x="9761430" y="4548675"/>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dirty="0">
                <a:latin typeface="Meiryo UI" panose="020B0604030504040204" pitchFamily="50" charset="-128"/>
                <a:ea typeface="Meiryo UI" panose="020B0604030504040204" pitchFamily="50" charset="-128"/>
              </a:rPr>
              <a:t>イソ</a:t>
            </a:r>
          </a:p>
          <a:p>
            <a:pPr algn="ctr" eaLnBrk="1" hangingPunct="1"/>
            <a:r>
              <a:rPr lang="ja-JP" altLang="en-US" b="1" dirty="0">
                <a:latin typeface="Meiryo UI" panose="020B0604030504040204" pitchFamily="50" charset="-128"/>
                <a:ea typeface="Meiryo UI" panose="020B0604030504040204" pitchFamily="50" charset="-128"/>
              </a:rPr>
              <a:t>ロイシン</a:t>
            </a:r>
          </a:p>
        </p:txBody>
      </p:sp>
      <p:sp>
        <p:nvSpPr>
          <p:cNvPr id="85" name="Oval 41"/>
          <p:cNvSpPr>
            <a:spLocks noChangeArrowheads="1"/>
          </p:cNvSpPr>
          <p:nvPr/>
        </p:nvSpPr>
        <p:spPr bwMode="auto">
          <a:xfrm>
            <a:off x="6425300" y="1166519"/>
            <a:ext cx="4967288" cy="5091113"/>
          </a:xfrm>
          <a:prstGeom prst="ellipse">
            <a:avLst/>
          </a:prstGeom>
          <a:noFill/>
          <a:ln w="762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b="1">
              <a:latin typeface="Meiryo UI" panose="020B0604030504040204" pitchFamily="50" charset="-128"/>
              <a:ea typeface="Meiryo UI" panose="020B0604030504040204" pitchFamily="50" charset="-128"/>
            </a:endParaRPr>
          </a:p>
        </p:txBody>
      </p:sp>
      <p:sp>
        <p:nvSpPr>
          <p:cNvPr id="86" name="Text Box 54"/>
          <p:cNvSpPr txBox="1">
            <a:spLocks noChangeArrowheads="1"/>
          </p:cNvSpPr>
          <p:nvPr/>
        </p:nvSpPr>
        <p:spPr bwMode="auto">
          <a:xfrm>
            <a:off x="6701526" y="2796087"/>
            <a:ext cx="28632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b="1" dirty="0">
                <a:latin typeface="Meiryo UI" panose="020B0604030504040204" pitchFamily="50" charset="-128"/>
                <a:ea typeface="Meiryo UI" panose="020B0604030504040204" pitchFamily="50" charset="-128"/>
              </a:rPr>
              <a:t>アミノ酸が長くつながっている</a:t>
            </a:r>
          </a:p>
        </p:txBody>
      </p:sp>
      <p:sp>
        <p:nvSpPr>
          <p:cNvPr id="2" name="テキスト ボックス 1"/>
          <p:cNvSpPr txBox="1"/>
          <p:nvPr/>
        </p:nvSpPr>
        <p:spPr>
          <a:xfrm>
            <a:off x="834907" y="5596720"/>
            <a:ext cx="3154175" cy="830997"/>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フォールディング</a:t>
            </a:r>
            <a:endParaRPr kumimoji="1" lang="en-US" altLang="ja-JP" sz="2400" dirty="0">
              <a:latin typeface="Meiryo UI" panose="020B0604030504040204" pitchFamily="50" charset="-128"/>
              <a:ea typeface="Meiryo UI" panose="020B0604030504040204" pitchFamily="50" charset="-128"/>
            </a:endParaRPr>
          </a:p>
          <a:p>
            <a:pPr algn="ctr"/>
            <a:r>
              <a:rPr lang="ja-JP" altLang="en-US" sz="2400" dirty="0">
                <a:latin typeface="Meiryo UI" panose="020B0604030504040204" pitchFamily="50" charset="-128"/>
                <a:ea typeface="Meiryo UI" panose="020B0604030504040204" pitchFamily="50" charset="-128"/>
              </a:rPr>
              <a:t>（三次元立体構造）</a:t>
            </a:r>
            <a:endParaRPr kumimoji="1" lang="ja-JP" altLang="en-US" sz="2400" dirty="0">
              <a:latin typeface="Meiryo UI" panose="020B0604030504040204" pitchFamily="50" charset="-128"/>
              <a:ea typeface="Meiryo UI" panose="020B0604030504040204" pitchFamily="50" charset="-128"/>
            </a:endParaRPr>
          </a:p>
        </p:txBody>
      </p:sp>
      <p:sp>
        <p:nvSpPr>
          <p:cNvPr id="22" name="テキスト プレースホルダー 2"/>
          <p:cNvSpPr txBox="1">
            <a:spLocks/>
          </p:cNvSpPr>
          <p:nvPr/>
        </p:nvSpPr>
        <p:spPr bwMode="auto">
          <a:xfrm>
            <a:off x="1279168" y="1469464"/>
            <a:ext cx="2568722"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en-US" altLang="ja-JP" sz="2400" dirty="0">
                <a:solidFill>
                  <a:schemeClr val="tx1"/>
                </a:solidFill>
                <a:latin typeface="UD デジタル 教科書体 NK-B" panose="02020700000000000000" pitchFamily="18" charset="-128"/>
                <a:ea typeface="UD デジタル 教科書体 NK-B" panose="02020700000000000000" pitchFamily="18" charset="-128"/>
              </a:rPr>
              <a:t>Cas9</a:t>
            </a:r>
            <a:r>
              <a:rPr lang="ja-JP" altLang="en-US" sz="2400" dirty="0">
                <a:solidFill>
                  <a:schemeClr val="tx1"/>
                </a:solidFill>
                <a:latin typeface="UD デジタル 教科書体 NK-B" panose="02020700000000000000" pitchFamily="18" charset="-128"/>
                <a:ea typeface="UD デジタル 教科書体 NK-B" panose="02020700000000000000" pitchFamily="18" charset="-128"/>
              </a:rPr>
              <a:t>タンパク質</a:t>
            </a:r>
          </a:p>
        </p:txBody>
      </p:sp>
    </p:spTree>
    <p:extLst>
      <p:ext uri="{BB962C8B-B14F-4D97-AF65-F5344CB8AC3E}">
        <p14:creationId xmlns:p14="http://schemas.microsoft.com/office/powerpoint/2010/main" val="1876005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2"/>
          <a:stretch>
            <a:fillRect/>
          </a:stretch>
        </p:blipFill>
        <p:spPr>
          <a:xfrm>
            <a:off x="5820504" y="586024"/>
            <a:ext cx="2458792" cy="2183483"/>
          </a:xfrm>
          <a:prstGeom prst="rect">
            <a:avLst/>
          </a:prstGeom>
        </p:spPr>
      </p:pic>
      <p:pic>
        <p:nvPicPr>
          <p:cNvPr id="32" name="図 31"/>
          <p:cNvPicPr>
            <a:picLocks noChangeAspect="1"/>
          </p:cNvPicPr>
          <p:nvPr/>
        </p:nvPicPr>
        <p:blipFill>
          <a:blip r:embed="rId3"/>
          <a:stretch>
            <a:fillRect/>
          </a:stretch>
        </p:blipFill>
        <p:spPr>
          <a:xfrm>
            <a:off x="8758599" y="393815"/>
            <a:ext cx="2942976" cy="2304109"/>
          </a:xfrm>
          <a:prstGeom prst="rect">
            <a:avLst/>
          </a:prstGeom>
        </p:spPr>
      </p:pic>
      <p:pic>
        <p:nvPicPr>
          <p:cNvPr id="59" name="図 58"/>
          <p:cNvPicPr>
            <a:picLocks noChangeAspect="1"/>
          </p:cNvPicPr>
          <p:nvPr/>
        </p:nvPicPr>
        <p:blipFill>
          <a:blip r:embed="rId4"/>
          <a:stretch>
            <a:fillRect/>
          </a:stretch>
        </p:blipFill>
        <p:spPr>
          <a:xfrm>
            <a:off x="1186687" y="410420"/>
            <a:ext cx="961270" cy="1062943"/>
          </a:xfrm>
          <a:prstGeom prst="rect">
            <a:avLst/>
          </a:prstGeom>
        </p:spPr>
      </p:pic>
      <p:pic>
        <p:nvPicPr>
          <p:cNvPr id="60" name="図 59"/>
          <p:cNvPicPr>
            <a:picLocks noChangeAspect="1"/>
          </p:cNvPicPr>
          <p:nvPr/>
        </p:nvPicPr>
        <p:blipFill>
          <a:blip r:embed="rId5"/>
          <a:stretch>
            <a:fillRect/>
          </a:stretch>
        </p:blipFill>
        <p:spPr>
          <a:xfrm>
            <a:off x="99794" y="389417"/>
            <a:ext cx="1086893" cy="1059143"/>
          </a:xfrm>
          <a:prstGeom prst="rect">
            <a:avLst/>
          </a:prstGeom>
        </p:spPr>
      </p:pic>
      <p:pic>
        <p:nvPicPr>
          <p:cNvPr id="61" name="図 60"/>
          <p:cNvPicPr>
            <a:picLocks noChangeAspect="1"/>
          </p:cNvPicPr>
          <p:nvPr/>
        </p:nvPicPr>
        <p:blipFill>
          <a:blip r:embed="rId6"/>
          <a:stretch>
            <a:fillRect/>
          </a:stretch>
        </p:blipFill>
        <p:spPr>
          <a:xfrm>
            <a:off x="1198500" y="1821532"/>
            <a:ext cx="742061" cy="1130291"/>
          </a:xfrm>
          <a:prstGeom prst="rect">
            <a:avLst/>
          </a:prstGeom>
        </p:spPr>
      </p:pic>
      <p:pic>
        <p:nvPicPr>
          <p:cNvPr id="62" name="図 61"/>
          <p:cNvPicPr>
            <a:picLocks noChangeAspect="1"/>
          </p:cNvPicPr>
          <p:nvPr/>
        </p:nvPicPr>
        <p:blipFill>
          <a:blip r:embed="rId7"/>
          <a:stretch>
            <a:fillRect/>
          </a:stretch>
        </p:blipFill>
        <p:spPr>
          <a:xfrm>
            <a:off x="190633" y="1747034"/>
            <a:ext cx="912599" cy="1190575"/>
          </a:xfrm>
          <a:prstGeom prst="rect">
            <a:avLst/>
          </a:prstGeom>
        </p:spPr>
      </p:pic>
      <p:pic>
        <p:nvPicPr>
          <p:cNvPr id="50" name="Picture 3" descr="RNApoly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020" y="3532866"/>
            <a:ext cx="3263963" cy="33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00" descr="figure-01-02.jpg                                               0002D558projects                       B63F167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383103">
            <a:off x="968387" y="1120633"/>
            <a:ext cx="3298234" cy="1022284"/>
          </a:xfrm>
          <a:prstGeom prst="rect">
            <a:avLst/>
          </a:prstGeom>
          <a:noFill/>
          <a:extLst>
            <a:ext uri="{909E8E84-426E-40DD-AFC4-6F175D3DCCD1}">
              <a14:hiddenFill xmlns:a14="http://schemas.microsoft.com/office/drawing/2010/main">
                <a:solidFill>
                  <a:srgbClr val="FFFFFF"/>
                </a:solidFill>
              </a14:hiddenFill>
            </a:ext>
          </a:extLst>
        </p:spPr>
      </p:pic>
      <p:sp>
        <p:nvSpPr>
          <p:cNvPr id="7" name="二等辺三角形 6"/>
          <p:cNvSpPr/>
          <p:nvPr/>
        </p:nvSpPr>
        <p:spPr>
          <a:xfrm>
            <a:off x="7026956" y="2098173"/>
            <a:ext cx="3006291" cy="2193323"/>
          </a:xfrm>
          <a:prstGeom prst="triangle">
            <a:avLst/>
          </a:prstGeom>
          <a:solidFill>
            <a:schemeClr val="accent2">
              <a:lumMod val="75000"/>
            </a:schemeClr>
          </a:solidFill>
          <a:ln>
            <a:solidFill>
              <a:srgbClr val="C00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41514" y="3053779"/>
            <a:ext cx="1568918" cy="664143"/>
          </a:xfrm>
          <a:prstGeom prst="round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Meiryo UI" panose="020B0604030504040204" pitchFamily="50" charset="-128"/>
                <a:ea typeface="Meiryo UI" panose="020B0604030504040204" pitchFamily="50" charset="-128"/>
              </a:rPr>
              <a:t>DNA</a:t>
            </a:r>
          </a:p>
          <a:p>
            <a:pPr algn="ctr"/>
            <a:r>
              <a:rPr lang="ja-JP" altLang="en-US" b="1" dirty="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 name="角丸四角形 11"/>
          <p:cNvSpPr/>
          <p:nvPr/>
        </p:nvSpPr>
        <p:spPr>
          <a:xfrm>
            <a:off x="7811010" y="2382425"/>
            <a:ext cx="1470076" cy="596786"/>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13" name="角丸四角形 12"/>
          <p:cNvSpPr/>
          <p:nvPr/>
        </p:nvSpPr>
        <p:spPr>
          <a:xfrm>
            <a:off x="5273859" y="3079965"/>
            <a:ext cx="1644281" cy="623236"/>
          </a:xfrm>
          <a:prstGeom prst="roundRect">
            <a:avLst/>
          </a:prstGeom>
          <a:solidFill>
            <a:schemeClr val="accent4">
              <a:lumMod val="60000"/>
              <a:lumOff val="40000"/>
            </a:schemeClr>
          </a:solidFill>
          <a:ln w="1905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5" name="右矢印 14"/>
          <p:cNvSpPr/>
          <p:nvPr/>
        </p:nvSpPr>
        <p:spPr>
          <a:xfrm>
            <a:off x="7011334" y="3248887"/>
            <a:ext cx="530994"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9515784" y="3245664"/>
            <a:ext cx="890485"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2182762" y="312633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2893017" y="3063717"/>
            <a:ext cx="1568918" cy="664143"/>
          </a:xfrm>
          <a:prstGeom prst="round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6" name="正方形/長方形 5"/>
          <p:cNvSpPr/>
          <p:nvPr/>
        </p:nvSpPr>
        <p:spPr>
          <a:xfrm>
            <a:off x="2994220" y="3395788"/>
            <a:ext cx="1359668" cy="276999"/>
          </a:xfrm>
          <a:prstGeom prst="rect">
            <a:avLst/>
          </a:prstGeom>
        </p:spPr>
        <p:txBody>
          <a:bodyPr wrap="none">
            <a:spAutoFit/>
          </a:bodyPr>
          <a:lstStyle/>
          <a:p>
            <a:pPr algn="ctr"/>
            <a:r>
              <a:rPr lang="en-US" altLang="ja-JP" sz="1200" dirty="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2150384" y="3217450"/>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転写</a:t>
            </a:r>
          </a:p>
        </p:txBody>
      </p:sp>
      <p:sp>
        <p:nvSpPr>
          <p:cNvPr id="55" name="右矢印 54"/>
          <p:cNvSpPr/>
          <p:nvPr/>
        </p:nvSpPr>
        <p:spPr>
          <a:xfrm>
            <a:off x="4530775" y="313288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4498397" y="3214061"/>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翻訳</a:t>
            </a:r>
          </a:p>
        </p:txBody>
      </p:sp>
      <p:sp>
        <p:nvSpPr>
          <p:cNvPr id="66" name="テキスト ボックス 65"/>
          <p:cNvSpPr txBox="1"/>
          <p:nvPr/>
        </p:nvSpPr>
        <p:spPr>
          <a:xfrm>
            <a:off x="508446" y="124175"/>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プリン塩基</a:t>
            </a:r>
          </a:p>
        </p:txBody>
      </p:sp>
      <p:sp>
        <p:nvSpPr>
          <p:cNvPr id="67" name="テキスト ボックス 66"/>
          <p:cNvSpPr txBox="1"/>
          <p:nvPr/>
        </p:nvSpPr>
        <p:spPr>
          <a:xfrm>
            <a:off x="535356" y="1585638"/>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ぴリミジン塩基</a:t>
            </a:r>
          </a:p>
        </p:txBody>
      </p:sp>
      <p:pic>
        <p:nvPicPr>
          <p:cNvPr id="31" name="図 30"/>
          <p:cNvPicPr>
            <a:picLocks noChangeAspect="1"/>
          </p:cNvPicPr>
          <p:nvPr/>
        </p:nvPicPr>
        <p:blipFill>
          <a:blip r:embed="rId10"/>
          <a:stretch>
            <a:fillRect/>
          </a:stretch>
        </p:blipFill>
        <p:spPr>
          <a:xfrm>
            <a:off x="4525919" y="0"/>
            <a:ext cx="854378" cy="3077093"/>
          </a:xfrm>
          <a:prstGeom prst="rect">
            <a:avLst/>
          </a:prstGeom>
        </p:spPr>
      </p:pic>
      <p:sp>
        <p:nvSpPr>
          <p:cNvPr id="33" name="テキスト ボックス 32"/>
          <p:cNvSpPr txBox="1"/>
          <p:nvPr/>
        </p:nvSpPr>
        <p:spPr>
          <a:xfrm>
            <a:off x="8365858" y="102732"/>
            <a:ext cx="3548268"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糖鎖の働きにより成熟したタンパク質へ</a:t>
            </a:r>
          </a:p>
        </p:txBody>
      </p:sp>
      <p:sp>
        <p:nvSpPr>
          <p:cNvPr id="34" name="テキスト ボックス 33"/>
          <p:cNvSpPr txBox="1"/>
          <p:nvPr/>
        </p:nvSpPr>
        <p:spPr>
          <a:xfrm rot="2061295">
            <a:off x="10783542" y="1522765"/>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5" name="テキスト ボックス 34"/>
          <p:cNvSpPr txBox="1"/>
          <p:nvPr/>
        </p:nvSpPr>
        <p:spPr>
          <a:xfrm>
            <a:off x="8758891" y="1634821"/>
            <a:ext cx="1006401" cy="646331"/>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a:t>
            </a:r>
            <a:endParaRPr lang="en-US" altLang="ja-JP" b="1" dirty="0">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糖鎖</a:t>
            </a:r>
          </a:p>
        </p:txBody>
      </p:sp>
      <p:sp>
        <p:nvSpPr>
          <p:cNvPr id="36" name="テキスト ボックス 35"/>
          <p:cNvSpPr txBox="1"/>
          <p:nvPr/>
        </p:nvSpPr>
        <p:spPr>
          <a:xfrm>
            <a:off x="9587008" y="685639"/>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7" name="テキスト ボックス 36"/>
          <p:cNvSpPr txBox="1"/>
          <p:nvPr/>
        </p:nvSpPr>
        <p:spPr>
          <a:xfrm>
            <a:off x="3460454" y="1949287"/>
            <a:ext cx="1596843" cy="523220"/>
          </a:xfrm>
          <a:prstGeom prst="rect">
            <a:avLst/>
          </a:prstGeom>
          <a:noFill/>
        </p:spPr>
        <p:txBody>
          <a:bodyPr wrap="square" rtlCol="0">
            <a:spAutoFit/>
          </a:bodyPr>
          <a:lstStyle/>
          <a:p>
            <a:pPr algn="r"/>
            <a:r>
              <a:rPr kumimoji="1" lang="en-US" altLang="ja-JP" sz="2800" b="1" dirty="0">
                <a:solidFill>
                  <a:schemeClr val="accent2">
                    <a:lumMod val="50000"/>
                  </a:schemeClr>
                </a:solidFill>
                <a:latin typeface="Meiryo UI" panose="020B0604030504040204" pitchFamily="50" charset="-128"/>
                <a:ea typeface="Meiryo UI" panose="020B0604030504040204" pitchFamily="50" charset="-128"/>
              </a:rPr>
              <a:t>RNA</a:t>
            </a:r>
            <a:r>
              <a:rPr kumimoji="1" lang="ja-JP" altLang="en-US" sz="2800" b="1" dirty="0">
                <a:latin typeface="Meiryo UI" panose="020B0604030504040204" pitchFamily="50" charset="-128"/>
                <a:ea typeface="Meiryo UI" panose="020B0604030504040204" pitchFamily="50" charset="-128"/>
              </a:rPr>
              <a:t>→</a:t>
            </a:r>
          </a:p>
        </p:txBody>
      </p:sp>
      <p:sp>
        <p:nvSpPr>
          <p:cNvPr id="38" name="テキスト ボックス 37"/>
          <p:cNvSpPr txBox="1"/>
          <p:nvPr/>
        </p:nvSpPr>
        <p:spPr>
          <a:xfrm>
            <a:off x="3819554" y="987907"/>
            <a:ext cx="831343" cy="95410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アデニン</a:t>
            </a:r>
            <a:endParaRPr kumimoji="1"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グアニン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シトシン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solidFill>
                  <a:srgbClr val="FF0000"/>
                </a:solidFill>
                <a:latin typeface="Meiryo UI" panose="020B0604030504040204" pitchFamily="50" charset="-128"/>
                <a:ea typeface="Meiryo UI" panose="020B0604030504040204" pitchFamily="50" charset="-128"/>
              </a:rPr>
              <a:t>ウラシル</a:t>
            </a:r>
            <a:endParaRPr kumimoji="1" lang="en-US" altLang="ja-JP" sz="1400" b="1" dirty="0">
              <a:solidFill>
                <a:srgbClr val="FF0000"/>
              </a:solidFill>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5640267" y="99083"/>
            <a:ext cx="2540053"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生まれたてのタンパク質</a:t>
            </a:r>
          </a:p>
        </p:txBody>
      </p:sp>
      <p:sp>
        <p:nvSpPr>
          <p:cNvPr id="40" name="テキスト ボックス 39"/>
          <p:cNvSpPr txBox="1"/>
          <p:nvPr/>
        </p:nvSpPr>
        <p:spPr>
          <a:xfrm>
            <a:off x="4804782" y="2626773"/>
            <a:ext cx="2693890" cy="461665"/>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20</a:t>
            </a:r>
            <a:r>
              <a:rPr kumimoji="1" lang="ja-JP" altLang="en-US" sz="1200" dirty="0">
                <a:latin typeface="Meiryo UI" panose="020B0604030504040204" pitchFamily="50" charset="-128"/>
                <a:ea typeface="Meiryo UI" panose="020B0604030504040204" pitchFamily="50" charset="-128"/>
              </a:rPr>
              <a:t>のアミノ酸から</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細胞内のリボソームで生合成される</a:t>
            </a:r>
            <a:endParaRPr kumimoji="1" lang="en-US" altLang="ja-JP" sz="1200" dirty="0">
              <a:latin typeface="Meiryo UI" panose="020B0604030504040204" pitchFamily="50" charset="-128"/>
              <a:ea typeface="Meiryo UI" panose="020B0604030504040204" pitchFamily="50" charset="-128"/>
            </a:endParaRPr>
          </a:p>
        </p:txBody>
      </p:sp>
      <p:sp>
        <p:nvSpPr>
          <p:cNvPr id="42" name="右矢印 41"/>
          <p:cNvSpPr/>
          <p:nvPr/>
        </p:nvSpPr>
        <p:spPr>
          <a:xfrm>
            <a:off x="5380297" y="1365099"/>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8239540" y="1359093"/>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p:cNvSpPr/>
          <p:nvPr/>
        </p:nvSpPr>
        <p:spPr>
          <a:xfrm>
            <a:off x="3263303" y="1365965"/>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吹き出し 44"/>
          <p:cNvSpPr/>
          <p:nvPr/>
        </p:nvSpPr>
        <p:spPr>
          <a:xfrm>
            <a:off x="4075044" y="4501452"/>
            <a:ext cx="1817650" cy="2030145"/>
          </a:xfrm>
          <a:prstGeom prst="wedgeRoundRectCallout">
            <a:avLst>
              <a:gd name="adj1" fmla="val -72199"/>
              <a:gd name="adj2" fmla="val -8545"/>
              <a:gd name="adj3" fmla="val 1666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ポリメラーゼ</a:t>
            </a:r>
            <a:r>
              <a:rPr lang="ja-JP" altLang="en-US" sz="1200" dirty="0">
                <a:solidFill>
                  <a:schemeClr val="tx1"/>
                </a:solidFill>
                <a:latin typeface="Meiryo UI" panose="020B0604030504040204" pitchFamily="50" charset="-128"/>
                <a:ea typeface="Meiryo UI" panose="020B0604030504040204" pitchFamily="50" charset="-128"/>
              </a:rPr>
              <a:t>は、</a:t>
            </a:r>
            <a:r>
              <a:rPr lang="en-US" altLang="ja-JP" sz="1200" dirty="0">
                <a:solidFill>
                  <a:schemeClr val="tx1"/>
                </a:solidFill>
                <a:latin typeface="Meiryo UI" panose="020B0604030504040204" pitchFamily="50" charset="-128"/>
                <a:ea typeface="Meiryo UI" panose="020B0604030504040204" pitchFamily="50" charset="-128"/>
              </a:rPr>
              <a:t>DNA</a:t>
            </a:r>
            <a:r>
              <a:rPr lang="ja-JP" altLang="en-US" sz="1200" dirty="0">
                <a:solidFill>
                  <a:schemeClr val="tx1"/>
                </a:solidFill>
                <a:latin typeface="Meiryo UI" panose="020B0604030504040204" pitchFamily="50" charset="-128"/>
                <a:ea typeface="Meiryo UI" panose="020B0604030504040204" pitchFamily="50" charset="-128"/>
              </a:rPr>
              <a:t>の二重ラセンをほどきながら、二本鎖のうち鋳型となる鎖の塩基の配列を読んで、これと相補的な塩基をもったヌクレオチドを取り込み結合し「</a:t>
            </a:r>
            <a:r>
              <a:rPr lang="ja-JP" altLang="en-US" sz="1200" b="1" dirty="0">
                <a:solidFill>
                  <a:schemeClr val="tx1"/>
                </a:solidFill>
                <a:latin typeface="Meiryo UI" panose="020B0604030504040204" pitchFamily="50" charset="-128"/>
                <a:ea typeface="Meiryo UI" panose="020B0604030504040204" pitchFamily="50" charset="-128"/>
              </a:rPr>
              <a:t>メッセンジャー</a:t>
            </a:r>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a:t>
            </a:r>
            <a:r>
              <a:rPr lang="en-US" altLang="ja-JP" sz="1200" b="1" dirty="0">
                <a:solidFill>
                  <a:schemeClr val="tx1"/>
                </a:solidFill>
                <a:latin typeface="Meiryo UI" panose="020B0604030504040204" pitchFamily="50" charset="-128"/>
                <a:ea typeface="Meiryo UI" panose="020B0604030504040204" pitchFamily="50" charset="-128"/>
              </a:rPr>
              <a:t>mRNA</a:t>
            </a:r>
            <a:r>
              <a:rPr lang="ja-JP" altLang="en-US" sz="1200" b="1"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を合成。</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3926648" y="4134025"/>
            <a:ext cx="2168984" cy="369332"/>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RNA</a:t>
            </a:r>
            <a:r>
              <a:rPr kumimoji="1" lang="ja-JP" altLang="en-US" b="1" dirty="0">
                <a:latin typeface="Meiryo UI" panose="020B0604030504040204" pitchFamily="50" charset="-128"/>
                <a:ea typeface="Meiryo UI" panose="020B0604030504040204" pitchFamily="50" charset="-128"/>
              </a:rPr>
              <a:t>ポリメラーゼ</a:t>
            </a:r>
          </a:p>
        </p:txBody>
      </p:sp>
      <p:sp>
        <p:nvSpPr>
          <p:cNvPr id="48" name="角丸四角形 47"/>
          <p:cNvSpPr/>
          <p:nvPr/>
        </p:nvSpPr>
        <p:spPr>
          <a:xfrm>
            <a:off x="7581370" y="3750844"/>
            <a:ext cx="1901792" cy="445119"/>
          </a:xfrm>
          <a:prstGeom prst="roundRect">
            <a:avLst/>
          </a:prstGeom>
          <a:solidFill>
            <a:srgbClr val="002060"/>
          </a:solidFill>
          <a:ln>
            <a:solidFill>
              <a:schemeClr val="bg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Meiryo UI" panose="020B0604030504040204" pitchFamily="50" charset="-128"/>
                <a:ea typeface="Meiryo UI" panose="020B0604030504040204" pitchFamily="50" charset="-128"/>
              </a:rPr>
              <a:t>★糖鎖修飾★</a:t>
            </a:r>
          </a:p>
        </p:txBody>
      </p:sp>
      <p:sp>
        <p:nvSpPr>
          <p:cNvPr id="51" name="角丸四角形 50"/>
          <p:cNvSpPr/>
          <p:nvPr/>
        </p:nvSpPr>
        <p:spPr>
          <a:xfrm>
            <a:off x="6340509" y="5279196"/>
            <a:ext cx="2132282" cy="557204"/>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糖鎖の効用</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52" name="角丸四角形 51"/>
          <p:cNvSpPr/>
          <p:nvPr/>
        </p:nvSpPr>
        <p:spPr>
          <a:xfrm>
            <a:off x="7581370" y="3053759"/>
            <a:ext cx="1901791" cy="623236"/>
          </a:xfrm>
          <a:prstGeom prst="roundRect">
            <a:avLst/>
          </a:prstGeom>
          <a:solidFill>
            <a:srgbClr val="FFFF00"/>
          </a:solidFill>
          <a:effectLst>
            <a:glow rad="228600">
              <a:schemeClr val="accent4">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en-US" altLang="ja-JP" b="1" dirty="0">
              <a:solidFill>
                <a:schemeClr val="tx1"/>
              </a:solidFill>
              <a:latin typeface="Meiryo UI" panose="020B0604030504040204" pitchFamily="50" charset="-128"/>
              <a:ea typeface="Meiryo UI" panose="020B0604030504040204" pitchFamily="50" charset="-128"/>
            </a:endParaRPr>
          </a:p>
          <a:p>
            <a:pPr algn="ctr"/>
            <a:r>
              <a:rPr kumimoji="1" lang="ja-JP" altLang="en-US" b="1" dirty="0">
                <a:solidFill>
                  <a:schemeClr val="tx1"/>
                </a:solidFill>
                <a:latin typeface="Meiryo UI" panose="020B0604030504040204" pitchFamily="50" charset="-128"/>
                <a:ea typeface="Meiryo UI" panose="020B0604030504040204" pitchFamily="50" charset="-128"/>
              </a:rPr>
              <a:t>翻訳後修飾</a:t>
            </a:r>
          </a:p>
        </p:txBody>
      </p:sp>
      <p:sp>
        <p:nvSpPr>
          <p:cNvPr id="54" name="テキスト ボックス 53"/>
          <p:cNvSpPr txBox="1"/>
          <p:nvPr/>
        </p:nvSpPr>
        <p:spPr>
          <a:xfrm>
            <a:off x="6232489" y="4363079"/>
            <a:ext cx="5883309" cy="646331"/>
          </a:xfrm>
          <a:prstGeom prst="rect">
            <a:avLst/>
          </a:prstGeom>
          <a:noFill/>
        </p:spPr>
        <p:txBody>
          <a:bodyPr wrap="square" rtlCol="0">
            <a:spAutoFit/>
          </a:bodyPr>
          <a:lstStyle/>
          <a:p>
            <a:pPr algn="ctr"/>
            <a:r>
              <a:rPr kumimoji="1" lang="ja-JP" altLang="en-US" b="1" u="sng" dirty="0">
                <a:solidFill>
                  <a:srgbClr val="C00000"/>
                </a:solidFill>
                <a:latin typeface="Meiryo UI" panose="020B0604030504040204" pitchFamily="50" charset="-128"/>
                <a:ea typeface="Meiryo UI" panose="020B0604030504040204" pitchFamily="50" charset="-128"/>
              </a:rPr>
              <a:t>生まれたてのタンパク質に糖鎖が付くことで・・・</a:t>
            </a:r>
            <a:endParaRPr kumimoji="1" lang="en-US" altLang="ja-JP" b="1" u="sng" dirty="0">
              <a:solidFill>
                <a:srgbClr val="C00000"/>
              </a:solidFill>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タンパク質の</a:t>
            </a:r>
            <a:r>
              <a:rPr lang="ja-JP" altLang="en-US" b="1" dirty="0">
                <a:latin typeface="Meiryo UI" panose="020B0604030504040204" pitchFamily="50" charset="-128"/>
                <a:ea typeface="Meiryo UI" panose="020B0604030504040204" pitchFamily="50" charset="-128"/>
              </a:rPr>
              <a:t>構造が変化し、圧倒的な多様性が生まれる！</a:t>
            </a:r>
            <a:endParaRPr kumimoji="1" lang="ja-JP" altLang="en-US" b="1" dirty="0">
              <a:latin typeface="Meiryo UI" panose="020B0604030504040204" pitchFamily="50" charset="-128"/>
              <a:ea typeface="Meiryo UI" panose="020B0604030504040204" pitchFamily="50" charset="-128"/>
            </a:endParaRPr>
          </a:p>
        </p:txBody>
      </p:sp>
      <p:sp>
        <p:nvSpPr>
          <p:cNvPr id="57" name="テキスト ボックス 56"/>
          <p:cNvSpPr txBox="1"/>
          <p:nvPr/>
        </p:nvSpPr>
        <p:spPr>
          <a:xfrm>
            <a:off x="8488015" y="4974920"/>
            <a:ext cx="3209426" cy="1846659"/>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１．タンパク質の物性改良</a:t>
            </a:r>
            <a:endParaRPr kumimoji="1"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２．タンパク質の品質管理</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３．タンパク質の保護</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４．細胞の種類の識別</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５．ウィルス感染の入り口</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６．細胞間の情報伝達のアンテナ</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７．薬を体内に運ぶ（</a:t>
            </a:r>
            <a:r>
              <a:rPr lang="en-US" altLang="ja-JP" sz="1600" b="1" dirty="0">
                <a:latin typeface="Meiryo UI" panose="020B0604030504040204" pitchFamily="50" charset="-128"/>
                <a:ea typeface="Meiryo UI" panose="020B0604030504040204" pitchFamily="50" charset="-128"/>
              </a:rPr>
              <a:t>DSS</a:t>
            </a:r>
            <a:r>
              <a:rPr lang="ja-JP" altLang="en-US"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10092728" y="2700211"/>
            <a:ext cx="1862704" cy="1569660"/>
          </a:xfrm>
          <a:prstGeom prst="rect">
            <a:avLst/>
          </a:prstGeom>
          <a:noFill/>
        </p:spPr>
        <p:txBody>
          <a:bodyPr wrap="square" rtlCol="0">
            <a:spAutoFit/>
          </a:bodyPr>
          <a:lstStyle/>
          <a:p>
            <a:pPr algn="ctr"/>
            <a:r>
              <a:rPr lang="ja-JP" altLang="en-US" sz="2400" b="1" u="sng" dirty="0">
                <a:latin typeface="Meiryo UI" panose="020B0604030504040204" pitchFamily="50" charset="-128"/>
                <a:ea typeface="Meiryo UI" panose="020B0604030504040204" pitchFamily="50" charset="-128"/>
              </a:rPr>
              <a:t>再生</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細胞死</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分化・代謝</a:t>
            </a:r>
            <a:endParaRPr lang="en-US" altLang="ja-JP" sz="2400" b="1" u="sng" dirty="0">
              <a:latin typeface="Meiryo UI" panose="020B0604030504040204" pitchFamily="50" charset="-128"/>
              <a:ea typeface="Meiryo UI" panose="020B0604030504040204" pitchFamily="50" charset="-128"/>
            </a:endParaRPr>
          </a:p>
          <a:p>
            <a:pPr algn="ctr"/>
            <a:r>
              <a:rPr kumimoji="1" lang="ja-JP" altLang="en-US" sz="2400" b="1" u="sng" dirty="0">
                <a:latin typeface="Meiryo UI" panose="020B0604030504040204" pitchFamily="50" charset="-128"/>
                <a:ea typeface="Meiryo UI" panose="020B0604030504040204" pitchFamily="50" charset="-128"/>
              </a:rPr>
              <a:t>細胞</a:t>
            </a:r>
            <a:r>
              <a:rPr lang="ja-JP" altLang="en-US" sz="2400" b="1" u="sng" dirty="0">
                <a:latin typeface="Meiryo UI" panose="020B0604030504040204" pitchFamily="50" charset="-128"/>
                <a:ea typeface="Meiryo UI" panose="020B0604030504040204" pitchFamily="50" charset="-128"/>
              </a:rPr>
              <a:t>の増殖</a:t>
            </a:r>
            <a:endParaRPr kumimoji="1" lang="ja-JP" altLang="en-US" sz="2400" b="1" u="sng" dirty="0">
              <a:latin typeface="Meiryo UI" panose="020B0604030504040204" pitchFamily="50" charset="-128"/>
              <a:ea typeface="Meiryo UI" panose="020B0604030504040204" pitchFamily="50" charset="-128"/>
            </a:endParaRPr>
          </a:p>
        </p:txBody>
      </p:sp>
      <p:pic>
        <p:nvPicPr>
          <p:cNvPr id="69" name="Picture 9" descr="MCj0424466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10293" y="5898249"/>
            <a:ext cx="979150" cy="84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02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ox(in)">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AFBCCE6-A631-4286-86E2-918F09493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0625"/>
            <a:ext cx="12192000" cy="4476750"/>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83BC7C45-078B-4F87-82EF-E2E497A4F183}"/>
              </a:ext>
            </a:extLst>
          </p:cNvPr>
          <p:cNvSpPr txBox="1"/>
          <p:nvPr/>
        </p:nvSpPr>
        <p:spPr>
          <a:xfrm>
            <a:off x="1923469" y="6042681"/>
            <a:ext cx="9370877" cy="646331"/>
          </a:xfrm>
          <a:prstGeom prst="rect">
            <a:avLst/>
          </a:prstGeom>
          <a:noFill/>
        </p:spPr>
        <p:txBody>
          <a:bodyPr wrap="square">
            <a:spAutoFit/>
          </a:bodyPr>
          <a:lstStyle/>
          <a:p>
            <a:r>
              <a:rPr lang="en-US" altLang="ja-JP" b="1" i="0" dirty="0">
                <a:solidFill>
                  <a:srgbClr val="202020"/>
                </a:solidFill>
                <a:effectLst/>
                <a:latin typeface="72 Condensed" panose="020B0506030000000003" pitchFamily="34" charset="0"/>
                <a:cs typeface="72 Condensed" panose="020B0506030000000003" pitchFamily="34" charset="0"/>
              </a:rPr>
              <a:t>Peter Ward &amp; Joseph </a:t>
            </a:r>
            <a:r>
              <a:rPr lang="en-US" altLang="ja-JP" b="1" i="0" dirty="0" err="1">
                <a:solidFill>
                  <a:srgbClr val="202020"/>
                </a:solidFill>
                <a:effectLst/>
                <a:latin typeface="72 Condensed" panose="020B0506030000000003" pitchFamily="34" charset="0"/>
                <a:cs typeface="72 Condensed" panose="020B0506030000000003" pitchFamily="34" charset="0"/>
              </a:rPr>
              <a:t>Kirschvink</a:t>
            </a:r>
            <a:br>
              <a:rPr lang="en-US" altLang="ja-JP" dirty="0">
                <a:latin typeface="72 Condensed" panose="020B0506030000000003" pitchFamily="34" charset="0"/>
                <a:cs typeface="72 Condensed" panose="020B0506030000000003" pitchFamily="34" charset="0"/>
              </a:rPr>
            </a:br>
            <a:r>
              <a:rPr lang="en-US" altLang="ja-JP" b="0" i="0" dirty="0">
                <a:solidFill>
                  <a:srgbClr val="202020"/>
                </a:solidFill>
                <a:effectLst/>
                <a:latin typeface="72 Condensed" panose="020B0506030000000003" pitchFamily="34" charset="0"/>
                <a:cs typeface="72 Condensed" panose="020B0506030000000003" pitchFamily="34" charset="0"/>
              </a:rPr>
              <a:t>A New History of Life ―The Radical New Discoveries about the Origins and Evolution of Life on Earth 2015</a:t>
            </a:r>
            <a:endParaRPr lang="ja-JP" altLang="en-US" dirty="0">
              <a:latin typeface="72 Condensed" panose="020B0506030000000003" pitchFamily="34" charset="0"/>
              <a:cs typeface="72 Condensed" panose="020B0506030000000003" pitchFamily="34" charset="0"/>
            </a:endParaRPr>
          </a:p>
        </p:txBody>
      </p:sp>
      <p:sp>
        <p:nvSpPr>
          <p:cNvPr id="25" name="テキスト ボックス 24">
            <a:extLst>
              <a:ext uri="{FF2B5EF4-FFF2-40B4-BE49-F238E27FC236}">
                <a16:creationId xmlns:a16="http://schemas.microsoft.com/office/drawing/2014/main" id="{C8C05A20-C4E5-4A9F-8F3A-B4AE1DD94121}"/>
              </a:ext>
            </a:extLst>
          </p:cNvPr>
          <p:cNvSpPr txBox="1"/>
          <p:nvPr/>
        </p:nvSpPr>
        <p:spPr>
          <a:xfrm>
            <a:off x="231112" y="-196435"/>
            <a:ext cx="12191999" cy="1862048"/>
          </a:xfrm>
          <a:prstGeom prst="rect">
            <a:avLst/>
          </a:prstGeom>
          <a:noFill/>
        </p:spPr>
        <p:txBody>
          <a:bodyPr wrap="square" rtlCol="0">
            <a:spAutoFit/>
          </a:bodyPr>
          <a:lstStyle/>
          <a:p>
            <a:pPr algn="ctr"/>
            <a:r>
              <a:rPr lang="en-US" altLang="ja-JP" sz="11500" b="1" dirty="0">
                <a:solidFill>
                  <a:srgbClr val="C00000"/>
                </a:solidFill>
                <a:latin typeface="Cooper Black" panose="0208090404030B020404" pitchFamily="18" charset="0"/>
                <a:ea typeface="UD デジタル 教科書体 NK-B" panose="02020700000000000000" pitchFamily="18" charset="-128"/>
              </a:rPr>
              <a:t>RNA</a:t>
            </a:r>
            <a:r>
              <a:rPr lang="ja-JP" altLang="en-US" sz="11500" b="1" dirty="0">
                <a:solidFill>
                  <a:srgbClr val="002060"/>
                </a:solidFill>
                <a:latin typeface="Cooper Black" panose="0208090404030B020404" pitchFamily="18" charset="0"/>
                <a:ea typeface="UD デジタル 教科書体 NK-B" panose="02020700000000000000" pitchFamily="18" charset="-128"/>
              </a:rPr>
              <a:t>ワールド</a:t>
            </a:r>
            <a:endParaRPr kumimoji="1" lang="ja-JP" altLang="en-US" sz="9600" b="1" dirty="0">
              <a:solidFill>
                <a:srgbClr val="00206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646465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669A2C-7216-4ED3-9010-D0B00FC25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113" y="2170243"/>
            <a:ext cx="2641116" cy="4516308"/>
          </a:xfrm>
          <a:prstGeom prst="rect">
            <a:avLst/>
          </a:prstGeom>
          <a:noFill/>
          <a:extLst>
            <a:ext uri="{909E8E84-426E-40DD-AFC4-6F175D3DCCD1}">
              <a14:hiddenFill xmlns:a14="http://schemas.microsoft.com/office/drawing/2010/main">
                <a:solidFill>
                  <a:srgbClr val="FFFFFF"/>
                </a:solidFill>
              </a14:hiddenFill>
            </a:ext>
          </a:extLst>
        </p:spPr>
      </p:pic>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の種類</a:t>
            </a:r>
            <a:endParaRPr lang="ja-JP" altLang="en-US" sz="2800" dirty="0">
              <a:latin typeface="Yet R" panose="02030504000101010101" pitchFamily="18" charset="-127"/>
              <a:ea typeface="Yet R" panose="02030504000101010101" pitchFamily="18" charset="-127"/>
            </a:endParaRPr>
          </a:p>
        </p:txBody>
      </p:sp>
      <p:pic>
        <p:nvPicPr>
          <p:cNvPr id="4098" name="Picture 2">
            <a:extLst>
              <a:ext uri="{FF2B5EF4-FFF2-40B4-BE49-F238E27FC236}">
                <a16:creationId xmlns:a16="http://schemas.microsoft.com/office/drawing/2014/main" id="{3ADE25EC-CE23-4D59-A26B-7C668492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488" y="1531534"/>
            <a:ext cx="762000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B08306E1-318D-4C8F-8FED-73779C14D080}"/>
              </a:ext>
            </a:extLst>
          </p:cNvPr>
          <p:cNvSpPr txBox="1"/>
          <p:nvPr/>
        </p:nvSpPr>
        <p:spPr>
          <a:xfrm>
            <a:off x="3059133" y="3830932"/>
            <a:ext cx="6109398" cy="307777"/>
          </a:xfrm>
          <a:prstGeom prst="rect">
            <a:avLst/>
          </a:prstGeom>
          <a:noFill/>
        </p:spPr>
        <p:txBody>
          <a:bodyPr wrap="square">
            <a:spAutoFit/>
          </a:bodyPr>
          <a:lstStyle/>
          <a:p>
            <a:pPr algn="ctr"/>
            <a:r>
              <a:rPr lang="en-US" altLang="ja-JP" sz="1400" dirty="0">
                <a:latin typeface="Aharoni" panose="02010803020104030203" pitchFamily="2" charset="-79"/>
                <a:cs typeface="Aharoni" panose="02010803020104030203" pitchFamily="2" charset="-79"/>
              </a:rPr>
              <a:t>http://nsgene-lab.jp/expression/rna/</a:t>
            </a:r>
            <a:endParaRPr lang="ja-JP" altLang="en-US" sz="1400" dirty="0">
              <a:latin typeface="Aharoni" panose="02010803020104030203" pitchFamily="2" charset="-79"/>
              <a:cs typeface="Aharoni" panose="02010803020104030203" pitchFamily="2" charset="-79"/>
            </a:endParaRPr>
          </a:p>
        </p:txBody>
      </p:sp>
      <p:sp>
        <p:nvSpPr>
          <p:cNvPr id="2" name="矢印: 右 1">
            <a:extLst>
              <a:ext uri="{FF2B5EF4-FFF2-40B4-BE49-F238E27FC236}">
                <a16:creationId xmlns:a16="http://schemas.microsoft.com/office/drawing/2014/main" id="{C1A0D7E2-A73C-4C02-9678-1B3BC0646F1F}"/>
              </a:ext>
            </a:extLst>
          </p:cNvPr>
          <p:cNvSpPr/>
          <p:nvPr/>
        </p:nvSpPr>
        <p:spPr>
          <a:xfrm>
            <a:off x="1599031" y="1828798"/>
            <a:ext cx="723481" cy="452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6D12718-7336-488F-BA5E-72EEF16BDEB3}"/>
              </a:ext>
            </a:extLst>
          </p:cNvPr>
          <p:cNvSpPr txBox="1"/>
          <p:nvPr/>
        </p:nvSpPr>
        <p:spPr>
          <a:xfrm>
            <a:off x="463565" y="1895657"/>
            <a:ext cx="1185706" cy="338554"/>
          </a:xfrm>
          <a:prstGeom prst="rect">
            <a:avLst/>
          </a:prstGeom>
          <a:noFill/>
        </p:spPr>
        <p:txBody>
          <a:bodyPr wrap="square" rtlCol="0">
            <a:spAutoFit/>
          </a:bodyPr>
          <a:lstStyle/>
          <a:p>
            <a:r>
              <a:rPr kumimoji="1" lang="ja-JP" altLang="en-US" sz="1600" dirty="0">
                <a:latin typeface="Yet R" panose="02030504000101010101" pitchFamily="18" charset="-127"/>
                <a:ea typeface="Yet R" panose="02030504000101010101" pitchFamily="18" charset="-127"/>
                <a:cs typeface="Aharoni" panose="02010803020104030203" pitchFamily="2" charset="-79"/>
              </a:rPr>
              <a:t>ｍ</a:t>
            </a:r>
            <a:r>
              <a:rPr kumimoji="1" lang="en-US" altLang="ja-JP" sz="1600" dirty="0">
                <a:latin typeface="Yet R" panose="02030504000101010101" pitchFamily="18" charset="-127"/>
                <a:ea typeface="Yet R" panose="02030504000101010101" pitchFamily="18" charset="-127"/>
                <a:cs typeface="Aharoni" panose="02010803020104030203" pitchFamily="2" charset="-79"/>
              </a:rPr>
              <a:t>RNA</a:t>
            </a:r>
            <a:r>
              <a:rPr kumimoji="1" lang="ja-JP" altLang="en-US" sz="1600" dirty="0">
                <a:latin typeface="Yet R" panose="02030504000101010101" pitchFamily="18" charset="-127"/>
                <a:ea typeface="Yet R" panose="02030504000101010101" pitchFamily="18" charset="-127"/>
                <a:cs typeface="Aharoni" panose="02010803020104030203" pitchFamily="2" charset="-79"/>
              </a:rPr>
              <a:t>医薬</a:t>
            </a:r>
          </a:p>
        </p:txBody>
      </p:sp>
      <p:sp>
        <p:nvSpPr>
          <p:cNvPr id="10" name="矢印: 右 9">
            <a:extLst>
              <a:ext uri="{FF2B5EF4-FFF2-40B4-BE49-F238E27FC236}">
                <a16:creationId xmlns:a16="http://schemas.microsoft.com/office/drawing/2014/main" id="{52BADD75-F574-4B90-A609-990A0C963F16}"/>
              </a:ext>
            </a:extLst>
          </p:cNvPr>
          <p:cNvSpPr/>
          <p:nvPr/>
        </p:nvSpPr>
        <p:spPr>
          <a:xfrm>
            <a:off x="1586295" y="3414700"/>
            <a:ext cx="723481" cy="452176"/>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F26C11C-D8AC-4EF7-A9CE-2D6CCDB4229C}"/>
              </a:ext>
            </a:extLst>
          </p:cNvPr>
          <p:cNvSpPr txBox="1"/>
          <p:nvPr/>
        </p:nvSpPr>
        <p:spPr>
          <a:xfrm>
            <a:off x="450829" y="3481559"/>
            <a:ext cx="1185706" cy="338554"/>
          </a:xfrm>
          <a:prstGeom prst="rect">
            <a:avLst/>
          </a:prstGeom>
          <a:noFill/>
        </p:spPr>
        <p:txBody>
          <a:bodyPr wrap="square" rtlCol="0">
            <a:spAutoFit/>
          </a:bodyPr>
          <a:lstStyle/>
          <a:p>
            <a:pPr algn="r"/>
            <a:r>
              <a:rPr kumimoji="1" lang="ja-JP" altLang="en-US" sz="1600" dirty="0">
                <a:latin typeface="Yet R" panose="02030504000101010101" pitchFamily="18" charset="-127"/>
                <a:ea typeface="Yet R" panose="02030504000101010101" pitchFamily="18" charset="-127"/>
                <a:cs typeface="Aharoni" panose="02010803020104030203" pitchFamily="2" charset="-79"/>
              </a:rPr>
              <a:t>農薬</a:t>
            </a:r>
          </a:p>
        </p:txBody>
      </p:sp>
      <p:sp>
        <p:nvSpPr>
          <p:cNvPr id="5" name="テキスト ボックス 4">
            <a:extLst>
              <a:ext uri="{FF2B5EF4-FFF2-40B4-BE49-F238E27FC236}">
                <a16:creationId xmlns:a16="http://schemas.microsoft.com/office/drawing/2014/main" id="{5F900662-CFEC-49CD-B190-B9484473EF1A}"/>
              </a:ext>
            </a:extLst>
          </p:cNvPr>
          <p:cNvSpPr txBox="1"/>
          <p:nvPr/>
        </p:nvSpPr>
        <p:spPr>
          <a:xfrm>
            <a:off x="854110" y="4772965"/>
            <a:ext cx="9706708" cy="1754326"/>
          </a:xfrm>
          <a:prstGeom prst="rect">
            <a:avLst/>
          </a:prstGeom>
          <a:noFill/>
        </p:spPr>
        <p:txBody>
          <a:bodyPr wrap="square" rtlCol="0">
            <a:spAutoFit/>
          </a:bodyPr>
          <a:lstStyle/>
          <a:p>
            <a:r>
              <a:rPr kumimoji="1" lang="ja-JP" altLang="en-US" dirty="0">
                <a:latin typeface="Yet R" panose="02030504000101010101" pitchFamily="18" charset="-127"/>
                <a:ea typeface="Yet R" panose="02030504000101010101" pitchFamily="18" charset="-127"/>
              </a:rPr>
              <a:t>〇</a:t>
            </a:r>
            <a:r>
              <a:rPr kumimoji="1" lang="en-US" altLang="ja-JP" dirty="0">
                <a:latin typeface="Yet R" panose="02030504000101010101" pitchFamily="18" charset="-127"/>
                <a:ea typeface="Yet R" panose="02030504000101010101" pitchFamily="18" charset="-127"/>
              </a:rPr>
              <a:t>miRNA</a:t>
            </a:r>
            <a:r>
              <a:rPr kumimoji="1" lang="ja-JP" altLang="en-US" dirty="0">
                <a:latin typeface="Yet R" panose="02030504000101010101" pitchFamily="18" charset="-127"/>
                <a:ea typeface="Yet R" panose="02030504000101010101" pitchFamily="18" charset="-127"/>
              </a:rPr>
              <a:t>（マイクロ</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）は</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干渉（</a:t>
            </a:r>
            <a:r>
              <a:rPr kumimoji="1" lang="en-US" altLang="ja-JP" dirty="0">
                <a:latin typeface="Yet R" panose="02030504000101010101" pitchFamily="18" charset="-127"/>
                <a:ea typeface="Yet R" panose="02030504000101010101" pitchFamily="18" charset="-127"/>
              </a:rPr>
              <a:t>RNA interference</a:t>
            </a:r>
            <a:r>
              <a:rPr kumimoji="1" lang="ja-JP" altLang="en-US" dirty="0">
                <a:latin typeface="Yet R" panose="02030504000101010101" pitchFamily="18" charset="-127"/>
                <a:ea typeface="Yet R" panose="02030504000101010101" pitchFamily="18" charset="-127"/>
              </a:rPr>
              <a:t>：</a:t>
            </a:r>
            <a:r>
              <a:rPr kumimoji="1" lang="en-US" altLang="ja-JP" dirty="0">
                <a:latin typeface="Yet R" panose="02030504000101010101" pitchFamily="18" charset="-127"/>
                <a:ea typeface="Yet R" panose="02030504000101010101" pitchFamily="18" charset="-127"/>
              </a:rPr>
              <a:t>RNAi</a:t>
            </a:r>
            <a:r>
              <a:rPr kumimoji="1" lang="ja-JP" altLang="en-US" dirty="0">
                <a:latin typeface="Yet R" panose="02030504000101010101" pitchFamily="18" charset="-127"/>
                <a:ea typeface="Yet R" panose="02030504000101010101" pitchFamily="18" charset="-127"/>
              </a:rPr>
              <a:t>）という遺伝子発現の制御に関与する</a:t>
            </a:r>
            <a:endParaRPr kumimoji="1" lang="en-US" altLang="ja-JP" dirty="0">
              <a:latin typeface="Yet R" panose="02030504000101010101" pitchFamily="18" charset="-127"/>
              <a:ea typeface="Yet R" panose="02030504000101010101" pitchFamily="18" charset="-127"/>
            </a:endParaRPr>
          </a:p>
          <a:p>
            <a:endParaRPr kumimoji="1" lang="en-US" altLang="ja-JP" dirty="0">
              <a:latin typeface="Yet R" panose="02030504000101010101" pitchFamily="18" charset="-127"/>
              <a:ea typeface="Yet R" panose="02030504000101010101" pitchFamily="18" charset="-127"/>
            </a:endParaRPr>
          </a:p>
          <a:p>
            <a:r>
              <a:rPr kumimoji="1" lang="ja-JP" altLang="en-US" dirty="0">
                <a:latin typeface="Yet R" panose="02030504000101010101" pitchFamily="18" charset="-127"/>
                <a:ea typeface="Yet R" panose="02030504000101010101" pitchFamily="18" charset="-127"/>
              </a:rPr>
              <a:t>〇</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干渉は後にご説明する農業での利用の際に登場する</a:t>
            </a:r>
            <a:endParaRPr kumimoji="1" lang="en-US" altLang="ja-JP" dirty="0">
              <a:latin typeface="Yet R" panose="02030504000101010101" pitchFamily="18" charset="-127"/>
              <a:ea typeface="Yet R" panose="02030504000101010101" pitchFamily="18" charset="-127"/>
            </a:endParaRPr>
          </a:p>
          <a:p>
            <a:endParaRPr kumimoji="1" lang="en-US" altLang="ja-JP" dirty="0">
              <a:latin typeface="Yet R" panose="02030504000101010101" pitchFamily="18" charset="-127"/>
              <a:ea typeface="Yet R" panose="02030504000101010101" pitchFamily="18" charset="-127"/>
            </a:endParaRPr>
          </a:p>
          <a:p>
            <a:r>
              <a:rPr kumimoji="1" lang="ja-JP" altLang="en-US" dirty="0">
                <a:latin typeface="Yet R" panose="02030504000101010101" pitchFamily="18" charset="-127"/>
                <a:ea typeface="Yet R" panose="02030504000101010101" pitchFamily="18" charset="-127"/>
              </a:rPr>
              <a:t>〇</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にはジャンク</a:t>
            </a:r>
            <a:r>
              <a:rPr kumimoji="1" lang="en-US" altLang="ja-JP" dirty="0">
                <a:latin typeface="Yet R" panose="02030504000101010101" pitchFamily="18" charset="-127"/>
                <a:ea typeface="Yet R" panose="02030504000101010101" pitchFamily="18" charset="-127"/>
              </a:rPr>
              <a:t>DNA</a:t>
            </a:r>
            <a:r>
              <a:rPr kumimoji="1" lang="ja-JP" altLang="en-US" dirty="0">
                <a:latin typeface="Yet R" panose="02030504000101010101" pitchFamily="18" charset="-127"/>
                <a:ea typeface="Yet R" panose="02030504000101010101" pitchFamily="18" charset="-127"/>
              </a:rPr>
              <a:t>領域の情報を持つ</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が存在する</a:t>
            </a:r>
          </a:p>
        </p:txBody>
      </p:sp>
      <p:sp>
        <p:nvSpPr>
          <p:cNvPr id="23" name="テキスト ボックス 22">
            <a:extLst>
              <a:ext uri="{FF2B5EF4-FFF2-40B4-BE49-F238E27FC236}">
                <a16:creationId xmlns:a16="http://schemas.microsoft.com/office/drawing/2014/main" id="{CA7A25B8-5589-4A00-AB99-A80CC6640A89}"/>
              </a:ext>
            </a:extLst>
          </p:cNvPr>
          <p:cNvSpPr txBox="1"/>
          <p:nvPr/>
        </p:nvSpPr>
        <p:spPr>
          <a:xfrm>
            <a:off x="2381791" y="977039"/>
            <a:ext cx="7355393" cy="646331"/>
          </a:xfrm>
          <a:prstGeom prst="rect">
            <a:avLst/>
          </a:prstGeom>
          <a:noFill/>
        </p:spPr>
        <p:txBody>
          <a:bodyPr wrap="square" rtlCol="0">
            <a:spAutoFit/>
          </a:bodyPr>
          <a:lstStyle/>
          <a:p>
            <a:pPr algn="ctr"/>
            <a:r>
              <a:rPr kumimoji="1" lang="ja-JP" altLang="en-US" dirty="0">
                <a:latin typeface="Yet R" panose="02030504000101010101" pitchFamily="18" charset="-127"/>
                <a:ea typeface="Yet R" panose="02030504000101010101" pitchFamily="18" charset="-127"/>
              </a:rPr>
              <a:t>コーディング</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とノンコーディング</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の</a:t>
            </a:r>
            <a:r>
              <a:rPr kumimoji="1" lang="en-US" altLang="ja-JP" dirty="0">
                <a:latin typeface="Yet R" panose="02030504000101010101" pitchFamily="18" charset="-127"/>
                <a:ea typeface="Yet R" panose="02030504000101010101" pitchFamily="18" charset="-127"/>
              </a:rPr>
              <a:t>2</a:t>
            </a:r>
            <a:r>
              <a:rPr kumimoji="1" lang="ja-JP" altLang="en-US" dirty="0">
                <a:latin typeface="Yet R" panose="02030504000101010101" pitchFamily="18" charset="-127"/>
                <a:ea typeface="Yet R" panose="02030504000101010101" pitchFamily="18" charset="-127"/>
              </a:rPr>
              <a:t>種類に大別</a:t>
            </a:r>
            <a:endParaRPr kumimoji="1" lang="en-US" altLang="ja-JP" dirty="0">
              <a:latin typeface="Yet R" panose="02030504000101010101" pitchFamily="18" charset="-127"/>
              <a:ea typeface="Yet R" panose="02030504000101010101" pitchFamily="18" charset="-127"/>
            </a:endParaRPr>
          </a:p>
          <a:p>
            <a:pPr algn="ct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には</a:t>
            </a:r>
            <a:r>
              <a:rPr kumimoji="1" lang="en-US" altLang="ja-JP" dirty="0">
                <a:latin typeface="Yet R" panose="02030504000101010101" pitchFamily="18" charset="-127"/>
                <a:ea typeface="Yet R" panose="02030504000101010101" pitchFamily="18" charset="-127"/>
              </a:rPr>
              <a:t>1</a:t>
            </a:r>
            <a:r>
              <a:rPr kumimoji="1" lang="ja-JP" altLang="en-US" dirty="0">
                <a:latin typeface="Yet R" panose="02030504000101010101" pitchFamily="18" charset="-127"/>
                <a:ea typeface="Yet R" panose="02030504000101010101" pitchFamily="18" charset="-127"/>
              </a:rPr>
              <a:t>本鎖</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と二重鎖</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（右下図）が存在する</a:t>
            </a:r>
          </a:p>
        </p:txBody>
      </p:sp>
      <p:sp>
        <p:nvSpPr>
          <p:cNvPr id="3" name="テキスト ボックス 2">
            <a:extLst>
              <a:ext uri="{FF2B5EF4-FFF2-40B4-BE49-F238E27FC236}">
                <a16:creationId xmlns:a16="http://schemas.microsoft.com/office/drawing/2014/main" id="{AB9CC3F9-3603-471E-8982-FEE7808F634A}"/>
              </a:ext>
            </a:extLst>
          </p:cNvPr>
          <p:cNvSpPr txBox="1"/>
          <p:nvPr/>
        </p:nvSpPr>
        <p:spPr>
          <a:xfrm>
            <a:off x="10482441" y="1828798"/>
            <a:ext cx="1457011" cy="338554"/>
          </a:xfrm>
          <a:prstGeom prst="rect">
            <a:avLst/>
          </a:prstGeom>
          <a:noFill/>
        </p:spPr>
        <p:txBody>
          <a:bodyPr wrap="square" rtlCol="0">
            <a:spAutoFit/>
          </a:bodyPr>
          <a:lstStyle/>
          <a:p>
            <a:pPr algn="ctr"/>
            <a:r>
              <a:rPr kumimoji="1" lang="ja-JP" altLang="en-US" sz="1600" dirty="0">
                <a:latin typeface="UD Digi Kyokasho NK-B" panose="02020700000000000000" pitchFamily="18" charset="-128"/>
                <a:ea typeface="UD Digi Kyokasho NK-B" panose="02020700000000000000" pitchFamily="18" charset="-128"/>
              </a:rPr>
              <a:t>二重鎖</a:t>
            </a:r>
            <a:r>
              <a:rPr kumimoji="1" lang="en-US" altLang="ja-JP" sz="1600" dirty="0">
                <a:latin typeface="UD Digi Kyokasho NK-B" panose="02020700000000000000" pitchFamily="18" charset="-128"/>
                <a:ea typeface="UD Digi Kyokasho NK-B" panose="02020700000000000000" pitchFamily="18" charset="-128"/>
              </a:rPr>
              <a:t>RNA</a:t>
            </a:r>
            <a:endParaRPr kumimoji="1" lang="ja-JP" altLang="en-US" sz="16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3058991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408BB23-B963-4EDF-B027-AFBC6666F4A4}"/>
              </a:ext>
            </a:extLst>
          </p:cNvPr>
          <p:cNvPicPr>
            <a:picLocks noChangeAspect="1"/>
          </p:cNvPicPr>
          <p:nvPr/>
        </p:nvPicPr>
        <p:blipFill>
          <a:blip r:embed="rId2"/>
          <a:stretch>
            <a:fillRect/>
          </a:stretch>
        </p:blipFill>
        <p:spPr>
          <a:xfrm>
            <a:off x="533400" y="614157"/>
            <a:ext cx="5076932" cy="3594503"/>
          </a:xfrm>
          <a:prstGeom prst="rect">
            <a:avLst/>
          </a:prstGeom>
        </p:spPr>
      </p:pic>
      <p:sp>
        <p:nvSpPr>
          <p:cNvPr id="74" name="テキスト ボックス 73">
            <a:extLst>
              <a:ext uri="{FF2B5EF4-FFF2-40B4-BE49-F238E27FC236}">
                <a16:creationId xmlns:a16="http://schemas.microsoft.com/office/drawing/2014/main" id="{358AA015-91FE-4C13-991E-FCA077266A63}"/>
              </a:ext>
            </a:extLst>
          </p:cNvPr>
          <p:cNvSpPr txBox="1"/>
          <p:nvPr/>
        </p:nvSpPr>
        <p:spPr>
          <a:xfrm>
            <a:off x="3278593" y="8454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移動する</a:t>
            </a: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と莫大な数の</a:t>
            </a: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endParaRPr lang="ja-JP" altLang="en-US" sz="2800" dirty="0">
              <a:latin typeface="Yet R" panose="02030504000101010101" pitchFamily="18" charset="-127"/>
              <a:ea typeface="Yet R" panose="02030504000101010101" pitchFamily="18" charset="-127"/>
            </a:endParaRPr>
          </a:p>
        </p:txBody>
      </p:sp>
      <p:sp>
        <p:nvSpPr>
          <p:cNvPr id="13" name="テキスト ボックス 12">
            <a:extLst>
              <a:ext uri="{FF2B5EF4-FFF2-40B4-BE49-F238E27FC236}">
                <a16:creationId xmlns:a16="http://schemas.microsoft.com/office/drawing/2014/main" id="{B3640709-B0EA-441E-95F9-20EA0AA05013}"/>
              </a:ext>
            </a:extLst>
          </p:cNvPr>
          <p:cNvSpPr txBox="1"/>
          <p:nvPr/>
        </p:nvSpPr>
        <p:spPr>
          <a:xfrm>
            <a:off x="0" y="798824"/>
            <a:ext cx="3898760" cy="400110"/>
          </a:xfrm>
          <a:prstGeom prst="rect">
            <a:avLst/>
          </a:prstGeom>
          <a:noFill/>
        </p:spPr>
        <p:txBody>
          <a:bodyPr wrap="square" rtlCol="0">
            <a:spAutoFit/>
          </a:bodyPr>
          <a:lstStyle/>
          <a:p>
            <a:pPr algn="ctr"/>
            <a:r>
              <a:rPr lang="ja-JP" altLang="en-US" sz="2000" dirty="0">
                <a:latin typeface="UD Digi Kyokasho NK-B" panose="02020700000000000000" pitchFamily="18" charset="-128"/>
                <a:ea typeface="UD Digi Kyokasho NK-B" panose="02020700000000000000" pitchFamily="18" charset="-128"/>
              </a:rPr>
              <a:t>エクソソーム（</a:t>
            </a:r>
            <a:r>
              <a:rPr lang="en-US" altLang="ja-JP" sz="2000" dirty="0" err="1">
                <a:latin typeface="UD Digi Kyokasho NK-B" panose="02020700000000000000" pitchFamily="18" charset="-128"/>
                <a:ea typeface="UD Digi Kyokasho NK-B" panose="02020700000000000000" pitchFamily="18" charset="-128"/>
              </a:rPr>
              <a:t>Exosome</a:t>
            </a:r>
            <a:r>
              <a:rPr lang="ja-JP" altLang="en-US" sz="2000" dirty="0">
                <a:latin typeface="UD Digi Kyokasho NK-B" panose="02020700000000000000" pitchFamily="18" charset="-128"/>
                <a:ea typeface="UD Digi Kyokasho NK-B" panose="02020700000000000000" pitchFamily="18" charset="-128"/>
              </a:rPr>
              <a:t>）</a:t>
            </a:r>
            <a:endParaRPr kumimoji="1" lang="ja-JP" altLang="en-US" sz="2000" dirty="0">
              <a:latin typeface="UD Digi Kyokasho NK-B" panose="02020700000000000000" pitchFamily="18" charset="-128"/>
              <a:ea typeface="UD Digi Kyokasho NK-B" panose="02020700000000000000" pitchFamily="18" charset="-128"/>
            </a:endParaRPr>
          </a:p>
        </p:txBody>
      </p:sp>
      <p:graphicFrame>
        <p:nvGraphicFramePr>
          <p:cNvPr id="14" name="表 13">
            <a:extLst>
              <a:ext uri="{FF2B5EF4-FFF2-40B4-BE49-F238E27FC236}">
                <a16:creationId xmlns:a16="http://schemas.microsoft.com/office/drawing/2014/main" id="{FF64FFF5-BBF2-4117-9980-D24874B46A42}"/>
              </a:ext>
            </a:extLst>
          </p:cNvPr>
          <p:cNvGraphicFramePr>
            <a:graphicFrameLocks noGrp="1"/>
          </p:cNvGraphicFramePr>
          <p:nvPr>
            <p:extLst>
              <p:ext uri="{D42A27DB-BD31-4B8C-83A1-F6EECF244321}">
                <p14:modId xmlns:p14="http://schemas.microsoft.com/office/powerpoint/2010/main" val="2535722314"/>
              </p:ext>
            </p:extLst>
          </p:nvPr>
        </p:nvGraphicFramePr>
        <p:xfrm>
          <a:off x="1193559" y="4347662"/>
          <a:ext cx="10121900" cy="2280285"/>
        </p:xfrm>
        <a:graphic>
          <a:graphicData uri="http://schemas.openxmlformats.org/drawingml/2006/table">
            <a:tbl>
              <a:tblPr>
                <a:tableStyleId>{5C22544A-7EE6-4342-B048-85BDC9FD1C3A}</a:tableStyleId>
              </a:tblPr>
              <a:tblGrid>
                <a:gridCol w="1894881">
                  <a:extLst>
                    <a:ext uri="{9D8B030D-6E8A-4147-A177-3AD203B41FA5}">
                      <a16:colId xmlns:a16="http://schemas.microsoft.com/office/drawing/2014/main" val="20000"/>
                    </a:ext>
                  </a:extLst>
                </a:gridCol>
                <a:gridCol w="1701266">
                  <a:extLst>
                    <a:ext uri="{9D8B030D-6E8A-4147-A177-3AD203B41FA5}">
                      <a16:colId xmlns:a16="http://schemas.microsoft.com/office/drawing/2014/main" val="20001"/>
                    </a:ext>
                  </a:extLst>
                </a:gridCol>
                <a:gridCol w="6525753">
                  <a:extLst>
                    <a:ext uri="{9D8B030D-6E8A-4147-A177-3AD203B41FA5}">
                      <a16:colId xmlns:a16="http://schemas.microsoft.com/office/drawing/2014/main" val="20002"/>
                    </a:ext>
                  </a:extLst>
                </a:gridCol>
              </a:tblGrid>
              <a:tr h="23812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がん種</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体液の種類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がんマーカーとなるマイクロ</a:t>
                      </a:r>
                      <a:r>
                        <a:rPr lang="en-US" altLang="ja-JP" sz="1600" u="none" strike="noStrike" dirty="0">
                          <a:effectLst/>
                          <a:latin typeface="Meiryo UI" panose="020B0604030504040204" pitchFamily="50" charset="-128"/>
                          <a:ea typeface="Meiryo UI" panose="020B0604030504040204" pitchFamily="50" charset="-128"/>
                        </a:rPr>
                        <a:t>RNA</a:t>
                      </a:r>
                      <a:r>
                        <a:rPr lang="ja-JP" altLang="en-US" sz="1600" u="none" strike="noStrike" dirty="0">
                          <a:effectLst/>
                          <a:latin typeface="Meiryo UI" panose="020B0604030504040204" pitchFamily="50" charset="-128"/>
                          <a:ea typeface="Meiryo UI" panose="020B0604030504040204" pitchFamily="50" charset="-128"/>
                        </a:rPr>
                        <a:t>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extLst>
                  <a:ext uri="{0D108BD9-81ED-4DB2-BD59-A6C34878D82A}">
                    <a16:rowId xmlns:a16="http://schemas.microsoft.com/office/drawing/2014/main" val="10000"/>
                  </a:ext>
                </a:extLst>
              </a:tr>
              <a:tr h="21907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血漿</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Let-7f, miR-30a-3p, miR-100, miR-151a-5p, miR-200b-5p, miR-223, miR-301,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1"/>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乳がん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血清</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miR-200a, miR-200c, miR-205,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2"/>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膵がん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miR-17-5p, miR-21, miR-1246, miR-3976, miR-43-6, miR-4644,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3"/>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前立腺がん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zh-TW" altLang="en-US" sz="1600" u="none" strike="noStrike" dirty="0">
                          <a:effectLst/>
                          <a:latin typeface="Meiryo UI" panose="020B0604030504040204" pitchFamily="50" charset="-128"/>
                          <a:ea typeface="Meiryo UI" panose="020B0604030504040204" pitchFamily="50" charset="-128"/>
                        </a:rPr>
                        <a:t>血漿、血清、尿</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miR-107, miR-141, miR-375, miR-574-3p,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4"/>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グリオブラストーマ</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血清、脳脊髄液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mkiR-320, miR-574-3p,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5"/>
                  </a:ext>
                </a:extLst>
              </a:tr>
              <a:tr h="209550">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大腸がん</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Let-7a, miR-21, miR-23a, miR-150, miR-223, miR-1229,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6"/>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卵巣癌</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miR-141, miR-200a, miR-200b, miR-200c, miR-203, miR-205, miR-214,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7"/>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子宮頸がん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膣洗浄液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miR-146a,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8"/>
                  </a:ext>
                </a:extLst>
              </a:tr>
            </a:tbl>
          </a:graphicData>
        </a:graphic>
      </p:graphicFrame>
      <p:pic>
        <p:nvPicPr>
          <p:cNvPr id="6" name="図 5">
            <a:extLst>
              <a:ext uri="{FF2B5EF4-FFF2-40B4-BE49-F238E27FC236}">
                <a16:creationId xmlns:a16="http://schemas.microsoft.com/office/drawing/2014/main" id="{AEA8B94B-DC6A-4419-A22A-EC999C2D5C73}"/>
              </a:ext>
            </a:extLst>
          </p:cNvPr>
          <p:cNvPicPr>
            <a:picLocks noChangeAspect="1"/>
          </p:cNvPicPr>
          <p:nvPr/>
        </p:nvPicPr>
        <p:blipFill>
          <a:blip r:embed="rId3"/>
          <a:stretch>
            <a:fillRect/>
          </a:stretch>
        </p:blipFill>
        <p:spPr>
          <a:xfrm>
            <a:off x="5610332" y="504290"/>
            <a:ext cx="6657425" cy="3839882"/>
          </a:xfrm>
          <a:prstGeom prst="rect">
            <a:avLst/>
          </a:prstGeom>
        </p:spPr>
      </p:pic>
      <p:sp>
        <p:nvSpPr>
          <p:cNvPr id="50" name="正方形/長方形 49">
            <a:extLst>
              <a:ext uri="{FF2B5EF4-FFF2-40B4-BE49-F238E27FC236}">
                <a16:creationId xmlns:a16="http://schemas.microsoft.com/office/drawing/2014/main" id="{78F40421-0A0D-439D-8A95-A8769B058AB9}"/>
              </a:ext>
            </a:extLst>
          </p:cNvPr>
          <p:cNvSpPr/>
          <p:nvPr/>
        </p:nvSpPr>
        <p:spPr>
          <a:xfrm>
            <a:off x="3870792" y="6631437"/>
            <a:ext cx="4377390" cy="230832"/>
          </a:xfrm>
          <a:prstGeom prst="rect">
            <a:avLst/>
          </a:prstGeom>
        </p:spPr>
        <p:txBody>
          <a:bodyPr wrap="square">
            <a:spAutoFit/>
          </a:bodyPr>
          <a:lstStyle/>
          <a:p>
            <a:pPr algn="ctr"/>
            <a:r>
              <a:rPr lang="en-US" altLang="ja-JP" sz="900" dirty="0"/>
              <a:t>https://www.gelifesciences.co.jp/newsletter/201707_exosome.html</a:t>
            </a:r>
            <a:endParaRPr lang="ja-JP" altLang="en-US" sz="900" dirty="0"/>
          </a:p>
        </p:txBody>
      </p:sp>
    </p:spTree>
    <p:extLst>
      <p:ext uri="{BB962C8B-B14F-4D97-AF65-F5344CB8AC3E}">
        <p14:creationId xmlns:p14="http://schemas.microsoft.com/office/powerpoint/2010/main" val="4099813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en-US" altLang="ja-JP" sz="41200" b="1" dirty="0">
                <a:solidFill>
                  <a:schemeClr val="bg1">
                    <a:lumMod val="85000"/>
                  </a:schemeClr>
                </a:solidFill>
                <a:latin typeface="Meiryo UI" panose="020B0604030504040204" pitchFamily="50" charset="-128"/>
                <a:ea typeface="Meiryo UI" panose="020B0604030504040204" pitchFamily="50" charset="-128"/>
              </a:rPr>
              <a:t>1</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lang="en-US" altLang="ja-JP" sz="8000" b="1" dirty="0">
                <a:solidFill>
                  <a:srgbClr val="C00000"/>
                </a:solidFill>
                <a:latin typeface="Yet R" panose="02030504000101010101" pitchFamily="18" charset="-127"/>
                <a:ea typeface="Yet R" panose="02030504000101010101" pitchFamily="18" charset="-127"/>
              </a:rPr>
              <a:t>RNA</a:t>
            </a:r>
            <a:r>
              <a:rPr lang="ja-JP" altLang="en-US" sz="8000" b="1" dirty="0">
                <a:solidFill>
                  <a:srgbClr val="C00000"/>
                </a:solidFill>
                <a:latin typeface="Yet R" panose="02030504000101010101" pitchFamily="18" charset="-127"/>
                <a:ea typeface="Yet R" panose="02030504000101010101" pitchFamily="18" charset="-127"/>
              </a:rPr>
              <a:t>利用</a:t>
            </a:r>
            <a:endParaRPr kumimoji="1" lang="en-US" altLang="ja-JP" sz="3200" dirty="0">
              <a:latin typeface="Yet R" panose="02030504000101010101" pitchFamily="18" charset="-127"/>
              <a:ea typeface="Yet R" panose="02030504000101010101" pitchFamily="18" charset="-127"/>
            </a:endParaRPr>
          </a:p>
        </p:txBody>
      </p:sp>
      <p:pic>
        <p:nvPicPr>
          <p:cNvPr id="5" name="Picture 5" descr="computer g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137" y="2059690"/>
            <a:ext cx="2243138"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rot="21024647">
            <a:off x="1777705" y="2976029"/>
            <a:ext cx="686654" cy="28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HG丸ｺﾞｼｯｸM-PRO" panose="020F0600000000000000" pitchFamily="50" charset="-128"/>
                <a:ea typeface="HG丸ｺﾞｼｯｸM-PRO" panose="020F0600000000000000" pitchFamily="50" charset="-128"/>
              </a:rPr>
              <a:t>RNA</a:t>
            </a:r>
            <a:r>
              <a:rPr kumimoji="1" lang="ja-JP" altLang="en-US" sz="1100" dirty="0">
                <a:solidFill>
                  <a:schemeClr val="tx1"/>
                </a:solidFill>
                <a:latin typeface="HG丸ｺﾞｼｯｸM-PRO" panose="020F0600000000000000" pitchFamily="50" charset="-128"/>
                <a:ea typeface="HG丸ｺﾞｼｯｸM-PRO" panose="020F0600000000000000" pitchFamily="50" charset="-128"/>
              </a:rPr>
              <a:t>？</a:t>
            </a:r>
          </a:p>
        </p:txBody>
      </p:sp>
    </p:spTree>
    <p:extLst>
      <p:ext uri="{BB962C8B-B14F-4D97-AF65-F5344CB8AC3E}">
        <p14:creationId xmlns:p14="http://schemas.microsoft.com/office/powerpoint/2010/main" val="115103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a:stretch>
            <a:fillRect/>
          </a:stretch>
        </p:blipFill>
        <p:spPr>
          <a:xfrm>
            <a:off x="5687393" y="2486956"/>
            <a:ext cx="1016593" cy="927133"/>
          </a:xfrm>
          <a:prstGeom prst="rect">
            <a:avLst/>
          </a:prstGeom>
        </p:spPr>
      </p:pic>
      <p:pic>
        <p:nvPicPr>
          <p:cNvPr id="3" name="図 2"/>
          <p:cNvPicPr>
            <a:picLocks noChangeAspect="1"/>
          </p:cNvPicPr>
          <p:nvPr/>
        </p:nvPicPr>
        <p:blipFill>
          <a:blip r:embed="rId3"/>
          <a:stretch>
            <a:fillRect/>
          </a:stretch>
        </p:blipFill>
        <p:spPr>
          <a:xfrm rot="20557929">
            <a:off x="1034227" y="1327826"/>
            <a:ext cx="1492651" cy="1361298"/>
          </a:xfrm>
          <a:prstGeom prst="rect">
            <a:avLst/>
          </a:prstGeom>
        </p:spPr>
      </p:pic>
      <p:grpSp>
        <p:nvGrpSpPr>
          <p:cNvPr id="20" name="グループ化 19"/>
          <p:cNvGrpSpPr/>
          <p:nvPr/>
        </p:nvGrpSpPr>
        <p:grpSpPr>
          <a:xfrm>
            <a:off x="3472868" y="1955549"/>
            <a:ext cx="4629983" cy="4445156"/>
            <a:chOff x="2678783" y="147993"/>
            <a:chExt cx="6834433" cy="6579909"/>
          </a:xfrm>
          <a:noFill/>
          <a:effectLst>
            <a:glow rad="101600">
              <a:schemeClr val="accent2">
                <a:satMod val="175000"/>
                <a:alpha val="40000"/>
              </a:schemeClr>
            </a:glow>
          </a:effectLst>
        </p:grpSpPr>
        <p:sp>
          <p:nvSpPr>
            <p:cNvPr id="21" name="楕円 20"/>
            <p:cNvSpPr/>
            <p:nvPr/>
          </p:nvSpPr>
          <p:spPr>
            <a:xfrm>
              <a:off x="2678783" y="147993"/>
              <a:ext cx="6834433" cy="6579909"/>
            </a:xfrm>
            <a:prstGeom prst="ellipse">
              <a:avLst/>
            </a:prstGeom>
            <a:grp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2770360" y="226337"/>
              <a:ext cx="6645244" cy="6427959"/>
            </a:xfrm>
            <a:prstGeom prst="ellipse">
              <a:avLst/>
            </a:prstGeom>
            <a:grp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星 32 33"/>
          <p:cNvSpPr/>
          <p:nvPr/>
        </p:nvSpPr>
        <p:spPr>
          <a:xfrm>
            <a:off x="4637565" y="3892220"/>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4721567" y="3953849"/>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5120819" y="5315147"/>
            <a:ext cx="1189075" cy="523220"/>
          </a:xfrm>
          <a:prstGeom prst="rect">
            <a:avLst/>
          </a:prstGeom>
          <a:noFill/>
        </p:spPr>
        <p:txBody>
          <a:bodyPr wrap="square" rtlCol="0">
            <a:spAutoFit/>
          </a:bodyPr>
          <a:lstStyle/>
          <a:p>
            <a:pPr algn="ctr"/>
            <a:r>
              <a:rPr lang="en-US" altLang="ja-JP" sz="2800" dirty="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pic>
        <p:nvPicPr>
          <p:cNvPr id="42" name="Picture 13" descr="第01章03-012p_DNAの構造"/>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5243102" y="4047094"/>
            <a:ext cx="992313" cy="1750084"/>
          </a:xfrm>
          <a:prstGeom prst="rect">
            <a:avLst/>
          </a:prstGeom>
          <a:noFill/>
        </p:spPr>
      </p:pic>
      <p:sp>
        <p:nvSpPr>
          <p:cNvPr id="47" name="テキスト ボックス 46"/>
          <p:cNvSpPr txBox="1"/>
          <p:nvPr/>
        </p:nvSpPr>
        <p:spPr>
          <a:xfrm>
            <a:off x="5473037" y="4162034"/>
            <a:ext cx="996914" cy="307777"/>
          </a:xfrm>
          <a:prstGeom prst="rect">
            <a:avLst/>
          </a:prstGeom>
          <a:noFill/>
        </p:spPr>
        <p:txBody>
          <a:bodyPr wrap="square" rtlCol="0">
            <a:spAutoFit/>
          </a:bodyPr>
          <a:lstStyle/>
          <a:p>
            <a:pPr algn="ctr"/>
            <a:r>
              <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rPr>
              <a:t>染色体</a:t>
            </a:r>
          </a:p>
        </p:txBody>
      </p:sp>
      <p:sp>
        <p:nvSpPr>
          <p:cNvPr id="48" name="テキスト ボックス 47"/>
          <p:cNvSpPr txBox="1"/>
          <p:nvPr/>
        </p:nvSpPr>
        <p:spPr>
          <a:xfrm>
            <a:off x="5789038" y="4958647"/>
            <a:ext cx="996914" cy="307777"/>
          </a:xfrm>
          <a:prstGeom prst="rect">
            <a:avLst/>
          </a:prstGeom>
          <a:noFill/>
        </p:spPr>
        <p:txBody>
          <a:bodyPr wrap="square" rtlCol="0">
            <a:spAutoFit/>
          </a:bodyPr>
          <a:lstStyle/>
          <a:p>
            <a:r>
              <a:rPr lang="ja-JP" altLang="en-US" sz="1400" dirty="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pic>
        <p:nvPicPr>
          <p:cNvPr id="2" name="図 1"/>
          <p:cNvPicPr>
            <a:picLocks noChangeAspect="1"/>
          </p:cNvPicPr>
          <p:nvPr/>
        </p:nvPicPr>
        <p:blipFill>
          <a:blip r:embed="rId5"/>
          <a:stretch>
            <a:fillRect/>
          </a:stretch>
        </p:blipFill>
        <p:spPr>
          <a:xfrm rot="20059963">
            <a:off x="4331737" y="1494636"/>
            <a:ext cx="797767" cy="1326546"/>
          </a:xfrm>
          <a:prstGeom prst="rect">
            <a:avLst/>
          </a:prstGeom>
          <a:noFill/>
        </p:spPr>
      </p:pic>
      <p:pic>
        <p:nvPicPr>
          <p:cNvPr id="16" name="図 15"/>
          <p:cNvPicPr>
            <a:picLocks noChangeAspect="1"/>
          </p:cNvPicPr>
          <p:nvPr/>
        </p:nvPicPr>
        <p:blipFill>
          <a:blip r:embed="rId6"/>
          <a:stretch>
            <a:fillRect/>
          </a:stretch>
        </p:blipFill>
        <p:spPr>
          <a:xfrm rot="16200000">
            <a:off x="10416777" y="2506521"/>
            <a:ext cx="636640" cy="116148"/>
          </a:xfrm>
          <a:prstGeom prst="rect">
            <a:avLst/>
          </a:prstGeom>
        </p:spPr>
      </p:pic>
      <p:pic>
        <p:nvPicPr>
          <p:cNvPr id="17" name="図 16"/>
          <p:cNvPicPr>
            <a:picLocks noChangeAspect="1"/>
          </p:cNvPicPr>
          <p:nvPr/>
        </p:nvPicPr>
        <p:blipFill>
          <a:blip r:embed="rId6"/>
          <a:stretch>
            <a:fillRect/>
          </a:stretch>
        </p:blipFill>
        <p:spPr>
          <a:xfrm rot="16200000">
            <a:off x="10422540" y="2985545"/>
            <a:ext cx="636640" cy="116148"/>
          </a:xfrm>
          <a:prstGeom prst="rect">
            <a:avLst/>
          </a:prstGeom>
        </p:spPr>
      </p:pic>
      <p:pic>
        <p:nvPicPr>
          <p:cNvPr id="18" name="図 17"/>
          <p:cNvPicPr>
            <a:picLocks noChangeAspect="1"/>
          </p:cNvPicPr>
          <p:nvPr/>
        </p:nvPicPr>
        <p:blipFill>
          <a:blip r:embed="rId6"/>
          <a:stretch>
            <a:fillRect/>
          </a:stretch>
        </p:blipFill>
        <p:spPr>
          <a:xfrm rot="16200000">
            <a:off x="10420782" y="3455744"/>
            <a:ext cx="636640" cy="116148"/>
          </a:xfrm>
          <a:prstGeom prst="rect">
            <a:avLst/>
          </a:prstGeom>
        </p:spPr>
      </p:pic>
      <p:pic>
        <p:nvPicPr>
          <p:cNvPr id="19" name="図 18"/>
          <p:cNvPicPr>
            <a:picLocks noChangeAspect="1"/>
          </p:cNvPicPr>
          <p:nvPr/>
        </p:nvPicPr>
        <p:blipFill>
          <a:blip r:embed="rId6"/>
          <a:stretch>
            <a:fillRect/>
          </a:stretch>
        </p:blipFill>
        <p:spPr>
          <a:xfrm rot="17809965">
            <a:off x="10448594" y="4297959"/>
            <a:ext cx="636640" cy="116148"/>
          </a:xfrm>
          <a:prstGeom prst="rect">
            <a:avLst/>
          </a:prstGeom>
        </p:spPr>
      </p:pic>
      <p:pic>
        <p:nvPicPr>
          <p:cNvPr id="23" name="図 22"/>
          <p:cNvPicPr>
            <a:picLocks noChangeAspect="1"/>
          </p:cNvPicPr>
          <p:nvPr/>
        </p:nvPicPr>
        <p:blipFill>
          <a:blip r:embed="rId6"/>
          <a:stretch>
            <a:fillRect/>
          </a:stretch>
        </p:blipFill>
        <p:spPr>
          <a:xfrm rot="15384225">
            <a:off x="10416777" y="4985650"/>
            <a:ext cx="636640" cy="116148"/>
          </a:xfrm>
          <a:prstGeom prst="rect">
            <a:avLst/>
          </a:prstGeom>
        </p:spPr>
      </p:pic>
      <p:pic>
        <p:nvPicPr>
          <p:cNvPr id="25" name="図 24"/>
          <p:cNvPicPr>
            <a:picLocks noChangeAspect="1"/>
          </p:cNvPicPr>
          <p:nvPr/>
        </p:nvPicPr>
        <p:blipFill>
          <a:blip r:embed="rId6"/>
          <a:stretch>
            <a:fillRect/>
          </a:stretch>
        </p:blipFill>
        <p:spPr>
          <a:xfrm rot="13715940">
            <a:off x="6354055" y="3372206"/>
            <a:ext cx="636640" cy="116148"/>
          </a:xfrm>
          <a:prstGeom prst="rect">
            <a:avLst/>
          </a:prstGeom>
        </p:spPr>
      </p:pic>
      <p:pic>
        <p:nvPicPr>
          <p:cNvPr id="15" name="図 14"/>
          <p:cNvPicPr>
            <a:picLocks noChangeAspect="1"/>
          </p:cNvPicPr>
          <p:nvPr/>
        </p:nvPicPr>
        <p:blipFill>
          <a:blip r:embed="rId7"/>
          <a:stretch>
            <a:fillRect/>
          </a:stretch>
        </p:blipFill>
        <p:spPr>
          <a:xfrm>
            <a:off x="10158068" y="1371868"/>
            <a:ext cx="1217692" cy="1143999"/>
          </a:xfrm>
          <a:prstGeom prst="rect">
            <a:avLst/>
          </a:prstGeom>
        </p:spPr>
      </p:pic>
      <p:pic>
        <p:nvPicPr>
          <p:cNvPr id="37" name="図 36"/>
          <p:cNvPicPr>
            <a:picLocks noChangeAspect="1"/>
          </p:cNvPicPr>
          <p:nvPr/>
        </p:nvPicPr>
        <p:blipFill>
          <a:blip r:embed="rId6"/>
          <a:stretch>
            <a:fillRect/>
          </a:stretch>
        </p:blipFill>
        <p:spPr>
          <a:xfrm rot="13715940">
            <a:off x="6737522" y="3809559"/>
            <a:ext cx="636640" cy="116148"/>
          </a:xfrm>
          <a:prstGeom prst="rect">
            <a:avLst/>
          </a:prstGeom>
        </p:spPr>
      </p:pic>
      <p:pic>
        <p:nvPicPr>
          <p:cNvPr id="38" name="図 37"/>
          <p:cNvPicPr>
            <a:picLocks noChangeAspect="1"/>
          </p:cNvPicPr>
          <p:nvPr/>
        </p:nvPicPr>
        <p:blipFill>
          <a:blip r:embed="rId6"/>
          <a:stretch>
            <a:fillRect/>
          </a:stretch>
        </p:blipFill>
        <p:spPr>
          <a:xfrm rot="16200000">
            <a:off x="1512229" y="2506521"/>
            <a:ext cx="636640" cy="116148"/>
          </a:xfrm>
          <a:prstGeom prst="rect">
            <a:avLst/>
          </a:prstGeom>
        </p:spPr>
      </p:pic>
      <p:pic>
        <p:nvPicPr>
          <p:cNvPr id="40" name="図 39"/>
          <p:cNvPicPr>
            <a:picLocks noChangeAspect="1"/>
          </p:cNvPicPr>
          <p:nvPr/>
        </p:nvPicPr>
        <p:blipFill>
          <a:blip r:embed="rId6"/>
          <a:stretch>
            <a:fillRect/>
          </a:stretch>
        </p:blipFill>
        <p:spPr>
          <a:xfrm rot="16200000">
            <a:off x="1517992" y="2985545"/>
            <a:ext cx="636640" cy="116148"/>
          </a:xfrm>
          <a:prstGeom prst="rect">
            <a:avLst/>
          </a:prstGeom>
        </p:spPr>
      </p:pic>
      <p:pic>
        <p:nvPicPr>
          <p:cNvPr id="41" name="図 40"/>
          <p:cNvPicPr>
            <a:picLocks noChangeAspect="1"/>
          </p:cNvPicPr>
          <p:nvPr/>
        </p:nvPicPr>
        <p:blipFill>
          <a:blip r:embed="rId6"/>
          <a:stretch>
            <a:fillRect/>
          </a:stretch>
        </p:blipFill>
        <p:spPr>
          <a:xfrm rot="16200000">
            <a:off x="1516234" y="3455744"/>
            <a:ext cx="636640" cy="116148"/>
          </a:xfrm>
          <a:prstGeom prst="rect">
            <a:avLst/>
          </a:prstGeom>
        </p:spPr>
      </p:pic>
      <p:pic>
        <p:nvPicPr>
          <p:cNvPr id="43" name="図 42"/>
          <p:cNvPicPr>
            <a:picLocks noChangeAspect="1"/>
          </p:cNvPicPr>
          <p:nvPr/>
        </p:nvPicPr>
        <p:blipFill>
          <a:blip r:embed="rId6"/>
          <a:stretch>
            <a:fillRect/>
          </a:stretch>
        </p:blipFill>
        <p:spPr>
          <a:xfrm rot="16200000">
            <a:off x="1521997" y="3934768"/>
            <a:ext cx="636640" cy="116148"/>
          </a:xfrm>
          <a:prstGeom prst="rect">
            <a:avLst/>
          </a:prstGeom>
        </p:spPr>
      </p:pic>
      <p:pic>
        <p:nvPicPr>
          <p:cNvPr id="44" name="図 43"/>
          <p:cNvPicPr>
            <a:picLocks noChangeAspect="1"/>
          </p:cNvPicPr>
          <p:nvPr/>
        </p:nvPicPr>
        <p:blipFill>
          <a:blip r:embed="rId6"/>
          <a:stretch>
            <a:fillRect/>
          </a:stretch>
        </p:blipFill>
        <p:spPr>
          <a:xfrm rot="16200000">
            <a:off x="1519755" y="4403401"/>
            <a:ext cx="636640" cy="116148"/>
          </a:xfrm>
          <a:prstGeom prst="rect">
            <a:avLst/>
          </a:prstGeom>
        </p:spPr>
      </p:pic>
      <p:sp>
        <p:nvSpPr>
          <p:cNvPr id="4" name="テキスト ボックス 3"/>
          <p:cNvSpPr txBox="1"/>
          <p:nvPr/>
        </p:nvSpPr>
        <p:spPr>
          <a:xfrm>
            <a:off x="958670" y="252572"/>
            <a:ext cx="10286999" cy="523220"/>
          </a:xfrm>
          <a:prstGeom prst="rect">
            <a:avLst/>
          </a:prstGeom>
          <a:noFill/>
        </p:spPr>
        <p:txBody>
          <a:bodyPr wrap="square" rtlCol="0">
            <a:spAutoFit/>
          </a:bodyPr>
          <a:lstStyle/>
          <a:p>
            <a:pPr algn="ctr"/>
            <a:r>
              <a:rPr kumimoji="1" lang="ja-JP" altLang="en-US" sz="2800" b="1" dirty="0">
                <a:latin typeface="Yet R" panose="02030504000101010101" pitchFamily="18" charset="-127"/>
                <a:ea typeface="Yet R" panose="02030504000101010101" pitchFamily="18" charset="-127"/>
              </a:rPr>
              <a:t>ゲノム編集は 生物の</a:t>
            </a:r>
            <a:r>
              <a:rPr lang="ja-JP" altLang="en-US" sz="2800" b="1" dirty="0">
                <a:latin typeface="Yet R" panose="02030504000101010101" pitchFamily="18" charset="-127"/>
                <a:ea typeface="Yet R" panose="02030504000101010101" pitchFamily="18" charset="-127"/>
              </a:rPr>
              <a:t>防御機能（免疫）を利用した技術</a:t>
            </a:r>
            <a:endParaRPr kumimoji="1" lang="en-US" altLang="ja-JP" sz="2800" b="1" dirty="0">
              <a:latin typeface="Yet R" panose="02030504000101010101" pitchFamily="18" charset="-127"/>
              <a:ea typeface="Yet R" panose="02030504000101010101" pitchFamily="18" charset="-127"/>
            </a:endParaRPr>
          </a:p>
        </p:txBody>
      </p:sp>
      <p:sp>
        <p:nvSpPr>
          <p:cNvPr id="6" name="テキスト ボックス 5"/>
          <p:cNvSpPr txBox="1"/>
          <p:nvPr/>
        </p:nvSpPr>
        <p:spPr>
          <a:xfrm>
            <a:off x="8273073" y="3575573"/>
            <a:ext cx="2090617" cy="707886"/>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ウイルスの</a:t>
            </a:r>
            <a:r>
              <a:rPr kumimoji="1" lang="en-US" altLang="ja-JP" sz="2000" b="1" dirty="0">
                <a:latin typeface="Meiryo UI" panose="020B0604030504040204" pitchFamily="50" charset="-128"/>
                <a:ea typeface="Meiryo UI" panose="020B0604030504040204" pitchFamily="50" charset="-128"/>
              </a:rPr>
              <a:t>DNA</a:t>
            </a:r>
            <a:r>
              <a:rPr kumimoji="1" lang="ja-JP" altLang="en-US" sz="2000" b="1" dirty="0">
                <a:latin typeface="Meiryo UI" panose="020B0604030504040204" pitchFamily="50" charset="-128"/>
                <a:ea typeface="Meiryo UI" panose="020B0604030504040204" pitchFamily="50" charset="-128"/>
              </a:rPr>
              <a:t>を</a:t>
            </a:r>
            <a:endParaRPr kumimoji="1" lang="en-US" altLang="ja-JP" sz="2000" b="1" dirty="0">
              <a:latin typeface="Meiryo UI" panose="020B0604030504040204" pitchFamily="50" charset="-128"/>
              <a:ea typeface="Meiryo UI" panose="020B0604030504040204" pitchFamily="50" charset="-128"/>
            </a:endParaRPr>
          </a:p>
          <a:p>
            <a:pPr algn="r"/>
            <a:r>
              <a:rPr kumimoji="1" lang="ja-JP" altLang="en-US" sz="2000" b="1" dirty="0">
                <a:latin typeface="Meiryo UI" panose="020B0604030504040204" pitchFamily="50" charset="-128"/>
                <a:ea typeface="Meiryo UI" panose="020B0604030504040204" pitchFamily="50" charset="-128"/>
              </a:rPr>
              <a:t>切断</a:t>
            </a:r>
          </a:p>
        </p:txBody>
      </p:sp>
      <p:sp>
        <p:nvSpPr>
          <p:cNvPr id="8" name="フローチャート: 順次アクセス記憶 7"/>
          <p:cNvSpPr/>
          <p:nvPr/>
        </p:nvSpPr>
        <p:spPr>
          <a:xfrm rot="14984242">
            <a:off x="1342840" y="3527695"/>
            <a:ext cx="451844" cy="407429"/>
          </a:xfrm>
          <a:prstGeom prst="flowChartMagneticTape">
            <a:avLst/>
          </a:prstGeom>
          <a:solidFill>
            <a:schemeClr val="accent4">
              <a:lumMod val="75000"/>
            </a:schemeClr>
          </a:solidFill>
          <a:ln w="3175">
            <a:noFill/>
            <a:prstDash val="sysDash"/>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 8"/>
          <p:cNvSpPr/>
          <p:nvPr/>
        </p:nvSpPr>
        <p:spPr>
          <a:xfrm rot="609754">
            <a:off x="6398333" y="3616820"/>
            <a:ext cx="520499" cy="524762"/>
          </a:xfrm>
          <a:prstGeom prst="pi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禁止 10"/>
          <p:cNvSpPr/>
          <p:nvPr/>
        </p:nvSpPr>
        <p:spPr>
          <a:xfrm>
            <a:off x="1745091" y="3732764"/>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p:cNvSpPr txBox="1"/>
          <p:nvPr/>
        </p:nvSpPr>
        <p:spPr>
          <a:xfrm>
            <a:off x="792766" y="4848428"/>
            <a:ext cx="2090617" cy="707886"/>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ウイルスの</a:t>
            </a:r>
            <a:r>
              <a:rPr kumimoji="1" lang="en-US" altLang="ja-JP" sz="2000" b="1" dirty="0">
                <a:latin typeface="Meiryo UI" panose="020B0604030504040204" pitchFamily="50" charset="-128"/>
                <a:ea typeface="Meiryo UI" panose="020B0604030504040204" pitchFamily="50" charset="-128"/>
              </a:rPr>
              <a:t>DNA</a:t>
            </a:r>
            <a:r>
              <a:rPr kumimoji="1" lang="ja-JP" altLang="en-US" sz="2000" b="1" dirty="0">
                <a:latin typeface="Meiryo UI" panose="020B0604030504040204" pitchFamily="50" charset="-128"/>
                <a:ea typeface="Meiryo UI" panose="020B0604030504040204" pitchFamily="50" charset="-128"/>
              </a:rPr>
              <a:t>の</a:t>
            </a:r>
            <a:endParaRPr kumimoji="1" lang="en-US" altLang="ja-JP" sz="2000" b="1" dirty="0">
              <a:latin typeface="Meiryo UI" panose="020B0604030504040204" pitchFamily="50" charset="-128"/>
              <a:ea typeface="Meiryo UI" panose="020B0604030504040204" pitchFamily="50" charset="-128"/>
            </a:endParaRPr>
          </a:p>
          <a:p>
            <a:pPr algn="ctr"/>
            <a:r>
              <a:rPr lang="ja-JP" altLang="en-US" sz="2000" b="1" dirty="0">
                <a:latin typeface="Meiryo UI" panose="020B0604030504040204" pitchFamily="50" charset="-128"/>
                <a:ea typeface="Meiryo UI" panose="020B0604030504040204" pitchFamily="50" charset="-128"/>
              </a:rPr>
              <a:t>塩基を書換える</a:t>
            </a:r>
            <a:endParaRPr kumimoji="1" lang="ja-JP" altLang="en-US" sz="2000" b="1" dirty="0">
              <a:latin typeface="Meiryo UI" panose="020B0604030504040204" pitchFamily="50" charset="-128"/>
              <a:ea typeface="Meiryo UI" panose="020B0604030504040204" pitchFamily="50" charset="-128"/>
            </a:endParaRPr>
          </a:p>
        </p:txBody>
      </p:sp>
      <p:sp>
        <p:nvSpPr>
          <p:cNvPr id="49" name="フローチャート: 順次アクセス記憶 48"/>
          <p:cNvSpPr/>
          <p:nvPr/>
        </p:nvSpPr>
        <p:spPr>
          <a:xfrm rot="14121877">
            <a:off x="4327830" y="2833501"/>
            <a:ext cx="451844" cy="407429"/>
          </a:xfrm>
          <a:prstGeom prst="flowChartMagneticTape">
            <a:avLst/>
          </a:prstGeom>
          <a:solidFill>
            <a:schemeClr val="accent4">
              <a:lumMod val="75000"/>
            </a:schemeClr>
          </a:solidFill>
          <a:ln w="3175">
            <a:noFill/>
            <a:prstDash val="sysDash"/>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禁止 49"/>
          <p:cNvSpPr/>
          <p:nvPr/>
        </p:nvSpPr>
        <p:spPr>
          <a:xfrm rot="20737635">
            <a:off x="4698543" y="2977977"/>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円 50"/>
          <p:cNvSpPr/>
          <p:nvPr/>
        </p:nvSpPr>
        <p:spPr>
          <a:xfrm rot="609754">
            <a:off x="10311158" y="3616819"/>
            <a:ext cx="520499" cy="524762"/>
          </a:xfrm>
          <a:prstGeom prst="pi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禁止 51"/>
          <p:cNvSpPr/>
          <p:nvPr/>
        </p:nvSpPr>
        <p:spPr>
          <a:xfrm>
            <a:off x="1745091" y="3899205"/>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禁止 52"/>
          <p:cNvSpPr/>
          <p:nvPr/>
        </p:nvSpPr>
        <p:spPr>
          <a:xfrm>
            <a:off x="1745091" y="4084951"/>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禁止 54"/>
          <p:cNvSpPr/>
          <p:nvPr/>
        </p:nvSpPr>
        <p:spPr>
          <a:xfrm>
            <a:off x="1734165" y="3556054"/>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14307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490914" y="929734"/>
            <a:ext cx="9210172" cy="5653450"/>
          </a:xfrm>
          <a:prstGeom prst="rect">
            <a:avLst/>
          </a:prstGeom>
        </p:spPr>
      </p:pic>
      <p:sp>
        <p:nvSpPr>
          <p:cNvPr id="4" name="正方形/長方形 3"/>
          <p:cNvSpPr/>
          <p:nvPr/>
        </p:nvSpPr>
        <p:spPr>
          <a:xfrm>
            <a:off x="5081495" y="199932"/>
            <a:ext cx="1955985" cy="646331"/>
          </a:xfrm>
          <a:prstGeom prst="rect">
            <a:avLst/>
          </a:prstGeom>
        </p:spPr>
        <p:txBody>
          <a:bodyPr wrap="none">
            <a:spAutoFit/>
          </a:bodyPr>
          <a:lstStyle/>
          <a:p>
            <a:r>
              <a:rPr lang="en-US" altLang="ja-JP" sz="36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rPr>
              <a:t>RNA</a:t>
            </a:r>
            <a:r>
              <a:rPr lang="ja-JP" altLang="en-US" sz="36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rPr>
              <a:t>編集</a:t>
            </a:r>
            <a:endParaRPr lang="en-US" altLang="ja-JP" sz="36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5709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209744E-AC32-456F-A44F-2F3C058B6C8E}"/>
              </a:ext>
            </a:extLst>
          </p:cNvPr>
          <p:cNvSpPr txBox="1"/>
          <p:nvPr/>
        </p:nvSpPr>
        <p:spPr>
          <a:xfrm>
            <a:off x="550801" y="1480439"/>
            <a:ext cx="11108987" cy="4862870"/>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■目的：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■実施</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：基本毎月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時開催</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開催当月の</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日祝日等の場合には翌営業日開催）</a:t>
            </a:r>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5</a:t>
            </a:r>
            <a:r>
              <a:rPr lang="ja-JP" altLang="en-US"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ウクライナ侵攻</a:t>
            </a:r>
            <a:r>
              <a:rPr lang="en-US" altLang="ja-JP"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Web</a:t>
            </a:r>
            <a:r>
              <a:rPr lang="ja-JP" altLang="en-US"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探偵団～オープンソースとオープンデータ～</a:t>
            </a:r>
            <a:endParaRPr lang="en-US" altLang="ja-JP" b="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6</a:t>
            </a:r>
            <a:r>
              <a:rPr lang="ja-JP" altLang="en-US"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sz="2000" b="1" u="sng" dirty="0">
                <a:solidFill>
                  <a:srgbClr val="C00000"/>
                </a:solidFill>
                <a:effectLst>
                  <a:outerShdw blurRad="38100" dist="38100" dir="2700000" algn="tl">
                    <a:srgbClr val="000000">
                      <a:alpha val="43137"/>
                    </a:srgbClr>
                  </a:outerShdw>
                </a:effectLst>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RNA</a:t>
            </a:r>
            <a:r>
              <a:rPr lang="ja-JP" altLang="en-US" sz="2000" b="1" u="sng" dirty="0">
                <a:solidFill>
                  <a:srgbClr val="C00000"/>
                </a:solidFill>
                <a:effectLst>
                  <a:outerShdw blurRad="38100" dist="38100" dir="2700000" algn="tl">
                    <a:srgbClr val="000000">
                      <a:alpha val="43137"/>
                    </a:srgbClr>
                  </a:outerShdw>
                </a:effectLst>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ワールド～多彩な機能と医療・農業での利用可能性～</a:t>
            </a:r>
            <a:endParaRPr lang="en-US" altLang="ja-JP" sz="2000" b="1" u="sng" dirty="0">
              <a:solidFill>
                <a:srgbClr val="C00000"/>
              </a:solidFill>
              <a:effectLst>
                <a:outerShdw blurRad="38100" dist="38100" dir="2700000" algn="tl">
                  <a:srgbClr val="000000">
                    <a:alpha val="43137"/>
                  </a:srgbClr>
                </a:outerShdw>
              </a:effectLst>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sz="2000"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7</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人工知能のトレンドと</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GPU</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～トランスフォーマーとパーセプトロン～</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8</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1400" b="1" dirty="0">
                <a:solidFill>
                  <a:schemeClr val="accent2">
                    <a:lumMod val="75000"/>
                  </a:schemeClr>
                </a:solidFill>
                <a:latin typeface="BIZ UDP明朝 Medium" panose="02020500000000000000" pitchFamily="18" charset="-128"/>
                <a:ea typeface="BIZ UDP明朝 Medium" panose="02020500000000000000" pitchFamily="18" charset="-128"/>
                <a:sym typeface="Wingdings" panose="05000000000000000000" pitchFamily="2" charset="2"/>
              </a:rPr>
              <a:t>夏休み・お盆</a:t>
            </a:r>
            <a:endParaRPr lang="en-US" altLang="ja-JP" b="1" dirty="0">
              <a:solidFill>
                <a:schemeClr val="accent2">
                  <a:lumMod val="75000"/>
                </a:schemeClr>
              </a:solidFill>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9</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26</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生物学</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シリーズ（２）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DNA</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の産業利用～ストレージやセンシングなど～</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	</a:t>
            </a:r>
          </a:p>
          <a:p>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10</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Work-X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セミナー　古くて新しいスピントロニクス～擬似量子ビット計算の可能性～</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11</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経済安全保障とエマージングテクノロジー</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日（金）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重要性を増すオープンデータ～開戦に至る抗戦力調査と三井物産～</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p:txBody>
      </p:sp>
      <p:sp>
        <p:nvSpPr>
          <p:cNvPr id="4" name="テキスト ボックス 3">
            <a:extLst>
              <a:ext uri="{FF2B5EF4-FFF2-40B4-BE49-F238E27FC236}">
                <a16:creationId xmlns:a16="http://schemas.microsoft.com/office/drawing/2014/main" id="{3F1C0D03-0F27-43B2-97C8-08E98456BC73}"/>
              </a:ext>
            </a:extLst>
          </p:cNvPr>
          <p:cNvSpPr txBox="1"/>
          <p:nvPr/>
        </p:nvSpPr>
        <p:spPr>
          <a:xfrm>
            <a:off x="1979344" y="139038"/>
            <a:ext cx="8251903" cy="1077218"/>
          </a:xfrm>
          <a:prstGeom prst="rect">
            <a:avLst/>
          </a:prstGeom>
          <a:noFill/>
        </p:spPr>
        <p:txBody>
          <a:bodyPr wrap="square" rtlCol="0">
            <a:spAutoFit/>
          </a:bodyPr>
          <a:lstStyle/>
          <a:p>
            <a:pPr algn="ctr"/>
            <a:r>
              <a:rPr kumimoji="1" lang="ja-JP" altLang="en-US" sz="3200" dirty="0">
                <a:solidFill>
                  <a:srgbClr val="C00000"/>
                </a:solidFill>
                <a:latin typeface="Amasis MT Pro Medium" panose="02040604050005020304" pitchFamily="18" charset="0"/>
                <a:ea typeface="BIZ UDP明朝 Medium" panose="02020500000000000000" pitchFamily="18" charset="-128"/>
              </a:rPr>
              <a:t>はじめに</a:t>
            </a:r>
            <a:endParaRPr kumimoji="1" lang="en-US" altLang="ja-JP" sz="3200" dirty="0">
              <a:solidFill>
                <a:srgbClr val="C00000"/>
              </a:solidFill>
              <a:latin typeface="Amasis MT Pro Medium" panose="02040604050005020304" pitchFamily="18" charset="0"/>
              <a:ea typeface="BIZ UDP明朝 Medium" panose="02020500000000000000" pitchFamily="18" charset="-128"/>
            </a:endParaRPr>
          </a:p>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2" name="テキスト ボックス 1">
            <a:extLst>
              <a:ext uri="{FF2B5EF4-FFF2-40B4-BE49-F238E27FC236}">
                <a16:creationId xmlns:a16="http://schemas.microsoft.com/office/drawing/2014/main" id="{2059AFFA-CED6-499F-BFA2-E2C062AACD65}"/>
              </a:ext>
            </a:extLst>
          </p:cNvPr>
          <p:cNvSpPr txBox="1"/>
          <p:nvPr/>
        </p:nvSpPr>
        <p:spPr>
          <a:xfrm>
            <a:off x="3637502" y="2522137"/>
            <a:ext cx="1808704" cy="830997"/>
          </a:xfrm>
          <a:prstGeom prst="rect">
            <a:avLst/>
          </a:prstGeom>
          <a:noFill/>
        </p:spPr>
        <p:txBody>
          <a:bodyPr wrap="square" rtlCol="0">
            <a:spAutoFit/>
          </a:bodyPr>
          <a:lstStyle/>
          <a:p>
            <a:pPr algn="r"/>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Tree>
    <p:extLst>
      <p:ext uri="{BB962C8B-B14F-4D97-AF65-F5344CB8AC3E}">
        <p14:creationId xmlns:p14="http://schemas.microsoft.com/office/powerpoint/2010/main" val="3404916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4849505" y="335358"/>
            <a:ext cx="2492990" cy="646331"/>
          </a:xfrm>
          <a:prstGeom prst="rect">
            <a:avLst/>
          </a:prstGeom>
        </p:spPr>
        <p:txBody>
          <a:bodyPr wrap="none">
            <a:spAutoFit/>
          </a:bodyPr>
          <a:lstStyle/>
          <a:p>
            <a:r>
              <a:rPr lang="ja-JP" altLang="en-US" sz="36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rPr>
              <a:t>一塩基編集</a:t>
            </a:r>
            <a:endParaRPr lang="en-US" altLang="ja-JP" sz="36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endParaRPr>
          </a:p>
        </p:txBody>
      </p:sp>
      <p:pic>
        <p:nvPicPr>
          <p:cNvPr id="4" name="図 3"/>
          <p:cNvPicPr>
            <a:picLocks noChangeAspect="1"/>
          </p:cNvPicPr>
          <p:nvPr/>
        </p:nvPicPr>
        <p:blipFill>
          <a:blip r:embed="rId3"/>
          <a:stretch>
            <a:fillRect/>
          </a:stretch>
        </p:blipFill>
        <p:spPr>
          <a:xfrm>
            <a:off x="792079" y="1193279"/>
            <a:ext cx="10814566" cy="5189564"/>
          </a:xfrm>
          <a:prstGeom prst="rect">
            <a:avLst/>
          </a:prstGeom>
        </p:spPr>
      </p:pic>
    </p:spTree>
    <p:extLst>
      <p:ext uri="{BB962C8B-B14F-4D97-AF65-F5344CB8AC3E}">
        <p14:creationId xmlns:p14="http://schemas.microsoft.com/office/powerpoint/2010/main" val="3279413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362" y="4506674"/>
            <a:ext cx="7767770" cy="23513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3" name="表 4">
            <a:extLst>
              <a:ext uri="{FF2B5EF4-FFF2-40B4-BE49-F238E27FC236}">
                <a16:creationId xmlns:a16="http://schemas.microsoft.com/office/drawing/2014/main" id="{F800E78A-BC27-4A95-AFAF-E764973BE2BF}"/>
              </a:ext>
            </a:extLst>
          </p:cNvPr>
          <p:cNvGraphicFramePr>
            <a:graphicFrameLocks noGrp="1"/>
          </p:cNvGraphicFramePr>
          <p:nvPr/>
        </p:nvGraphicFramePr>
        <p:xfrm>
          <a:off x="0" y="1123394"/>
          <a:ext cx="12192000" cy="3383280"/>
        </p:xfrm>
        <a:graphic>
          <a:graphicData uri="http://schemas.openxmlformats.org/drawingml/2006/table">
            <a:tbl>
              <a:tblPr firstRow="1" bandRow="1">
                <a:tableStyleId>{6E25E649-3F16-4E02-A733-19D2CDBF48F0}</a:tableStyleId>
              </a:tblPr>
              <a:tblGrid>
                <a:gridCol w="2537716">
                  <a:extLst>
                    <a:ext uri="{9D8B030D-6E8A-4147-A177-3AD203B41FA5}">
                      <a16:colId xmlns:a16="http://schemas.microsoft.com/office/drawing/2014/main" val="917144207"/>
                    </a:ext>
                  </a:extLst>
                </a:gridCol>
                <a:gridCol w="7561780">
                  <a:extLst>
                    <a:ext uri="{9D8B030D-6E8A-4147-A177-3AD203B41FA5}">
                      <a16:colId xmlns:a16="http://schemas.microsoft.com/office/drawing/2014/main" val="2303484867"/>
                    </a:ext>
                  </a:extLst>
                </a:gridCol>
                <a:gridCol w="2092504">
                  <a:extLst>
                    <a:ext uri="{9D8B030D-6E8A-4147-A177-3AD203B41FA5}">
                      <a16:colId xmlns:a16="http://schemas.microsoft.com/office/drawing/2014/main" val="852407910"/>
                    </a:ext>
                  </a:extLst>
                </a:gridCol>
              </a:tblGrid>
              <a:tr h="0">
                <a:tc>
                  <a:txBody>
                    <a:bodyPr/>
                    <a:lstStyle/>
                    <a:p>
                      <a:pPr algn="ctr"/>
                      <a:r>
                        <a:rPr kumimoji="1" lang="ja-JP" altLang="en-US" sz="1600" dirty="0">
                          <a:latin typeface="Meiryo UI" panose="020B0604030504040204" pitchFamily="50" charset="-128"/>
                          <a:ea typeface="Meiryo UI" panose="020B0604030504040204" pitchFamily="50" charset="-128"/>
                        </a:rPr>
                        <a:t>企業名</a:t>
                      </a: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概要・基盤技術</a:t>
                      </a: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備考</a:t>
                      </a:r>
                    </a:p>
                  </a:txBody>
                  <a:tcPr/>
                </a:tc>
                <a:extLst>
                  <a:ext uri="{0D108BD9-81ED-4DB2-BD59-A6C34878D82A}">
                    <a16:rowId xmlns:a16="http://schemas.microsoft.com/office/drawing/2014/main" val="499355932"/>
                  </a:ext>
                </a:extLst>
              </a:tr>
              <a:tr h="360024">
                <a:tc>
                  <a:txBody>
                    <a:bodyPr/>
                    <a:lstStyle/>
                    <a:p>
                      <a:r>
                        <a:rPr kumimoji="1" lang="en-US" altLang="ja-JP" sz="1600" dirty="0" err="1">
                          <a:latin typeface="UD デジタル 教科書体 NK-B" panose="02020700000000000000" pitchFamily="18" charset="-128"/>
                          <a:ea typeface="UD デジタル 教科書体 NK-B" panose="02020700000000000000" pitchFamily="18" charset="-128"/>
                        </a:rPr>
                        <a:t>ProQR</a:t>
                      </a:r>
                      <a:r>
                        <a:rPr kumimoji="1" lang="en-US" altLang="ja-JP" sz="1600" dirty="0">
                          <a:latin typeface="UD デジタル 教科書体 NK-B" panose="02020700000000000000" pitchFamily="18" charset="-128"/>
                          <a:ea typeface="UD デジタル 教科書体 NK-B" panose="02020700000000000000" pitchFamily="18" charset="-128"/>
                        </a:rPr>
                        <a:t> </a:t>
                      </a:r>
                      <a:r>
                        <a:rPr kumimoji="1" lang="en-US" altLang="ja-JP" sz="16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dirty="0" err="1">
                          <a:latin typeface="UD デジタル 教科書体 NK-B" panose="02020700000000000000" pitchFamily="18" charset="-128"/>
                          <a:ea typeface="UD デジタル 教科書体 NK-B" panose="02020700000000000000" pitchFamily="18" charset="-128"/>
                        </a:rPr>
                        <a:t>Axiomer</a:t>
                      </a:r>
                      <a:r>
                        <a:rPr kumimoji="1" lang="ja-JP" altLang="en-US" sz="1400" dirty="0">
                          <a:latin typeface="UD デジタル 教科書体 NK-B" panose="02020700000000000000" pitchFamily="18" charset="-128"/>
                          <a:ea typeface="UD デジタル 教科書体 NK-B" panose="02020700000000000000" pitchFamily="18" charset="-128"/>
                        </a:rPr>
                        <a:t>技術により</a:t>
                      </a:r>
                      <a:r>
                        <a:rPr kumimoji="1" lang="en-US" altLang="ja-JP" sz="1400" dirty="0">
                          <a:latin typeface="UD デジタル 教科書体 NK-B" panose="02020700000000000000" pitchFamily="18" charset="-128"/>
                          <a:ea typeface="UD デジタル 教科書体 NK-B" panose="02020700000000000000" pitchFamily="18" charset="-128"/>
                        </a:rPr>
                        <a:t>G to A</a:t>
                      </a:r>
                      <a:r>
                        <a:rPr kumimoji="1" lang="ja-JP" altLang="en-US" sz="1400" dirty="0">
                          <a:latin typeface="UD デジタル 教科書体 NK-B" panose="02020700000000000000" pitchFamily="18" charset="-128"/>
                          <a:ea typeface="UD デジタル 教科書体 NK-B" panose="02020700000000000000" pitchFamily="18" charset="-128"/>
                        </a:rPr>
                        <a:t>変異による遺伝性疾患を対象に核酸医薬を開発</a:t>
                      </a:r>
                      <a:endParaRPr kumimoji="1" lang="en-US" altLang="ja-JP" sz="1400" dirty="0">
                        <a:latin typeface="UD デジタル 教科書体 NK-B" panose="02020700000000000000" pitchFamily="18" charset="-128"/>
                        <a:ea typeface="UD デジタル 教科書体 NK-B" panose="02020700000000000000" pitchFamily="18" charset="-128"/>
                      </a:endParaRPr>
                    </a:p>
                    <a:p>
                      <a:r>
                        <a:rPr kumimoji="1" lang="ja-JP" altLang="en-US" sz="1400" dirty="0">
                          <a:latin typeface="UD デジタル 教科書体 NK-B" panose="02020700000000000000" pitchFamily="18" charset="-128"/>
                          <a:ea typeface="UD デジタル 教科書体 NK-B" panose="02020700000000000000" pitchFamily="18" charset="-128"/>
                        </a:rPr>
                        <a:t>ハーラー症候群や囊胞性線維症などの</a:t>
                      </a:r>
                      <a:r>
                        <a:rPr kumimoji="1" lang="en-US" altLang="ja-JP" sz="1400" dirty="0">
                          <a:latin typeface="UD デジタル 教科書体 NK-B" panose="02020700000000000000" pitchFamily="18" charset="-128"/>
                          <a:ea typeface="UD デジタル 教科書体 NK-B" panose="02020700000000000000" pitchFamily="18" charset="-128"/>
                        </a:rPr>
                        <a:t>pre-mRNA</a:t>
                      </a:r>
                      <a:r>
                        <a:rPr kumimoji="1" lang="ja-JP" altLang="en-US" sz="1400" dirty="0">
                          <a:latin typeface="UD デジタル 教科書体 NK-B" panose="02020700000000000000" pitchFamily="18" charset="-128"/>
                          <a:ea typeface="UD デジタル 教科書体 NK-B" panose="02020700000000000000" pitchFamily="18" charset="-128"/>
                        </a:rPr>
                        <a:t>を編集する核酸医薬の前臨床</a:t>
                      </a:r>
                    </a:p>
                  </a:txBody>
                  <a:tcPr anchor="ctr"/>
                </a:tc>
                <a:tc>
                  <a:txBody>
                    <a:bodyPr/>
                    <a:lstStyle/>
                    <a:p>
                      <a:r>
                        <a:rPr kumimoji="1" lang="en-US" altLang="ja-JP" sz="1200" dirty="0">
                          <a:latin typeface="UD デジタル 教科書体 NK-B" panose="02020700000000000000" pitchFamily="18" charset="-128"/>
                          <a:ea typeface="UD デジタル 教科書体 NK-B" panose="02020700000000000000" pitchFamily="18" charset="-128"/>
                        </a:rPr>
                        <a:t>2012</a:t>
                      </a:r>
                      <a:r>
                        <a:rPr kumimoji="1" lang="ja-JP" altLang="en-US" sz="1200" dirty="0">
                          <a:latin typeface="UD デジタル 教科書体 NK-B" panose="02020700000000000000" pitchFamily="18" charset="-128"/>
                          <a:ea typeface="UD デジタル 教科書体 NK-B" panose="02020700000000000000" pitchFamily="18" charset="-128"/>
                        </a:rPr>
                        <a:t>年設立</a:t>
                      </a:r>
                      <a:r>
                        <a:rPr kumimoji="1" lang="en-US" altLang="ja-JP" sz="1200" dirty="0">
                          <a:latin typeface="UD デジタル 教科書体 NK-B" panose="02020700000000000000" pitchFamily="18" charset="-128"/>
                          <a:ea typeface="UD デジタル 教科書体 NK-B" panose="02020700000000000000" pitchFamily="18" charset="-128"/>
                        </a:rPr>
                        <a:t>/</a:t>
                      </a:r>
                      <a:r>
                        <a:rPr kumimoji="1" lang="ja-JP" altLang="en-US" sz="1200" dirty="0">
                          <a:latin typeface="UD デジタル 教科書体 NK-B" panose="02020700000000000000" pitchFamily="18" charset="-128"/>
                          <a:ea typeface="UD デジタル 教科書体 NK-B" panose="02020700000000000000" pitchFamily="18" charset="-128"/>
                        </a:rPr>
                        <a:t>上場</a:t>
                      </a:r>
                    </a:p>
                  </a:txBody>
                  <a:tcPr anchor="ctr"/>
                </a:tc>
                <a:extLst>
                  <a:ext uri="{0D108BD9-81ED-4DB2-BD59-A6C34878D82A}">
                    <a16:rowId xmlns:a16="http://schemas.microsoft.com/office/drawing/2014/main" val="2131470817"/>
                  </a:ext>
                </a:extLst>
              </a:tr>
              <a:tr h="370840">
                <a:tc>
                  <a:txBody>
                    <a:bodyPr/>
                    <a:lstStyle/>
                    <a:p>
                      <a:r>
                        <a:rPr kumimoji="1" lang="en-US" altLang="ja-JP" sz="16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Beam 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ヌクレアーゼ活性を無くしリンカーで脱アミノ化酵素を付加した</a:t>
                      </a:r>
                      <a:r>
                        <a:rPr kumimoji="1" lang="en-US" altLang="ja-JP" sz="1400" b="0" i="0" kern="1200" dirty="0" err="1">
                          <a:solidFill>
                            <a:schemeClr val="dk1"/>
                          </a:solidFill>
                          <a:effectLst/>
                          <a:latin typeface="UD デジタル 教科書体 NK-B" panose="02020700000000000000" pitchFamily="18" charset="-128"/>
                          <a:ea typeface="UD デジタル 教科書体 NK-B" panose="02020700000000000000" pitchFamily="18" charset="-128"/>
                          <a:cs typeface="+mn-cs"/>
                        </a:rPr>
                        <a:t>Cas</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タンパク質と</a:t>
                      </a:r>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gRNA</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を導入し</a:t>
                      </a:r>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DNA</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の標的配列を</a:t>
                      </a:r>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gRNA</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で捕捉し一塩基編集技術で書換え</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200" dirty="0">
                          <a:latin typeface="UD デジタル 教科書体 NK-B" panose="02020700000000000000" pitchFamily="18" charset="-128"/>
                          <a:ea typeface="UD デジタル 教科書体 NK-B" panose="02020700000000000000" pitchFamily="18" charset="-128"/>
                        </a:rPr>
                        <a:t>2017</a:t>
                      </a:r>
                      <a:r>
                        <a:rPr kumimoji="1" lang="ja-JP" altLang="en-US" sz="1200" dirty="0">
                          <a:latin typeface="UD デジタル 教科書体 NK-B" panose="02020700000000000000" pitchFamily="18" charset="-128"/>
                          <a:ea typeface="UD デジタル 教科書体 NK-B" panose="02020700000000000000" pitchFamily="18" charset="-128"/>
                        </a:rPr>
                        <a:t>年設立</a:t>
                      </a:r>
                      <a:r>
                        <a:rPr kumimoji="1" lang="en-US" altLang="ja-JP" sz="1200" dirty="0">
                          <a:latin typeface="UD デジタル 教科書体 NK-B" panose="02020700000000000000" pitchFamily="18" charset="-128"/>
                          <a:ea typeface="UD デジタル 教科書体 NK-B" panose="02020700000000000000" pitchFamily="18" charset="-128"/>
                        </a:rPr>
                        <a:t>/</a:t>
                      </a:r>
                      <a:r>
                        <a:rPr kumimoji="1" lang="ja-JP" altLang="en-US" sz="1200" dirty="0">
                          <a:latin typeface="UD デジタル 教科書体 NK-B" panose="02020700000000000000" pitchFamily="18" charset="-128"/>
                          <a:ea typeface="UD デジタル 教科書体 NK-B" panose="02020700000000000000" pitchFamily="18" charset="-128"/>
                        </a:rPr>
                        <a:t>上場</a:t>
                      </a:r>
                    </a:p>
                  </a:txBody>
                  <a:tcPr anchor="ctr"/>
                </a:tc>
                <a:extLst>
                  <a:ext uri="{0D108BD9-81ED-4DB2-BD59-A6C34878D82A}">
                    <a16:rowId xmlns:a16="http://schemas.microsoft.com/office/drawing/2014/main" val="2611277616"/>
                  </a:ext>
                </a:extLst>
              </a:tr>
              <a:tr h="370840">
                <a:tc>
                  <a:txBody>
                    <a:bodyPr/>
                    <a:lstStyle/>
                    <a:p>
                      <a:r>
                        <a:rPr kumimoji="1" lang="en-US" altLang="ja-JP" sz="1600" dirty="0">
                          <a:latin typeface="UD デジタル 教科書体 NK-B" panose="02020700000000000000" pitchFamily="18" charset="-128"/>
                          <a:ea typeface="UD デジタル 教科書体 NK-B" panose="02020700000000000000" pitchFamily="18" charset="-128"/>
                        </a:rPr>
                        <a:t>ACCENT 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dirty="0">
                          <a:latin typeface="UD デジタル 教科書体 NK-B" panose="02020700000000000000" pitchFamily="18" charset="-128"/>
                          <a:ea typeface="UD デジタル 教科書体 NK-B" panose="02020700000000000000" pitchFamily="18" charset="-128"/>
                        </a:rPr>
                        <a:t>癌の発症や増殖に関与する</a:t>
                      </a:r>
                      <a:r>
                        <a:rPr kumimoji="1" lang="en-US" altLang="ja-JP" sz="1400" dirty="0">
                          <a:latin typeface="UD デジタル 教科書体 NK-B" panose="02020700000000000000" pitchFamily="18" charset="-128"/>
                          <a:ea typeface="UD デジタル 教科書体 NK-B" panose="02020700000000000000" pitchFamily="18" charset="-128"/>
                        </a:rPr>
                        <a:t>RNA</a:t>
                      </a:r>
                      <a:r>
                        <a:rPr kumimoji="1" lang="ja-JP" altLang="en-US" sz="1400" dirty="0">
                          <a:latin typeface="UD デジタル 教科書体 NK-B" panose="02020700000000000000" pitchFamily="18" charset="-128"/>
                          <a:ea typeface="UD デジタル 教科書体 NK-B" panose="02020700000000000000" pitchFamily="18" charset="-128"/>
                        </a:rPr>
                        <a:t>修飾タンパク質（</a:t>
                      </a:r>
                      <a:r>
                        <a:rPr kumimoji="1" lang="en-US" altLang="ja-JP" sz="1400" dirty="0">
                          <a:latin typeface="UD デジタル 教科書体 NK-B" panose="02020700000000000000" pitchFamily="18" charset="-128"/>
                          <a:ea typeface="UD デジタル 教科書体 NK-B" panose="02020700000000000000" pitchFamily="18" charset="-128"/>
                        </a:rPr>
                        <a:t>RMPs</a:t>
                      </a:r>
                      <a:r>
                        <a:rPr kumimoji="1" lang="ja-JP" altLang="en-US" sz="1400" dirty="0">
                          <a:latin typeface="UD デジタル 教科書体 NK-B" panose="02020700000000000000" pitchFamily="18" charset="-128"/>
                          <a:ea typeface="UD デジタル 教科書体 NK-B" panose="02020700000000000000" pitchFamily="18" charset="-128"/>
                        </a:rPr>
                        <a:t>）を特異的に阻害する低分子薬を開発</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UD デジタル 教科書体 NK-B" panose="02020700000000000000" pitchFamily="18" charset="-128"/>
                          <a:ea typeface="UD デジタル 教科書体 NK-B" panose="02020700000000000000" pitchFamily="18" charset="-128"/>
                        </a:rPr>
                        <a:t>2017</a:t>
                      </a:r>
                      <a:r>
                        <a:rPr kumimoji="1" lang="ja-JP" altLang="en-US" sz="1200" dirty="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a:latin typeface="UD デジタル 教科書体 NK-B" panose="02020700000000000000" pitchFamily="18" charset="-128"/>
                          <a:ea typeface="UD デジタル 教科書体 NK-B" panose="02020700000000000000" pitchFamily="18" charset="-128"/>
                        </a:rPr>
                        <a:t>4,000</a:t>
                      </a:r>
                      <a:r>
                        <a:rPr kumimoji="1" lang="ja-JP" altLang="en-US" sz="1200" dirty="0">
                          <a:latin typeface="UD デジタル 教科書体 NK-B" panose="02020700000000000000" pitchFamily="18" charset="-128"/>
                          <a:ea typeface="UD デジタル 教科書体 NK-B" panose="02020700000000000000" pitchFamily="18" charset="-128"/>
                        </a:rPr>
                        <a:t>万ドル</a:t>
                      </a:r>
                      <a:r>
                        <a:rPr kumimoji="1" lang="en-US" altLang="ja-JP" sz="1200" dirty="0">
                          <a:latin typeface="UD デジタル 教科書体 NK-B" panose="02020700000000000000" pitchFamily="18" charset="-128"/>
                          <a:ea typeface="UD デジタル 教科書体 NK-B" panose="02020700000000000000" pitchFamily="18" charset="-128"/>
                        </a:rPr>
                        <a:t>/</a:t>
                      </a:r>
                      <a:r>
                        <a:rPr kumimoji="1" lang="ja-JP" altLang="en-US" sz="1200" dirty="0">
                          <a:latin typeface="UD デジタル 教科書体 NK-B" panose="02020700000000000000" pitchFamily="18" charset="-128"/>
                          <a:ea typeface="UD デジタル 教科書体 NK-B" panose="02020700000000000000" pitchFamily="18" charset="-128"/>
                        </a:rPr>
                        <a:t>シリーズ</a:t>
                      </a:r>
                      <a:r>
                        <a:rPr kumimoji="1" lang="en-US" altLang="ja-JP" sz="1200" dirty="0">
                          <a:latin typeface="UD デジタル 教科書体 NK-B" panose="02020700000000000000" pitchFamily="18" charset="-128"/>
                          <a:ea typeface="UD デジタル 教科書体 NK-B" panose="02020700000000000000" pitchFamily="18" charset="-128"/>
                        </a:rPr>
                        <a:t>A</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858049934"/>
                  </a:ext>
                </a:extLst>
              </a:tr>
              <a:tr h="370840">
                <a:tc>
                  <a:txBody>
                    <a:bodyPr/>
                    <a:lstStyle/>
                    <a:p>
                      <a:r>
                        <a:rPr kumimoji="1" lang="en-US" altLang="ja-JP" sz="1600" dirty="0">
                          <a:latin typeface="UD デジタル 教科書体 NK-B" panose="02020700000000000000" pitchFamily="18" charset="-128"/>
                          <a:ea typeface="UD デジタル 教科書体 NK-B" panose="02020700000000000000" pitchFamily="18" charset="-128"/>
                        </a:rPr>
                        <a:t>Shape </a:t>
                      </a:r>
                      <a:r>
                        <a:rPr kumimoji="1" lang="en-US" altLang="ja-JP" sz="1600" dirty="0" err="1">
                          <a:latin typeface="UD デジタル 教科書体 NK-B" panose="02020700000000000000" pitchFamily="18" charset="-128"/>
                          <a:ea typeface="UD デジタル 教科書体 NK-B" panose="02020700000000000000" pitchFamily="18" charset="-128"/>
                        </a:rPr>
                        <a:t>Terapeutics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dirty="0">
                          <a:latin typeface="UD デジタル 教科書体 NK-B" panose="02020700000000000000" pitchFamily="18" charset="-128"/>
                          <a:ea typeface="UD デジタル 教科書体 NK-B" panose="02020700000000000000" pitchFamily="18" charset="-128"/>
                        </a:rPr>
                        <a:t>ADAR</a:t>
                      </a:r>
                      <a:r>
                        <a:rPr kumimoji="1" lang="ja-JP" altLang="en-US" sz="1400" dirty="0" err="1">
                          <a:latin typeface="UD デジタル 教科書体 NK-B" panose="02020700000000000000" pitchFamily="18" charset="-128"/>
                          <a:ea typeface="UD デジタル 教科書体 NK-B" panose="02020700000000000000" pitchFamily="18" charset="-128"/>
                        </a:rPr>
                        <a:t>、</a:t>
                      </a:r>
                      <a:r>
                        <a:rPr kumimoji="1" lang="ja-JP" altLang="en-US" sz="1400" dirty="0">
                          <a:latin typeface="UD デジタル 教科書体 NK-B" panose="02020700000000000000" pitchFamily="18" charset="-128"/>
                          <a:ea typeface="UD デジタル 教科書体 NK-B" panose="02020700000000000000" pitchFamily="18" charset="-128"/>
                        </a:rPr>
                        <a:t>サプレッサー、</a:t>
                      </a:r>
                      <a:r>
                        <a:rPr kumimoji="1" lang="en-US" altLang="ja-JP" sz="1400" dirty="0" err="1">
                          <a:latin typeface="UD デジタル 教科書体 NK-B" panose="02020700000000000000" pitchFamily="18" charset="-128"/>
                          <a:ea typeface="UD デジタル 教科書体 NK-B" panose="02020700000000000000" pitchFamily="18" charset="-128"/>
                        </a:rPr>
                        <a:t>tRNA</a:t>
                      </a:r>
                      <a:r>
                        <a:rPr kumimoji="1" lang="ja-JP" altLang="en-US" sz="1400" dirty="0" err="1">
                          <a:latin typeface="UD デジタル 教科書体 NK-B" panose="02020700000000000000" pitchFamily="18" charset="-128"/>
                          <a:ea typeface="UD デジタル 教科書体 NK-B" panose="02020700000000000000" pitchFamily="18" charset="-128"/>
                        </a:rPr>
                        <a:t>、</a:t>
                      </a:r>
                      <a:r>
                        <a:rPr kumimoji="1" lang="ja-JP" altLang="en-US" sz="1400" dirty="0">
                          <a:latin typeface="UD デジタル 教科書体 NK-B" panose="02020700000000000000" pitchFamily="18" charset="-128"/>
                          <a:ea typeface="UD デジタル 教科書体 NK-B" panose="02020700000000000000" pitchFamily="18" charset="-128"/>
                        </a:rPr>
                        <a:t>組換えアデノ随伴ウイルス（</a:t>
                      </a:r>
                      <a:r>
                        <a:rPr kumimoji="1" lang="en-US" altLang="ja-JP" sz="1400" dirty="0">
                          <a:latin typeface="UD デジタル 教科書体 NK-B" panose="02020700000000000000" pitchFamily="18" charset="-128"/>
                          <a:ea typeface="UD デジタル 教科書体 NK-B" panose="02020700000000000000" pitchFamily="18" charset="-128"/>
                        </a:rPr>
                        <a:t>AAV</a:t>
                      </a:r>
                      <a:r>
                        <a:rPr kumimoji="1" lang="ja-JP" altLang="en-US" sz="1400" dirty="0">
                          <a:latin typeface="UD デジタル 教科書体 NK-B" panose="02020700000000000000" pitchFamily="18" charset="-128"/>
                          <a:ea typeface="UD デジタル 教科書体 NK-B" panose="02020700000000000000" pitchFamily="18" charset="-128"/>
                        </a:rPr>
                        <a:t>）などを利用し神経性疾患、癌、代謝性疾患、希少な遺伝性疾患を対象に</a:t>
                      </a:r>
                      <a:r>
                        <a:rPr kumimoji="1" lang="en-US" altLang="ja-JP" sz="1400" dirty="0">
                          <a:latin typeface="UD デジタル 教科書体 NK-B" panose="02020700000000000000" pitchFamily="18" charset="-128"/>
                          <a:ea typeface="UD デジタル 教科書体 NK-B" panose="02020700000000000000" pitchFamily="18" charset="-128"/>
                        </a:rPr>
                        <a:t>RNA</a:t>
                      </a:r>
                      <a:r>
                        <a:rPr kumimoji="1" lang="ja-JP" altLang="en-US" sz="1400" dirty="0">
                          <a:latin typeface="UD デジタル 教科書体 NK-B" panose="02020700000000000000" pitchFamily="18" charset="-128"/>
                          <a:ea typeface="UD デジタル 教科書体 NK-B" panose="02020700000000000000" pitchFamily="18" charset="-128"/>
                        </a:rPr>
                        <a:t>治療法を開発</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UD デジタル 教科書体 NK-B" panose="02020700000000000000" pitchFamily="18" charset="-128"/>
                          <a:ea typeface="UD デジタル 教科書体 NK-B" panose="02020700000000000000" pitchFamily="18" charset="-128"/>
                        </a:rPr>
                        <a:t>2018</a:t>
                      </a:r>
                      <a:r>
                        <a:rPr kumimoji="1" lang="ja-JP" altLang="en-US" sz="1200" dirty="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a:latin typeface="UD デジタル 教科書体 NK-B" panose="02020700000000000000" pitchFamily="18" charset="-128"/>
                          <a:ea typeface="UD デジタル 教科書体 NK-B" panose="02020700000000000000" pitchFamily="18" charset="-128"/>
                        </a:rPr>
                        <a:t>3,550</a:t>
                      </a:r>
                      <a:r>
                        <a:rPr kumimoji="1" lang="ja-JP" altLang="en-US" sz="1200" dirty="0">
                          <a:latin typeface="UD デジタル 教科書体 NK-B" panose="02020700000000000000" pitchFamily="18" charset="-128"/>
                          <a:ea typeface="UD デジタル 教科書体 NK-B" panose="02020700000000000000" pitchFamily="18" charset="-128"/>
                        </a:rPr>
                        <a:t>万ドル</a:t>
                      </a:r>
                      <a:r>
                        <a:rPr kumimoji="1" lang="en-US" altLang="ja-JP" sz="1200" dirty="0">
                          <a:latin typeface="UD デジタル 教科書体 NK-B" panose="02020700000000000000" pitchFamily="18" charset="-128"/>
                          <a:ea typeface="UD デジタル 教科書体 NK-B" panose="02020700000000000000" pitchFamily="18" charset="-128"/>
                        </a:rPr>
                        <a:t>/</a:t>
                      </a:r>
                      <a:r>
                        <a:rPr kumimoji="1" lang="ja-JP" altLang="en-US" sz="1200" dirty="0">
                          <a:latin typeface="UD デジタル 教科書体 NK-B" panose="02020700000000000000" pitchFamily="18" charset="-128"/>
                          <a:ea typeface="UD デジタル 教科書体 NK-B" panose="02020700000000000000" pitchFamily="18" charset="-128"/>
                        </a:rPr>
                        <a:t>シリーズ</a:t>
                      </a:r>
                      <a:r>
                        <a:rPr kumimoji="1" lang="en-US" altLang="ja-JP" sz="1200" dirty="0">
                          <a:latin typeface="UD デジタル 教科書体 NK-B" panose="02020700000000000000" pitchFamily="18" charset="-128"/>
                          <a:ea typeface="UD デジタル 教科書体 NK-B" panose="02020700000000000000" pitchFamily="18" charset="-128"/>
                        </a:rPr>
                        <a:t>A</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82049304"/>
                  </a:ext>
                </a:extLst>
              </a:tr>
              <a:tr h="370840">
                <a:tc>
                  <a:txBody>
                    <a:bodyPr/>
                    <a:lstStyle/>
                    <a:p>
                      <a:r>
                        <a:rPr kumimoji="1" lang="en-US" altLang="ja-JP" sz="1600" b="0" i="0" kern="1200" dirty="0" err="1">
                          <a:solidFill>
                            <a:schemeClr val="dk1"/>
                          </a:solidFill>
                          <a:effectLst/>
                          <a:latin typeface="UD デジタル 教科書体 NK-B" panose="02020700000000000000" pitchFamily="18" charset="-128"/>
                          <a:ea typeface="UD デジタル 教科書体 NK-B" panose="02020700000000000000" pitchFamily="18" charset="-128"/>
                          <a:cs typeface="+mn-cs"/>
                        </a:rPr>
                        <a:t>Korro</a:t>
                      </a:r>
                      <a:r>
                        <a:rPr kumimoji="1" lang="en-US" altLang="ja-JP" sz="16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 Bio</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dirty="0">
                          <a:latin typeface="UD デジタル 教科書体 NK-B" panose="02020700000000000000" pitchFamily="18" charset="-128"/>
                          <a:ea typeface="UD デジタル 教科書体 NK-B" panose="02020700000000000000" pitchFamily="18" charset="-128"/>
                        </a:rPr>
                        <a:t>核酸医薬と</a:t>
                      </a:r>
                      <a:r>
                        <a:rPr kumimoji="1" lang="en-US" altLang="ja-JP" sz="1400" dirty="0">
                          <a:latin typeface="UD デジタル 教科書体 NK-B" panose="02020700000000000000" pitchFamily="18" charset="-128"/>
                          <a:ea typeface="UD デジタル 教科書体 NK-B" panose="02020700000000000000" pitchFamily="18" charset="-128"/>
                        </a:rPr>
                        <a:t>ADAR</a:t>
                      </a:r>
                      <a:r>
                        <a:rPr kumimoji="1" lang="ja-JP" altLang="en-US" sz="1400" dirty="0">
                          <a:latin typeface="UD デジタル 教科書体 NK-B" panose="02020700000000000000" pitchFamily="18" charset="-128"/>
                          <a:ea typeface="UD デジタル 教科書体 NK-B" panose="02020700000000000000" pitchFamily="18" charset="-128"/>
                        </a:rPr>
                        <a:t>を使ってデュセンヌ型筋ジストロフィーやパーキンソン病など</a:t>
                      </a:r>
                      <a:r>
                        <a:rPr kumimoji="1" lang="en-US" altLang="ja-JP" sz="1400" dirty="0">
                          <a:latin typeface="UD デジタル 教科書体 NK-B" panose="02020700000000000000" pitchFamily="18" charset="-128"/>
                          <a:ea typeface="UD デジタル 教科書体 NK-B" panose="02020700000000000000" pitchFamily="18" charset="-128"/>
                        </a:rPr>
                        <a:t>G to A</a:t>
                      </a:r>
                      <a:r>
                        <a:rPr kumimoji="1" lang="ja-JP" altLang="en-US" sz="1400" dirty="0">
                          <a:latin typeface="UD デジタル 教科書体 NK-B" panose="02020700000000000000" pitchFamily="18" charset="-128"/>
                          <a:ea typeface="UD デジタル 教科書体 NK-B" panose="02020700000000000000" pitchFamily="18" charset="-128"/>
                        </a:rPr>
                        <a:t>変異が関係する疾患を対象に核酸医薬を開発</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UD デジタル 教科書体 NK-B" panose="02020700000000000000" pitchFamily="18" charset="-128"/>
                          <a:ea typeface="UD デジタル 教科書体 NK-B" panose="02020700000000000000" pitchFamily="18" charset="-128"/>
                        </a:rPr>
                        <a:t>2018</a:t>
                      </a:r>
                      <a:r>
                        <a:rPr kumimoji="1" lang="ja-JP" altLang="en-US" sz="1200" dirty="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a:latin typeface="UD デジタル 教科書体 NK-B" panose="02020700000000000000" pitchFamily="18" charset="-128"/>
                          <a:ea typeface="UD デジタル 教科書体 NK-B" panose="02020700000000000000" pitchFamily="18" charset="-128"/>
                        </a:rPr>
                        <a:t>200</a:t>
                      </a:r>
                      <a:r>
                        <a:rPr kumimoji="1" lang="ja-JP" altLang="en-US" sz="1200" dirty="0">
                          <a:latin typeface="UD デジタル 教科書体 NK-B" panose="02020700000000000000" pitchFamily="18" charset="-128"/>
                          <a:ea typeface="UD デジタル 教科書体 NK-B" panose="02020700000000000000" pitchFamily="18" charset="-128"/>
                        </a:rPr>
                        <a:t>万ドル</a:t>
                      </a:r>
                      <a:r>
                        <a:rPr kumimoji="1" lang="en-US" altLang="ja-JP" sz="1200" dirty="0">
                          <a:latin typeface="UD デジタル 教科書体 NK-B" panose="02020700000000000000" pitchFamily="18" charset="-128"/>
                          <a:ea typeface="UD デジタル 教科書体 NK-B" panose="02020700000000000000" pitchFamily="18" charset="-128"/>
                        </a:rPr>
                        <a:t>/</a:t>
                      </a:r>
                      <a:r>
                        <a:rPr kumimoji="1" lang="ja-JP" altLang="en-US" sz="1200" dirty="0">
                          <a:latin typeface="UD デジタル 教科書体 NK-B" panose="02020700000000000000" pitchFamily="18" charset="-128"/>
                          <a:ea typeface="UD デジタル 教科書体 NK-B" panose="02020700000000000000" pitchFamily="18" charset="-128"/>
                        </a:rPr>
                        <a:t>シード</a:t>
                      </a:r>
                    </a:p>
                  </a:txBody>
                  <a:tcPr anchor="ctr"/>
                </a:tc>
                <a:extLst>
                  <a:ext uri="{0D108BD9-81ED-4DB2-BD59-A6C34878D82A}">
                    <a16:rowId xmlns:a16="http://schemas.microsoft.com/office/drawing/2014/main" val="1407510153"/>
                  </a:ext>
                </a:extLst>
              </a:tr>
              <a:tr h="370840">
                <a:tc>
                  <a:txBody>
                    <a:bodyPr/>
                    <a:lstStyle/>
                    <a:p>
                      <a:r>
                        <a:rPr kumimoji="1" lang="en-US" altLang="ja-JP" sz="1600" dirty="0" err="1">
                          <a:latin typeface="UD デジタル 教科書体 NK-B" panose="02020700000000000000" pitchFamily="18" charset="-128"/>
                          <a:ea typeface="UD デジタル 教科書体 NK-B" panose="02020700000000000000" pitchFamily="18" charset="-128"/>
                        </a:rPr>
                        <a:t>Locana</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CRISPR</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のオフターゲット効果を最小化しつつ、</a:t>
                      </a:r>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RNA</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の機能不全を起因とする運動ニューロン疾患やハンチントン病などを</a:t>
                      </a:r>
                      <a:r>
                        <a:rPr kumimoji="1" lang="en-US" altLang="ja-JP"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RNA</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関連の治療技術開発</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200" dirty="0">
                          <a:latin typeface="UD デジタル 教科書体 NK-B" panose="02020700000000000000" pitchFamily="18" charset="-128"/>
                          <a:ea typeface="UD デジタル 教科書体 NK-B" panose="02020700000000000000" pitchFamily="18" charset="-128"/>
                        </a:rPr>
                        <a:t>２０１６年設立</a:t>
                      </a:r>
                      <a:endParaRPr kumimoji="1" lang="en-US" altLang="ja-JP" sz="1200" dirty="0">
                        <a:latin typeface="UD デジタル 教科書体 NK-B" panose="02020700000000000000" pitchFamily="18" charset="-128"/>
                        <a:ea typeface="UD デジタル 教科書体 NK-B" panose="02020700000000000000" pitchFamily="18" charset="-128"/>
                      </a:endParaRPr>
                    </a:p>
                    <a:p>
                      <a:r>
                        <a:rPr kumimoji="1" lang="ja-JP" altLang="en-US" sz="1200" dirty="0">
                          <a:latin typeface="UD デジタル 教科書体 NK-B" panose="02020700000000000000" pitchFamily="18" charset="-128"/>
                          <a:ea typeface="UD デジタル 教科書体 NK-B" panose="02020700000000000000" pitchFamily="18" charset="-128"/>
                        </a:rPr>
                        <a:t>株式未公開</a:t>
                      </a:r>
                    </a:p>
                  </a:txBody>
                  <a:tcPr anchor="ctr"/>
                </a:tc>
                <a:extLst>
                  <a:ext uri="{0D108BD9-81ED-4DB2-BD59-A6C34878D82A}">
                    <a16:rowId xmlns:a16="http://schemas.microsoft.com/office/drawing/2014/main" val="1311052654"/>
                  </a:ext>
                </a:extLst>
              </a:tr>
            </a:tbl>
          </a:graphicData>
        </a:graphic>
      </p:graphicFrame>
      <p:sp>
        <p:nvSpPr>
          <p:cNvPr id="34" name="テキスト ボックス 33">
            <a:extLst>
              <a:ext uri="{FF2B5EF4-FFF2-40B4-BE49-F238E27FC236}">
                <a16:creationId xmlns:a16="http://schemas.microsoft.com/office/drawing/2014/main" id="{626A1550-CF22-4D8D-A1E7-B8C79748B131}"/>
              </a:ext>
            </a:extLst>
          </p:cNvPr>
          <p:cNvSpPr txBox="1"/>
          <p:nvPr/>
        </p:nvSpPr>
        <p:spPr>
          <a:xfrm>
            <a:off x="2538362" y="362907"/>
            <a:ext cx="7166429" cy="584775"/>
          </a:xfrm>
          <a:prstGeom prst="rect">
            <a:avLst/>
          </a:prstGeom>
          <a:noFill/>
        </p:spPr>
        <p:txBody>
          <a:bodyPr wrap="square" rtlCol="0">
            <a:spAutoFit/>
          </a:bodyPr>
          <a:lstStyle/>
          <a:p>
            <a:pPr algn="ctr"/>
            <a:r>
              <a:rPr kumimoji="1" lang="en-US" altLang="ja-JP" sz="3200" dirty="0">
                <a:latin typeface="Yet R" panose="02030504000101010101" pitchFamily="18" charset="-127"/>
                <a:ea typeface="Yet R" panose="02030504000101010101" pitchFamily="18" charset="-127"/>
              </a:rPr>
              <a:t>RNA</a:t>
            </a:r>
            <a:r>
              <a:rPr kumimoji="1" lang="ja-JP" altLang="en-US" sz="3200" dirty="0">
                <a:latin typeface="Yet R" panose="02030504000101010101" pitchFamily="18" charset="-127"/>
                <a:ea typeface="Yet R" panose="02030504000101010101" pitchFamily="18" charset="-127"/>
              </a:rPr>
              <a:t>を利用した治療技術開発企業</a:t>
            </a:r>
          </a:p>
        </p:txBody>
      </p:sp>
    </p:spTree>
    <p:extLst>
      <p:ext uri="{BB962C8B-B14F-4D97-AF65-F5344CB8AC3E}">
        <p14:creationId xmlns:p14="http://schemas.microsoft.com/office/powerpoint/2010/main" val="1454566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5">
            <a:extLst>
              <a:ext uri="{FF2B5EF4-FFF2-40B4-BE49-F238E27FC236}">
                <a16:creationId xmlns:a16="http://schemas.microsoft.com/office/drawing/2014/main" id="{FD9F01D4-7D73-46A7-AD62-4D59C85B62D8}"/>
              </a:ext>
            </a:extLst>
          </p:cNvPr>
          <p:cNvGraphicFramePr>
            <a:graphicFrameLocks noGrp="1"/>
          </p:cNvGraphicFramePr>
          <p:nvPr>
            <p:extLst>
              <p:ext uri="{D42A27DB-BD31-4B8C-83A1-F6EECF244321}">
                <p14:modId xmlns:p14="http://schemas.microsoft.com/office/powerpoint/2010/main" val="386611938"/>
              </p:ext>
            </p:extLst>
          </p:nvPr>
        </p:nvGraphicFramePr>
        <p:xfrm>
          <a:off x="492369" y="935907"/>
          <a:ext cx="11207260" cy="2082165"/>
        </p:xfrm>
        <a:graphic>
          <a:graphicData uri="http://schemas.openxmlformats.org/drawingml/2006/table">
            <a:tbl>
              <a:tblPr firstRow="1" bandRow="1">
                <a:tableStyleId>{2D5ABB26-0587-4C30-8999-92F81FD0307C}</a:tableStyleId>
              </a:tblPr>
              <a:tblGrid>
                <a:gridCol w="2231828">
                  <a:extLst>
                    <a:ext uri="{9D8B030D-6E8A-4147-A177-3AD203B41FA5}">
                      <a16:colId xmlns:a16="http://schemas.microsoft.com/office/drawing/2014/main" val="20000"/>
                    </a:ext>
                  </a:extLst>
                </a:gridCol>
                <a:gridCol w="1684261">
                  <a:extLst>
                    <a:ext uri="{9D8B030D-6E8A-4147-A177-3AD203B41FA5}">
                      <a16:colId xmlns:a16="http://schemas.microsoft.com/office/drawing/2014/main" val="20001"/>
                    </a:ext>
                  </a:extLst>
                </a:gridCol>
                <a:gridCol w="1569059">
                  <a:extLst>
                    <a:ext uri="{9D8B030D-6E8A-4147-A177-3AD203B41FA5}">
                      <a16:colId xmlns:a16="http://schemas.microsoft.com/office/drawing/2014/main" val="20002"/>
                    </a:ext>
                  </a:extLst>
                </a:gridCol>
                <a:gridCol w="1736757">
                  <a:extLst>
                    <a:ext uri="{9D8B030D-6E8A-4147-A177-3AD203B41FA5}">
                      <a16:colId xmlns:a16="http://schemas.microsoft.com/office/drawing/2014/main" val="20003"/>
                    </a:ext>
                  </a:extLst>
                </a:gridCol>
                <a:gridCol w="1589476">
                  <a:extLst>
                    <a:ext uri="{9D8B030D-6E8A-4147-A177-3AD203B41FA5}">
                      <a16:colId xmlns:a16="http://schemas.microsoft.com/office/drawing/2014/main" val="20004"/>
                    </a:ext>
                  </a:extLst>
                </a:gridCol>
                <a:gridCol w="1042638">
                  <a:extLst>
                    <a:ext uri="{9D8B030D-6E8A-4147-A177-3AD203B41FA5}">
                      <a16:colId xmlns:a16="http://schemas.microsoft.com/office/drawing/2014/main" val="20005"/>
                    </a:ext>
                  </a:extLst>
                </a:gridCol>
                <a:gridCol w="1353241">
                  <a:extLst>
                    <a:ext uri="{9D8B030D-6E8A-4147-A177-3AD203B41FA5}">
                      <a16:colId xmlns:a16="http://schemas.microsoft.com/office/drawing/2014/main" val="20006"/>
                    </a:ext>
                  </a:extLst>
                </a:gridCol>
              </a:tblGrid>
              <a:tr h="234315">
                <a:tc>
                  <a:txBody>
                    <a:bodyPr/>
                    <a:lstStyle/>
                    <a:p>
                      <a:pPr marL="27305"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薬剤名</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6670"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用途</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6670"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段階</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6034"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材料</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6034"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会社名</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6034"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開発国</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chemeClr val="bg2"/>
                    </a:solidFill>
                  </a:tcPr>
                </a:tc>
                <a:tc>
                  <a:txBody>
                    <a:bodyPr/>
                    <a:lstStyle/>
                    <a:p>
                      <a:pPr marL="25400" algn="ctr">
                        <a:lnSpc>
                          <a:spcPct val="100000"/>
                        </a:lnSpc>
                        <a:spcBef>
                          <a:spcPts val="215"/>
                        </a:spcBef>
                      </a:pPr>
                      <a:r>
                        <a:rPr sz="1050" spc="30" dirty="0">
                          <a:solidFill>
                            <a:srgbClr val="C00000"/>
                          </a:solidFill>
                          <a:latin typeface="UD Digi Kyokasho NK-B" panose="02020700000000000000" pitchFamily="18" charset="-128"/>
                          <a:ea typeface="UD Digi Kyokasho NK-B" panose="02020700000000000000" pitchFamily="18" charset="-128"/>
                          <a:cs typeface="Noto Sans CJK JP Regular"/>
                        </a:rPr>
                        <a:t>備考</a:t>
                      </a:r>
                      <a:endParaRPr sz="1050" dirty="0">
                        <a:solidFill>
                          <a:srgbClr val="C00000"/>
                        </a:solidFill>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chemeClr val="bg2"/>
                    </a:solidFill>
                  </a:tcPr>
                </a:tc>
                <a:extLst>
                  <a:ext uri="{0D108BD9-81ED-4DB2-BD59-A6C34878D82A}">
                    <a16:rowId xmlns:a16="http://schemas.microsoft.com/office/drawing/2014/main" val="10000"/>
                  </a:ext>
                </a:extLst>
              </a:tr>
              <a:tr h="234315">
                <a:tc>
                  <a:txBody>
                    <a:bodyPr/>
                    <a:lstStyle/>
                    <a:p>
                      <a:pPr marL="27305">
                        <a:lnSpc>
                          <a:spcPct val="100000"/>
                        </a:lnSpc>
                        <a:spcBef>
                          <a:spcPts val="254"/>
                        </a:spcBef>
                      </a:pPr>
                      <a:r>
                        <a:rPr sz="1050" spc="30" dirty="0">
                          <a:latin typeface="UD Digi Kyokasho NK-B" panose="02020700000000000000" pitchFamily="18" charset="-128"/>
                          <a:ea typeface="UD Digi Kyokasho NK-B" panose="02020700000000000000" pitchFamily="18" charset="-128"/>
                          <a:cs typeface="Noto Sans CJK JP Regular"/>
                        </a:rPr>
                        <a:t>タリグルセラーゼ・アルファ</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6670">
                        <a:lnSpc>
                          <a:spcPct val="100000"/>
                        </a:lnSpc>
                        <a:spcBef>
                          <a:spcPts val="254"/>
                        </a:spcBef>
                      </a:pPr>
                      <a:r>
                        <a:rPr sz="1050" spc="30" dirty="0">
                          <a:latin typeface="UD Digi Kyokasho NK-B" panose="02020700000000000000" pitchFamily="18" charset="-128"/>
                          <a:ea typeface="UD Digi Kyokasho NK-B" panose="02020700000000000000" pitchFamily="18" charset="-128"/>
                          <a:cs typeface="Noto Sans CJK JP Regular"/>
                        </a:rPr>
                        <a:t>ゴーシェ病（希少疾患</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6670">
                        <a:lnSpc>
                          <a:spcPct val="100000"/>
                        </a:lnSpc>
                        <a:spcBef>
                          <a:spcPts val="254"/>
                        </a:spcBef>
                      </a:pPr>
                      <a:r>
                        <a:rPr sz="1050" spc="70" dirty="0">
                          <a:latin typeface="UD Digi Kyokasho NK-B" panose="02020700000000000000" pitchFamily="18" charset="-128"/>
                          <a:ea typeface="UD Digi Kyokasho NK-B" panose="02020700000000000000" pitchFamily="18" charset="-128"/>
                          <a:cs typeface="Noto Sans CJK JP Regular"/>
                        </a:rPr>
                        <a:t>FDA</a:t>
                      </a:r>
                      <a:r>
                        <a:rPr sz="1050" spc="30" dirty="0">
                          <a:latin typeface="UD Digi Kyokasho NK-B" panose="02020700000000000000" pitchFamily="18" charset="-128"/>
                          <a:ea typeface="UD Digi Kyokasho NK-B" panose="02020700000000000000" pitchFamily="18" charset="-128"/>
                          <a:cs typeface="Noto Sans CJK JP Regular"/>
                        </a:rPr>
                        <a:t>承認</a:t>
                      </a:r>
                      <a:r>
                        <a:rPr sz="1050" spc="35" dirty="0">
                          <a:latin typeface="UD Digi Kyokasho NK-B" panose="02020700000000000000" pitchFamily="18" charset="-128"/>
                          <a:ea typeface="UD Digi Kyokasho NK-B" panose="02020700000000000000" pitchFamily="18" charset="-128"/>
                          <a:cs typeface="Noto Sans CJK JP Regular"/>
                        </a:rPr>
                        <a:t>済</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6034">
                        <a:lnSpc>
                          <a:spcPct val="100000"/>
                        </a:lnSpc>
                        <a:spcBef>
                          <a:spcPts val="254"/>
                        </a:spcBef>
                      </a:pPr>
                      <a:r>
                        <a:rPr sz="1050" spc="30" dirty="0">
                          <a:latin typeface="UD Digi Kyokasho NK-B" panose="02020700000000000000" pitchFamily="18" charset="-128"/>
                          <a:ea typeface="UD Digi Kyokasho NK-B" panose="02020700000000000000" pitchFamily="18" charset="-128"/>
                          <a:cs typeface="Noto Sans CJK JP Regular"/>
                        </a:rPr>
                        <a:t>ニンジン培養細胞</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6034">
                        <a:lnSpc>
                          <a:spcPct val="100000"/>
                        </a:lnSpc>
                        <a:spcBef>
                          <a:spcPts val="254"/>
                        </a:spcBef>
                      </a:pPr>
                      <a:r>
                        <a:rPr sz="1050" spc="-20" dirty="0">
                          <a:latin typeface="UD Digi Kyokasho NK-B" panose="02020700000000000000" pitchFamily="18" charset="-128"/>
                          <a:ea typeface="UD Digi Kyokasho NK-B" panose="02020700000000000000" pitchFamily="18" charset="-128"/>
                          <a:cs typeface="Noto Sans CJK JP Regular"/>
                        </a:rPr>
                        <a:t>Protalix</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6034">
                        <a:lnSpc>
                          <a:spcPct val="100000"/>
                        </a:lnSpc>
                        <a:spcBef>
                          <a:spcPts val="254"/>
                        </a:spcBef>
                      </a:pPr>
                      <a:r>
                        <a:rPr sz="1050" spc="30" dirty="0">
                          <a:latin typeface="UD Digi Kyokasho NK-B" panose="02020700000000000000" pitchFamily="18" charset="-128"/>
                          <a:ea typeface="UD Digi Kyokasho NK-B" panose="02020700000000000000" pitchFamily="18" charset="-128"/>
                          <a:cs typeface="Noto Sans CJK JP Regular"/>
                        </a:rPr>
                        <a:t>イスラエル</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25400">
                        <a:lnSpc>
                          <a:spcPct val="100000"/>
                        </a:lnSpc>
                        <a:spcBef>
                          <a:spcPts val="254"/>
                        </a:spcBef>
                      </a:pPr>
                      <a:r>
                        <a:rPr sz="1050" spc="-10" dirty="0">
                          <a:latin typeface="UD Digi Kyokasho NK-B" panose="02020700000000000000" pitchFamily="18" charset="-128"/>
                          <a:ea typeface="UD Digi Kyokasho NK-B" panose="02020700000000000000" pitchFamily="18" charset="-128"/>
                          <a:cs typeface="Noto Sans CJK JP Regular"/>
                        </a:rPr>
                        <a:t>2012</a:t>
                      </a:r>
                      <a:r>
                        <a:rPr sz="1050" spc="5" dirty="0">
                          <a:latin typeface="UD Digi Kyokasho NK-B" panose="02020700000000000000" pitchFamily="18" charset="-128"/>
                          <a:ea typeface="UD Digi Kyokasho NK-B" panose="02020700000000000000" pitchFamily="18" charset="-128"/>
                          <a:cs typeface="Noto Sans CJK JP Regular"/>
                        </a:rPr>
                        <a:t>年</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32384"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229870">
                <a:tc>
                  <a:txBody>
                    <a:bodyPr/>
                    <a:lstStyle/>
                    <a:p>
                      <a:pPr marL="27305">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ロタウィルスワクチン</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ワクチン</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フェーズ</a:t>
                      </a:r>
                      <a:r>
                        <a:rPr sz="1050" spc="-10" dirty="0">
                          <a:latin typeface="UD Digi Kyokasho NK-B" panose="02020700000000000000" pitchFamily="18" charset="-128"/>
                          <a:ea typeface="UD Digi Kyokasho NK-B" panose="02020700000000000000" pitchFamily="18" charset="-128"/>
                          <a:cs typeface="Noto Sans CJK JP Regular"/>
                        </a:rPr>
                        <a:t>1</a:t>
                      </a:r>
                      <a:r>
                        <a:rPr sz="1050" spc="30" dirty="0">
                          <a:latin typeface="UD Digi Kyokasho NK-B" panose="02020700000000000000" pitchFamily="18" charset="-128"/>
                          <a:ea typeface="UD Digi Kyokasho NK-B" panose="02020700000000000000" pitchFamily="18" charset="-128"/>
                          <a:cs typeface="Noto Sans CJK JP Regular"/>
                        </a:rPr>
                        <a:t>治験</a:t>
                      </a:r>
                      <a:r>
                        <a:rPr sz="1050" spc="35" dirty="0">
                          <a:latin typeface="UD Digi Kyokasho NK-B" panose="02020700000000000000" pitchFamily="18" charset="-128"/>
                          <a:ea typeface="UD Digi Kyokasho NK-B" panose="02020700000000000000" pitchFamily="18" charset="-128"/>
                          <a:cs typeface="Noto Sans CJK JP Regular"/>
                        </a:rPr>
                        <a:t>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err="1">
                          <a:latin typeface="UD Digi Kyokasho NK-B" panose="02020700000000000000" pitchFamily="18" charset="-128"/>
                          <a:ea typeface="UD Digi Kyokasho NK-B" panose="02020700000000000000" pitchFamily="18" charset="-128"/>
                          <a:cs typeface="Noto Sans CJK JP Regular"/>
                        </a:rPr>
                        <a:t>ベンサミアナ（タバコ</a:t>
                      </a:r>
                      <a:r>
                        <a:rPr lang="ja-JP" altLang="en-US" sz="1050" spc="30" dirty="0">
                          <a:latin typeface="UD Digi Kyokasho NK-B" panose="02020700000000000000" pitchFamily="18" charset="-128"/>
                          <a:ea typeface="UD Digi Kyokasho NK-B" panose="02020700000000000000" pitchFamily="18" charset="-128"/>
                          <a:cs typeface="Noto Sans CJK JP Regular"/>
                        </a:rPr>
                        <a:t>）</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215"/>
                        </a:spcBef>
                      </a:pPr>
                      <a:r>
                        <a:rPr sz="1050" spc="15" dirty="0">
                          <a:latin typeface="UD Digi Kyokasho NK-B" panose="02020700000000000000" pitchFamily="18" charset="-128"/>
                          <a:ea typeface="UD Digi Kyokasho NK-B" panose="02020700000000000000" pitchFamily="18" charset="-128"/>
                          <a:cs typeface="Noto Sans CJK JP Regular"/>
                        </a:rPr>
                        <a:t>Medicago</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カナダ</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400">
                        <a:latin typeface="UD Digi Kyokasho NK-B" panose="02020700000000000000" pitchFamily="18" charset="-128"/>
                        <a:ea typeface="UD Digi Kyokasho NK-B" panose="02020700000000000000" pitchFamily="18" charset="-128"/>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29870">
                <a:tc>
                  <a:txBody>
                    <a:bodyPr/>
                    <a:lstStyle/>
                    <a:p>
                      <a:pPr marL="27305">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インフルエンザ</a:t>
                      </a:r>
                      <a:r>
                        <a:rPr sz="1050" spc="-10" dirty="0">
                          <a:latin typeface="UD Digi Kyokasho NK-B" panose="02020700000000000000" pitchFamily="18" charset="-128"/>
                          <a:ea typeface="UD Digi Kyokasho NK-B" panose="02020700000000000000" pitchFamily="18" charset="-128"/>
                          <a:cs typeface="Noto Sans CJK JP Regular"/>
                        </a:rPr>
                        <a:t>4</a:t>
                      </a:r>
                      <a:r>
                        <a:rPr sz="1050" spc="30" dirty="0">
                          <a:latin typeface="UD Digi Kyokasho NK-B" panose="02020700000000000000" pitchFamily="18" charset="-128"/>
                          <a:ea typeface="UD Digi Kyokasho NK-B" panose="02020700000000000000" pitchFamily="18" charset="-128"/>
                          <a:cs typeface="Noto Sans CJK JP Regular"/>
                        </a:rPr>
                        <a:t>価ワクチン</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ワクチン</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フェーズ３治験中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err="1">
                          <a:latin typeface="UD Digi Kyokasho NK-B" panose="02020700000000000000" pitchFamily="18" charset="-128"/>
                          <a:ea typeface="UD Digi Kyokasho NK-B" panose="02020700000000000000" pitchFamily="18" charset="-128"/>
                          <a:cs typeface="Noto Sans CJK JP Regular"/>
                        </a:rPr>
                        <a:t>ベンサミアナ（タバコ</a:t>
                      </a:r>
                      <a:r>
                        <a:rPr lang="ja-JP" altLang="en-US" sz="1050" spc="30" dirty="0">
                          <a:latin typeface="UD Digi Kyokasho NK-B" panose="02020700000000000000" pitchFamily="18" charset="-128"/>
                          <a:ea typeface="UD Digi Kyokasho NK-B" panose="02020700000000000000" pitchFamily="18" charset="-128"/>
                          <a:cs typeface="Noto Sans CJK JP Regular"/>
                        </a:rPr>
                        <a:t>）</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215"/>
                        </a:spcBef>
                      </a:pPr>
                      <a:r>
                        <a:rPr sz="1050" spc="15" dirty="0">
                          <a:latin typeface="UD Digi Kyokasho NK-B" panose="02020700000000000000" pitchFamily="18" charset="-128"/>
                          <a:ea typeface="UD Digi Kyokasho NK-B" panose="02020700000000000000" pitchFamily="18" charset="-128"/>
                          <a:cs typeface="Noto Sans CJK JP Regular"/>
                        </a:rPr>
                        <a:t>Medicago</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カナダ</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0">
                        <a:lnSpc>
                          <a:spcPct val="100000"/>
                        </a:lnSpc>
                        <a:spcBef>
                          <a:spcPts val="215"/>
                        </a:spcBef>
                      </a:pPr>
                      <a:r>
                        <a:rPr sz="1050" spc="-10" dirty="0">
                          <a:latin typeface="UD Digi Kyokasho NK-B" panose="02020700000000000000" pitchFamily="18" charset="-128"/>
                          <a:ea typeface="UD Digi Kyokasho NK-B" panose="02020700000000000000" pitchFamily="18" charset="-128"/>
                          <a:cs typeface="Noto Sans CJK JP Regular"/>
                        </a:rPr>
                        <a:t>2020</a:t>
                      </a:r>
                      <a:r>
                        <a:rPr sz="1050" spc="30" dirty="0">
                          <a:latin typeface="UD Digi Kyokasho NK-B" panose="02020700000000000000" pitchFamily="18" charset="-128"/>
                          <a:ea typeface="UD Digi Kyokasho NK-B" panose="02020700000000000000" pitchFamily="18" charset="-128"/>
                          <a:cs typeface="Noto Sans CJK JP Regular"/>
                        </a:rPr>
                        <a:t>年</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229870">
                <a:tc>
                  <a:txBody>
                    <a:bodyPr/>
                    <a:lstStyle/>
                    <a:p>
                      <a:pPr marL="27305">
                        <a:lnSpc>
                          <a:spcPct val="100000"/>
                        </a:lnSpc>
                        <a:spcBef>
                          <a:spcPts val="219"/>
                        </a:spcBef>
                      </a:pPr>
                      <a:r>
                        <a:rPr sz="1050" spc="-5" dirty="0">
                          <a:latin typeface="UD Digi Kyokasho NK-B" panose="02020700000000000000" pitchFamily="18" charset="-128"/>
                          <a:ea typeface="UD Digi Kyokasho NK-B" panose="02020700000000000000" pitchFamily="18" charset="-128"/>
                          <a:cs typeface="Noto Sans CJK JP Regular"/>
                        </a:rPr>
                        <a:t>ハーセプチン・バイオシミラー</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抗体医薬</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フェーズ３治験中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9"/>
                        </a:spcBef>
                      </a:pPr>
                      <a:r>
                        <a:rPr sz="1050" spc="30" dirty="0" err="1">
                          <a:latin typeface="UD Digi Kyokasho NK-B" panose="02020700000000000000" pitchFamily="18" charset="-128"/>
                          <a:ea typeface="UD Digi Kyokasho NK-B" panose="02020700000000000000" pitchFamily="18" charset="-128"/>
                          <a:cs typeface="Noto Sans CJK JP Regular"/>
                        </a:rPr>
                        <a:t>ベンサミアナ（タバコ</a:t>
                      </a:r>
                      <a:r>
                        <a:rPr lang="ja-JP" altLang="en-US" sz="1050" spc="30" dirty="0">
                          <a:latin typeface="UD Digi Kyokasho NK-B" panose="02020700000000000000" pitchFamily="18" charset="-128"/>
                          <a:ea typeface="UD Digi Kyokasho NK-B" panose="02020700000000000000" pitchFamily="18" charset="-128"/>
                          <a:cs typeface="Noto Sans CJK JP Regular"/>
                        </a:rPr>
                        <a:t>）</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219"/>
                        </a:spcBef>
                      </a:pPr>
                      <a:r>
                        <a:rPr sz="1050" spc="-10" dirty="0" err="1">
                          <a:latin typeface="UD Digi Kyokasho NK-B" panose="02020700000000000000" pitchFamily="18" charset="-128"/>
                          <a:ea typeface="UD Digi Kyokasho NK-B" panose="02020700000000000000" pitchFamily="18" charset="-128"/>
                          <a:cs typeface="Noto Sans CJK JP Regular"/>
                        </a:rPr>
                        <a:t>PlantForm</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カナダ</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0">
                        <a:lnSpc>
                          <a:spcPct val="100000"/>
                        </a:lnSpc>
                        <a:spcBef>
                          <a:spcPts val="219"/>
                        </a:spcBef>
                      </a:pPr>
                      <a:r>
                        <a:rPr sz="1050" spc="-10" dirty="0">
                          <a:latin typeface="UD Digi Kyokasho NK-B" panose="02020700000000000000" pitchFamily="18" charset="-128"/>
                          <a:ea typeface="UD Digi Kyokasho NK-B" panose="02020700000000000000" pitchFamily="18" charset="-128"/>
                          <a:cs typeface="Noto Sans CJK JP Regular"/>
                        </a:rPr>
                        <a:t>2022</a:t>
                      </a:r>
                      <a:r>
                        <a:rPr sz="1050" spc="30" dirty="0">
                          <a:latin typeface="UD Digi Kyokasho NK-B" panose="02020700000000000000" pitchFamily="18" charset="-128"/>
                          <a:ea typeface="UD Digi Kyokasho NK-B" panose="02020700000000000000" pitchFamily="18" charset="-128"/>
                          <a:cs typeface="Noto Sans CJK JP Regular"/>
                        </a:rPr>
                        <a:t>年発売見込</a:t>
                      </a:r>
                      <a:r>
                        <a:rPr sz="1050" spc="35" dirty="0">
                          <a:latin typeface="UD Digi Kyokasho NK-B" panose="02020700000000000000" pitchFamily="18" charset="-128"/>
                          <a:ea typeface="UD Digi Kyokasho NK-B" panose="02020700000000000000" pitchFamily="18" charset="-128"/>
                          <a:cs typeface="Noto Sans CJK JP Regular"/>
                        </a:rPr>
                        <a:t>み</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229870">
                <a:tc>
                  <a:txBody>
                    <a:bodyPr/>
                    <a:lstStyle/>
                    <a:p>
                      <a:pPr marL="27305">
                        <a:lnSpc>
                          <a:spcPct val="100000"/>
                        </a:lnSpc>
                        <a:spcBef>
                          <a:spcPts val="215"/>
                        </a:spcBef>
                      </a:pPr>
                      <a:r>
                        <a:rPr sz="1050" spc="-15" dirty="0">
                          <a:latin typeface="UD Digi Kyokasho NK-B" panose="02020700000000000000" pitchFamily="18" charset="-128"/>
                          <a:ea typeface="UD Digi Kyokasho NK-B" panose="02020700000000000000" pitchFamily="18" charset="-128"/>
                          <a:cs typeface="Noto Sans CJK JP Regular"/>
                        </a:rPr>
                        <a:t>Zmapp</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5" dirty="0">
                          <a:latin typeface="UD Digi Kyokasho NK-B" panose="02020700000000000000" pitchFamily="18" charset="-128"/>
                          <a:ea typeface="UD Digi Kyokasho NK-B" panose="02020700000000000000" pitchFamily="18" charset="-128"/>
                          <a:cs typeface="Noto Sans CJK JP Regular"/>
                        </a:rPr>
                        <a:t>エボラ出血熱</a:t>
                      </a:r>
                      <a:r>
                        <a:rPr sz="1050" spc="-25" dirty="0">
                          <a:latin typeface="UD Digi Kyokasho NK-B" panose="02020700000000000000" pitchFamily="18" charset="-128"/>
                          <a:ea typeface="UD Digi Kyokasho NK-B" panose="02020700000000000000" pitchFamily="18" charset="-128"/>
                          <a:cs typeface="Noto Sans CJK JP Regular"/>
                        </a:rPr>
                        <a:t>/</a:t>
                      </a:r>
                      <a:r>
                        <a:rPr sz="1050" spc="-5" dirty="0">
                          <a:latin typeface="UD Digi Kyokasho NK-B" panose="02020700000000000000" pitchFamily="18" charset="-128"/>
                          <a:ea typeface="UD Digi Kyokasho NK-B" panose="02020700000000000000" pitchFamily="18" charset="-128"/>
                          <a:cs typeface="Noto Sans CJK JP Regular"/>
                        </a:rPr>
                        <a:t>抗体医</a:t>
                      </a:r>
                      <a:r>
                        <a:rPr sz="1050" dirty="0">
                          <a:latin typeface="UD Digi Kyokasho NK-B" panose="02020700000000000000" pitchFamily="18" charset="-128"/>
                          <a:ea typeface="UD Digi Kyokasho NK-B" panose="02020700000000000000" pitchFamily="18" charset="-128"/>
                          <a:cs typeface="Noto Sans CJK JP Regular"/>
                        </a:rPr>
                        <a:t>薬</a:t>
                      </a: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治験中止中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タバコ</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10" dirty="0">
                          <a:latin typeface="UD Digi Kyokasho NK-B" panose="02020700000000000000" pitchFamily="18" charset="-128"/>
                          <a:ea typeface="UD Digi Kyokasho NK-B" panose="02020700000000000000" pitchFamily="18" charset="-128"/>
                          <a:cs typeface="Noto Sans CJK JP Regular"/>
                        </a:rPr>
                        <a:t>LeafBio</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アメリカ</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400">
                        <a:latin typeface="UD Digi Kyokasho NK-B" panose="02020700000000000000" pitchFamily="18" charset="-128"/>
                        <a:ea typeface="UD Digi Kyokasho NK-B" panose="02020700000000000000" pitchFamily="18" charset="-128"/>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229870">
                <a:tc>
                  <a:txBody>
                    <a:bodyPr/>
                    <a:lstStyle/>
                    <a:p>
                      <a:pPr marL="27305">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アビジン</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製薬</a:t>
                      </a:r>
                      <a:r>
                        <a:rPr sz="1050" spc="85" dirty="0">
                          <a:latin typeface="UD Digi Kyokasho NK-B" panose="02020700000000000000" pitchFamily="18" charset="-128"/>
                          <a:ea typeface="UD Digi Kyokasho NK-B" panose="02020700000000000000" pitchFamily="18" charset="-128"/>
                          <a:cs typeface="Noto Sans CJK JP Regular"/>
                        </a:rPr>
                        <a:t>/</a:t>
                      </a:r>
                      <a:r>
                        <a:rPr sz="1050" spc="30" dirty="0">
                          <a:latin typeface="UD Digi Kyokasho NK-B" panose="02020700000000000000" pitchFamily="18" charset="-128"/>
                          <a:ea typeface="UD Digi Kyokasho NK-B" panose="02020700000000000000" pitchFamily="18" charset="-128"/>
                          <a:cs typeface="Noto Sans CJK JP Regular"/>
                        </a:rPr>
                        <a:t>生化学</a:t>
                      </a:r>
                      <a:r>
                        <a:rPr sz="1050" spc="35" dirty="0">
                          <a:latin typeface="UD Digi Kyokasho NK-B" panose="02020700000000000000" pitchFamily="18" charset="-128"/>
                          <a:ea typeface="UD Digi Kyokasho NK-B" panose="02020700000000000000" pitchFamily="18" charset="-128"/>
                          <a:cs typeface="Noto Sans CJK JP Regular"/>
                        </a:rPr>
                        <a:t>用</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発売中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トウモロコシ</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シグマ等</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アメリカ</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発売中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229870">
                <a:tc>
                  <a:txBody>
                    <a:bodyPr/>
                    <a:lstStyle/>
                    <a:p>
                      <a:pPr marL="27305">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スクアレン</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化粧品原料</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670">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発売中</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サトウキビ</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400">
                        <a:latin typeface="UD Digi Kyokasho NK-B" panose="02020700000000000000" pitchFamily="18" charset="-128"/>
                        <a:ea typeface="UD Digi Kyokasho NK-B" panose="02020700000000000000" pitchFamily="18" charset="-128"/>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6034">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アメリカ</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0">
                        <a:lnSpc>
                          <a:spcPct val="100000"/>
                        </a:lnSpc>
                        <a:spcBef>
                          <a:spcPts val="219"/>
                        </a:spcBef>
                      </a:pPr>
                      <a:r>
                        <a:rPr sz="1050" spc="30" dirty="0">
                          <a:latin typeface="UD Digi Kyokasho NK-B" panose="02020700000000000000" pitchFamily="18" charset="-128"/>
                          <a:ea typeface="UD Digi Kyokasho NK-B" panose="02020700000000000000" pitchFamily="18" charset="-128"/>
                          <a:cs typeface="Noto Sans CJK JP Regular"/>
                        </a:rPr>
                        <a:t>発売中</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93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r h="234315">
                <a:tc>
                  <a:txBody>
                    <a:bodyPr/>
                    <a:lstStyle/>
                    <a:p>
                      <a:pPr marL="27305">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インターフェロン</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犬の歯肉炎治療用</a:t>
                      </a:r>
                      <a:endParaRPr sz="105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667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動物用医薬品承認済</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イチゴ</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北海道産総研</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6034">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日本</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25400">
                        <a:lnSpc>
                          <a:spcPct val="100000"/>
                        </a:lnSpc>
                        <a:spcBef>
                          <a:spcPts val="215"/>
                        </a:spcBef>
                      </a:pPr>
                      <a:r>
                        <a:rPr sz="1050" spc="30" dirty="0">
                          <a:latin typeface="UD Digi Kyokasho NK-B" panose="02020700000000000000" pitchFamily="18" charset="-128"/>
                          <a:ea typeface="UD Digi Kyokasho NK-B" panose="02020700000000000000" pitchFamily="18" charset="-128"/>
                          <a:cs typeface="Noto Sans CJK JP Regular"/>
                        </a:rPr>
                        <a:t>発売中</a:t>
                      </a:r>
                      <a:endParaRPr sz="1050" dirty="0">
                        <a:latin typeface="UD Digi Kyokasho NK-B" panose="02020700000000000000" pitchFamily="18" charset="-128"/>
                        <a:ea typeface="UD Digi Kyokasho NK-B" panose="02020700000000000000" pitchFamily="18" charset="-128"/>
                        <a:cs typeface="Noto Sans CJK JP Regular"/>
                      </a:endParaRPr>
                    </a:p>
                  </a:txBody>
                  <a:tcPr marL="0" marR="0" marT="27305"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9" name="object 6">
            <a:extLst>
              <a:ext uri="{FF2B5EF4-FFF2-40B4-BE49-F238E27FC236}">
                <a16:creationId xmlns:a16="http://schemas.microsoft.com/office/drawing/2014/main" id="{4BD2668D-1748-44DF-A272-377AF3AB3B39}"/>
              </a:ext>
            </a:extLst>
          </p:cNvPr>
          <p:cNvSpPr txBox="1">
            <a:spLocks/>
          </p:cNvSpPr>
          <p:nvPr/>
        </p:nvSpPr>
        <p:spPr>
          <a:xfrm>
            <a:off x="1336993" y="218125"/>
            <a:ext cx="9444990" cy="477695"/>
          </a:xfrm>
          <a:prstGeom prst="rect">
            <a:avLst/>
          </a:prstGeom>
        </p:spPr>
        <p:txBody>
          <a:bodyPr vert="horz" wrap="square" lIns="0" tIns="46355"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365"/>
              </a:spcBef>
            </a:pPr>
            <a:r>
              <a:rPr lang="en-US" sz="2800" spc="-5" dirty="0">
                <a:latin typeface="Yet R" panose="02030504000101010101" pitchFamily="18" charset="-127"/>
                <a:ea typeface="Yet R" panose="02030504000101010101" pitchFamily="18" charset="-127"/>
                <a:cs typeface="Arial"/>
              </a:rPr>
              <a:t>Plant Made</a:t>
            </a:r>
            <a:r>
              <a:rPr lang="en-US" sz="2800" spc="10" dirty="0">
                <a:latin typeface="Yet R" panose="02030504000101010101" pitchFamily="18" charset="-127"/>
                <a:ea typeface="Yet R" panose="02030504000101010101" pitchFamily="18" charset="-127"/>
                <a:cs typeface="Arial"/>
              </a:rPr>
              <a:t> </a:t>
            </a:r>
            <a:r>
              <a:rPr lang="en-US" sz="2800" spc="20" dirty="0" err="1">
                <a:latin typeface="Yet R" panose="02030504000101010101" pitchFamily="18" charset="-127"/>
                <a:ea typeface="Yet R" panose="02030504000101010101" pitchFamily="18" charset="-127"/>
                <a:cs typeface="Arial"/>
              </a:rPr>
              <a:t>Pharmaceuticals</a:t>
            </a:r>
            <a:r>
              <a:rPr lang="en-US" sz="2800" spc="20" dirty="0" err="1">
                <a:latin typeface="Yet R" panose="02030504000101010101" pitchFamily="18" charset="-127"/>
                <a:ea typeface="Yet R" panose="02030504000101010101" pitchFamily="18" charset="-127"/>
              </a:rPr>
              <a:t>（</a:t>
            </a:r>
            <a:r>
              <a:rPr lang="en-US" sz="2800" spc="20" dirty="0" err="1">
                <a:latin typeface="Yet R" panose="02030504000101010101" pitchFamily="18" charset="-127"/>
                <a:ea typeface="Yet R" panose="02030504000101010101" pitchFamily="18" charset="-127"/>
                <a:cs typeface="Arial"/>
              </a:rPr>
              <a:t>PMP</a:t>
            </a:r>
            <a:r>
              <a:rPr lang="en-US" sz="2800" spc="20" dirty="0">
                <a:latin typeface="Yet R" panose="02030504000101010101" pitchFamily="18" charset="-127"/>
                <a:ea typeface="Yet R" panose="02030504000101010101" pitchFamily="18" charset="-127"/>
              </a:rPr>
              <a:t>:</a:t>
            </a:r>
            <a:r>
              <a:rPr lang="en-US" sz="2800" spc="340" dirty="0">
                <a:latin typeface="Yet R" panose="02030504000101010101" pitchFamily="18" charset="-127"/>
                <a:ea typeface="Yet R" panose="02030504000101010101" pitchFamily="18" charset="-127"/>
              </a:rPr>
              <a:t> </a:t>
            </a:r>
            <a:r>
              <a:rPr lang="ja-JP" altLang="en-US" sz="2800" spc="-60" dirty="0">
                <a:latin typeface="Yet R" panose="02030504000101010101" pitchFamily="18" charset="-127"/>
                <a:ea typeface="Yet R" panose="02030504000101010101" pitchFamily="18" charset="-127"/>
              </a:rPr>
              <a:t>植物分子農業）</a:t>
            </a:r>
            <a:endParaRPr lang="ja-JP" altLang="en-US" sz="1600" dirty="0">
              <a:latin typeface="Yet R" panose="02030504000101010101" pitchFamily="18" charset="-127"/>
              <a:ea typeface="Yet R" panose="02030504000101010101" pitchFamily="18" charset="-127"/>
            </a:endParaRPr>
          </a:p>
        </p:txBody>
      </p:sp>
      <p:sp>
        <p:nvSpPr>
          <p:cNvPr id="10" name="object 7">
            <a:extLst>
              <a:ext uri="{FF2B5EF4-FFF2-40B4-BE49-F238E27FC236}">
                <a16:creationId xmlns:a16="http://schemas.microsoft.com/office/drawing/2014/main" id="{E612D91B-ED54-45F7-82BF-DD002B2C2542}"/>
              </a:ext>
            </a:extLst>
          </p:cNvPr>
          <p:cNvSpPr txBox="1"/>
          <p:nvPr/>
        </p:nvSpPr>
        <p:spPr>
          <a:xfrm>
            <a:off x="422030" y="3469502"/>
            <a:ext cx="8139165" cy="382156"/>
          </a:xfrm>
          <a:prstGeom prst="rect">
            <a:avLst/>
          </a:prstGeom>
        </p:spPr>
        <p:txBody>
          <a:bodyPr vert="horz" wrap="square" lIns="0" tIns="12700" rIns="0" bIns="0" rtlCol="0">
            <a:spAutoFit/>
          </a:bodyPr>
          <a:lstStyle/>
          <a:p>
            <a:pPr marL="12700">
              <a:lnSpc>
                <a:spcPct val="100000"/>
              </a:lnSpc>
              <a:spcBef>
                <a:spcPts val="100"/>
              </a:spcBef>
            </a:pPr>
            <a:r>
              <a:rPr sz="2400" spc="-385" dirty="0" err="1">
                <a:latin typeface="UD Digi Kyokasho NK-B" panose="02020700000000000000" pitchFamily="18" charset="-128"/>
                <a:ea typeface="UD Digi Kyokasho NK-B" panose="02020700000000000000" pitchFamily="18" charset="-128"/>
                <a:cs typeface="Noto Sans CJK JP Regular"/>
              </a:rPr>
              <a:t>植物によるバ</a:t>
            </a:r>
            <a:r>
              <a:rPr sz="2400" spc="-380" dirty="0" err="1">
                <a:latin typeface="UD Digi Kyokasho NK-B" panose="02020700000000000000" pitchFamily="18" charset="-128"/>
                <a:ea typeface="UD Digi Kyokasho NK-B" panose="02020700000000000000" pitchFamily="18" charset="-128"/>
                <a:cs typeface="Noto Sans CJK JP Regular"/>
              </a:rPr>
              <a:t>イ</a:t>
            </a:r>
            <a:r>
              <a:rPr sz="2400" spc="-210" dirty="0" err="1">
                <a:latin typeface="UD Digi Kyokasho NK-B" panose="02020700000000000000" pitchFamily="18" charset="-128"/>
                <a:ea typeface="UD Digi Kyokasho NK-B" panose="02020700000000000000" pitchFamily="18" charset="-128"/>
                <a:cs typeface="Noto Sans CJK JP Regular"/>
              </a:rPr>
              <a:t>オ医薬品の興隆の</a:t>
            </a:r>
            <a:r>
              <a:rPr sz="2400" spc="-220" dirty="0" err="1">
                <a:latin typeface="UD Digi Kyokasho NK-B" panose="02020700000000000000" pitchFamily="18" charset="-128"/>
                <a:ea typeface="UD Digi Kyokasho NK-B" panose="02020700000000000000" pitchFamily="18" charset="-128"/>
                <a:cs typeface="Noto Sans CJK JP Regular"/>
              </a:rPr>
              <a:t>ポ</a:t>
            </a:r>
            <a:r>
              <a:rPr sz="2400" spc="-495" dirty="0" err="1">
                <a:latin typeface="UD Digi Kyokasho NK-B" panose="02020700000000000000" pitchFamily="18" charset="-128"/>
                <a:ea typeface="UD Digi Kyokasho NK-B" panose="02020700000000000000" pitchFamily="18" charset="-128"/>
                <a:cs typeface="Noto Sans CJK JP Regular"/>
              </a:rPr>
              <a:t>イント</a:t>
            </a:r>
            <a:r>
              <a:rPr sz="2400" spc="-495" dirty="0">
                <a:latin typeface="UD Digi Kyokasho NK-B" panose="02020700000000000000" pitchFamily="18" charset="-128"/>
                <a:ea typeface="UD Digi Kyokasho NK-B" panose="02020700000000000000" pitchFamily="18" charset="-128"/>
                <a:cs typeface="Noto Sans CJK JP Regular"/>
              </a:rPr>
              <a:t>：</a:t>
            </a:r>
            <a:endParaRPr sz="2400" dirty="0">
              <a:latin typeface="UD Digi Kyokasho NK-B" panose="02020700000000000000" pitchFamily="18" charset="-128"/>
              <a:ea typeface="UD Digi Kyokasho NK-B" panose="02020700000000000000" pitchFamily="18" charset="-128"/>
              <a:cs typeface="Noto Sans CJK JP Regular"/>
            </a:endParaRPr>
          </a:p>
        </p:txBody>
      </p:sp>
      <p:sp>
        <p:nvSpPr>
          <p:cNvPr id="12" name="object 9">
            <a:extLst>
              <a:ext uri="{FF2B5EF4-FFF2-40B4-BE49-F238E27FC236}">
                <a16:creationId xmlns:a16="http://schemas.microsoft.com/office/drawing/2014/main" id="{DD7CAFA6-25E9-4915-B8D9-EFB670792137}"/>
              </a:ext>
            </a:extLst>
          </p:cNvPr>
          <p:cNvSpPr/>
          <p:nvPr/>
        </p:nvSpPr>
        <p:spPr>
          <a:xfrm>
            <a:off x="8772213" y="3250267"/>
            <a:ext cx="2643210" cy="3491678"/>
          </a:xfrm>
          <a:prstGeom prst="rect">
            <a:avLst/>
          </a:prstGeom>
          <a:blipFill>
            <a:blip r:embed="rId3" cstate="print"/>
            <a:stretch>
              <a:fillRect/>
            </a:stretch>
          </a:blipFill>
        </p:spPr>
        <p:txBody>
          <a:bodyPr wrap="square" lIns="0" tIns="0" rIns="0" bIns="0" rtlCol="0"/>
          <a:lstStyle/>
          <a:p>
            <a:endParaRPr/>
          </a:p>
        </p:txBody>
      </p:sp>
      <p:sp>
        <p:nvSpPr>
          <p:cNvPr id="13" name="テキスト ボックス 12">
            <a:extLst>
              <a:ext uri="{FF2B5EF4-FFF2-40B4-BE49-F238E27FC236}">
                <a16:creationId xmlns:a16="http://schemas.microsoft.com/office/drawing/2014/main" id="{0FD6EA8D-755A-47C6-B982-46A996492359}"/>
              </a:ext>
            </a:extLst>
          </p:cNvPr>
          <p:cNvSpPr txBox="1"/>
          <p:nvPr/>
        </p:nvSpPr>
        <p:spPr>
          <a:xfrm>
            <a:off x="685799" y="3879623"/>
            <a:ext cx="7694525" cy="2862322"/>
          </a:xfrm>
          <a:prstGeom prst="rect">
            <a:avLst/>
          </a:prstGeom>
          <a:noFill/>
        </p:spPr>
        <p:txBody>
          <a:bodyPr wrap="square">
            <a:spAutoFit/>
          </a:bodyPr>
          <a:lstStyle/>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安全性</a:t>
            </a:r>
          </a:p>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動物細胞にはヒトにも感染する病原体の混入が起こるリスクがある が、植物細胞だとこのリスクがない</a:t>
            </a:r>
          </a:p>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生産が低コスト</a:t>
            </a:r>
          </a:p>
          <a:p>
            <a:pPr marL="285750" indent="-285750">
              <a:buFont typeface="Arial" panose="020B0604020202020204" pitchFamily="34" charset="0"/>
              <a:buChar char="•"/>
            </a:pPr>
            <a:r>
              <a:rPr lang="en-US" altLang="ja-JP" dirty="0">
                <a:latin typeface="UD Digi Kyokasho NK-B" panose="02020700000000000000" pitchFamily="18" charset="-128"/>
                <a:ea typeface="UD Digi Kyokasho NK-B" panose="02020700000000000000" pitchFamily="18" charset="-128"/>
              </a:rPr>
              <a:t>10</a:t>
            </a:r>
            <a:r>
              <a:rPr lang="ja-JP" altLang="en-US" dirty="0">
                <a:latin typeface="UD Digi Kyokasho NK-B" panose="02020700000000000000" pitchFamily="18" charset="-128"/>
                <a:ea typeface="UD Digi Kyokasho NK-B" panose="02020700000000000000" pitchFamily="18" charset="-128"/>
              </a:rPr>
              <a:t>億円→立派な植物工場が立つが、</a:t>
            </a:r>
            <a:r>
              <a:rPr lang="en-US" altLang="ja-JP" dirty="0">
                <a:latin typeface="UD Digi Kyokasho NK-B" panose="02020700000000000000" pitchFamily="18" charset="-128"/>
                <a:ea typeface="UD Digi Kyokasho NK-B" panose="02020700000000000000" pitchFamily="18" charset="-128"/>
              </a:rPr>
              <a:t>10</a:t>
            </a:r>
            <a:r>
              <a:rPr lang="ja-JP" altLang="en-US" dirty="0">
                <a:latin typeface="UD Digi Kyokasho NK-B" panose="02020700000000000000" pitchFamily="18" charset="-128"/>
                <a:ea typeface="UD Digi Kyokasho NK-B" panose="02020700000000000000" pitchFamily="18" charset="-128"/>
              </a:rPr>
              <a:t>億円では培養タンクは 建設できない</a:t>
            </a:r>
          </a:p>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スケールアップが容易</a:t>
            </a:r>
          </a:p>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生産が早い</a:t>
            </a:r>
          </a:p>
          <a:p>
            <a:pPr marL="285750" indent="-285750">
              <a:buFont typeface="Arial" panose="020B0604020202020204" pitchFamily="34" charset="0"/>
              <a:buChar char="•"/>
            </a:pPr>
            <a:r>
              <a:rPr lang="ja-JP" altLang="en-US" dirty="0">
                <a:latin typeface="UD Digi Kyokasho NK-B" panose="02020700000000000000" pitchFamily="18" charset="-128"/>
                <a:ea typeface="UD Digi Kyokasho NK-B" panose="02020700000000000000" pitchFamily="18" charset="-128"/>
              </a:rPr>
              <a:t>バイオエコノミーの興隆により、リニューアブルな生産として植物での生産が脚光を浴びる</a:t>
            </a:r>
          </a:p>
        </p:txBody>
      </p:sp>
    </p:spTree>
    <p:extLst>
      <p:ext uri="{BB962C8B-B14F-4D97-AF65-F5344CB8AC3E}">
        <p14:creationId xmlns:p14="http://schemas.microsoft.com/office/powerpoint/2010/main" val="702835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278593" y="195236"/>
            <a:ext cx="5561789" cy="584775"/>
          </a:xfrm>
          <a:prstGeom prst="rect">
            <a:avLst/>
          </a:prstGeom>
          <a:noFill/>
        </p:spPr>
        <p:txBody>
          <a:bodyPr wrap="square">
            <a:spAutoFit/>
          </a:bodyPr>
          <a:lstStyle/>
          <a:p>
            <a:pPr algn="ct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r>
              <a:rPr kumimoji="1" lang="ja-JP" altLang="en-US" sz="3200" b="1" dirty="0">
                <a:solidFill>
                  <a:sysClr val="windowText" lastClr="000000"/>
                </a:solidFill>
                <a:latin typeface="UD Digi Kyokasho NK-B" panose="02020700000000000000" pitchFamily="18" charset="-128"/>
                <a:ea typeface="UD Digi Kyokasho NK-B" panose="02020700000000000000" pitchFamily="18" charset="-128"/>
                <a:cs typeface="72 Black" panose="020B0A04030603020204" pitchFamily="34" charset="0"/>
              </a:rPr>
              <a:t>農薬</a:t>
            </a:r>
            <a:endParaRPr lang="ja-JP" altLang="en-US" sz="3200" b="1" dirty="0">
              <a:latin typeface="UD Digi Kyokasho NK-B" panose="02020700000000000000" pitchFamily="18" charset="-128"/>
              <a:ea typeface="UD Digi Kyokasho NK-B" panose="02020700000000000000" pitchFamily="18" charset="-128"/>
            </a:endParaRPr>
          </a:p>
        </p:txBody>
      </p:sp>
      <p:pic>
        <p:nvPicPr>
          <p:cNvPr id="5122" name="Picture 2">
            <a:extLst>
              <a:ext uri="{FF2B5EF4-FFF2-40B4-BE49-F238E27FC236}">
                <a16:creationId xmlns:a16="http://schemas.microsoft.com/office/drawing/2014/main" id="{D99CC9DD-0625-4130-B5F3-DF508A833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 y="1373005"/>
            <a:ext cx="8660124" cy="53407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ADBC300-F053-4178-9DEC-5E70ECF25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763" y="1969473"/>
            <a:ext cx="3650901" cy="47348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258B14A-99B9-49F1-9088-FF6BFE9F0387}"/>
              </a:ext>
            </a:extLst>
          </p:cNvPr>
          <p:cNvSpPr txBox="1"/>
          <p:nvPr/>
        </p:nvSpPr>
        <p:spPr>
          <a:xfrm>
            <a:off x="1075174" y="905383"/>
            <a:ext cx="10189028" cy="646331"/>
          </a:xfrm>
          <a:prstGeom prst="rect">
            <a:avLst/>
          </a:prstGeom>
          <a:noFill/>
        </p:spPr>
        <p:txBody>
          <a:bodyPr wrap="square" rtlCol="0">
            <a:spAutoFit/>
          </a:bodyPr>
          <a:lstStyle/>
          <a:p>
            <a:r>
              <a:rPr kumimoji="1" lang="en-US" altLang="ja-JP" dirty="0">
                <a:latin typeface="UD Digi Kyokasho NK-B" panose="02020700000000000000" pitchFamily="18" charset="-128"/>
                <a:ea typeface="UD Digi Kyokasho NK-B" panose="02020700000000000000" pitchFamily="18" charset="-128"/>
              </a:rPr>
              <a:t>EU</a:t>
            </a:r>
            <a:r>
              <a:rPr kumimoji="1" lang="ja-JP" altLang="en-US" dirty="0">
                <a:latin typeface="UD Digi Kyokasho NK-B" panose="02020700000000000000" pitchFamily="18" charset="-128"/>
                <a:ea typeface="UD Digi Kyokasho NK-B" panose="02020700000000000000" pitchFamily="18" charset="-128"/>
              </a:rPr>
              <a:t>は</a:t>
            </a:r>
            <a:r>
              <a:rPr kumimoji="1" lang="en-US" altLang="ja-JP" dirty="0">
                <a:latin typeface="UD Digi Kyokasho NK-B" panose="02020700000000000000" pitchFamily="18" charset="-128"/>
                <a:ea typeface="UD Digi Kyokasho NK-B" panose="02020700000000000000" pitchFamily="18" charset="-128"/>
              </a:rPr>
              <a:t>2030</a:t>
            </a:r>
            <a:r>
              <a:rPr kumimoji="1" lang="ja-JP" altLang="en-US" dirty="0">
                <a:latin typeface="UD Digi Kyokasho NK-B" panose="02020700000000000000" pitchFamily="18" charset="-128"/>
                <a:ea typeface="UD Digi Kyokasho NK-B" panose="02020700000000000000" pitchFamily="18" charset="-128"/>
              </a:rPr>
              <a:t>年までに化学農薬の使用削減を掲げた</a:t>
            </a:r>
            <a:r>
              <a:rPr kumimoji="1" lang="en-US" altLang="ja-JP" dirty="0">
                <a:latin typeface="UD Digi Kyokasho NK-B" panose="02020700000000000000" pitchFamily="18" charset="-128"/>
                <a:ea typeface="UD Digi Kyokasho NK-B" panose="02020700000000000000" pitchFamily="18" charset="-128"/>
              </a:rPr>
              <a:t>『Farm to Fork</a:t>
            </a:r>
            <a:r>
              <a:rPr kumimoji="1" lang="ja-JP" altLang="en-US" dirty="0">
                <a:latin typeface="UD Digi Kyokasho NK-B" panose="02020700000000000000" pitchFamily="18" charset="-128"/>
                <a:ea typeface="UD Digi Kyokasho NK-B" panose="02020700000000000000" pitchFamily="18" charset="-128"/>
              </a:rPr>
              <a:t> </a:t>
            </a:r>
            <a:r>
              <a:rPr kumimoji="1" lang="en-US" altLang="ja-JP" dirty="0">
                <a:latin typeface="UD Digi Kyokasho NK-B" panose="02020700000000000000" pitchFamily="18" charset="-128"/>
                <a:ea typeface="UD Digi Kyokasho NK-B" panose="02020700000000000000" pitchFamily="18" charset="-128"/>
              </a:rPr>
              <a:t>Strategy』</a:t>
            </a:r>
            <a:r>
              <a:rPr kumimoji="1" lang="ja-JP" altLang="en-US" dirty="0">
                <a:latin typeface="UD Digi Kyokasho NK-B" panose="02020700000000000000" pitchFamily="18" charset="-128"/>
                <a:ea typeface="UD Digi Kyokasho NK-B" panose="02020700000000000000" pitchFamily="18" charset="-128"/>
              </a:rPr>
              <a:t>を策定。</a:t>
            </a:r>
            <a:endParaRPr kumimoji="1" lang="en-US" altLang="ja-JP" dirty="0">
              <a:latin typeface="UD Digi Kyokasho NK-B" panose="02020700000000000000" pitchFamily="18" charset="-128"/>
              <a:ea typeface="UD Digi Kyokasho NK-B" panose="02020700000000000000" pitchFamily="18" charset="-128"/>
            </a:endParaRPr>
          </a:p>
          <a:p>
            <a:r>
              <a:rPr kumimoji="1" lang="ja-JP" altLang="en-US" dirty="0">
                <a:latin typeface="UD Digi Kyokasho NK-B" panose="02020700000000000000" pitchFamily="18" charset="-128"/>
                <a:ea typeface="UD Digi Kyokasho NK-B" panose="02020700000000000000" pitchFamily="18" charset="-128"/>
              </a:rPr>
              <a:t>日本の農薬の使用量は世界</a:t>
            </a:r>
            <a:r>
              <a:rPr kumimoji="1" lang="en-US" altLang="ja-JP" dirty="0">
                <a:latin typeface="UD Digi Kyokasho NK-B" panose="02020700000000000000" pitchFamily="18" charset="-128"/>
                <a:ea typeface="UD Digi Kyokasho NK-B" panose="02020700000000000000" pitchFamily="18" charset="-128"/>
              </a:rPr>
              <a:t>2</a:t>
            </a:r>
            <a:r>
              <a:rPr kumimoji="1" lang="ja-JP" altLang="en-US" dirty="0">
                <a:latin typeface="UD Digi Kyokasho NK-B" panose="02020700000000000000" pitchFamily="18" charset="-128"/>
                <a:ea typeface="UD Digi Kyokasho NK-B" panose="02020700000000000000" pitchFamily="18" charset="-128"/>
              </a:rPr>
              <a:t>位。</a:t>
            </a:r>
            <a:r>
              <a:rPr kumimoji="1" lang="ja-JP" altLang="en-US" dirty="0">
                <a:solidFill>
                  <a:srgbClr val="C00000"/>
                </a:solidFill>
                <a:latin typeface="UD Digi Kyokasho NK-B" panose="02020700000000000000" pitchFamily="18" charset="-128"/>
                <a:ea typeface="UD Digi Kyokasho NK-B" panose="02020700000000000000" pitchFamily="18" charset="-128"/>
              </a:rPr>
              <a:t>日本では世界各国で使用が禁じらている農薬が使用され続けている</a:t>
            </a:r>
            <a:r>
              <a:rPr kumimoji="1" lang="ja-JP" altLang="en-US" dirty="0">
                <a:latin typeface="UD Digi Kyokasho NK-B" panose="02020700000000000000" pitchFamily="18" charset="-128"/>
                <a:ea typeface="UD Digi Kyokasho NK-B" panose="02020700000000000000" pitchFamily="18" charset="-128"/>
              </a:rPr>
              <a:t>。</a:t>
            </a:r>
          </a:p>
        </p:txBody>
      </p:sp>
    </p:spTree>
    <p:extLst>
      <p:ext uri="{BB962C8B-B14F-4D97-AF65-F5344CB8AC3E}">
        <p14:creationId xmlns:p14="http://schemas.microsoft.com/office/powerpoint/2010/main" val="1327265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15105" y="126749"/>
            <a:ext cx="5561789" cy="584775"/>
          </a:xfrm>
          <a:prstGeom prst="rect">
            <a:avLst/>
          </a:prstGeom>
          <a:noFill/>
        </p:spPr>
        <p:txBody>
          <a:bodyPr wrap="square">
            <a:spAutoFit/>
          </a:bodyPr>
          <a:lstStyle/>
          <a:p>
            <a:pPr algn="ct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mRNA</a:t>
            </a:r>
            <a:r>
              <a:rPr kumimoji="1" lang="ja-JP" altLang="en-US" sz="3200" dirty="0">
                <a:solidFill>
                  <a:sysClr val="windowText" lastClr="000000"/>
                </a:solidFill>
                <a:latin typeface="UD Digi Kyokasho NK-B" panose="02020700000000000000" pitchFamily="18" charset="-128"/>
                <a:ea typeface="UD Digi Kyokasho NK-B" panose="02020700000000000000" pitchFamily="18" charset="-128"/>
                <a:cs typeface="72 Black" panose="020B0A04030603020204" pitchFamily="34" charset="0"/>
              </a:rPr>
              <a:t>医薬入</a:t>
            </a:r>
            <a:r>
              <a:rPr kumimoji="1" lang="ja-JP" altLang="en-US"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の農産物</a:t>
            </a:r>
            <a:endParaRPr lang="ja-JP" altLang="en-US" sz="3200" dirty="0">
              <a:latin typeface="Yet R" panose="02030504000101010101" pitchFamily="18" charset="-127"/>
              <a:ea typeface="Yet R" panose="02030504000101010101" pitchFamily="18" charset="-127"/>
            </a:endParaRPr>
          </a:p>
        </p:txBody>
      </p:sp>
      <p:sp>
        <p:nvSpPr>
          <p:cNvPr id="9" name="テキスト ボックス 8">
            <a:extLst>
              <a:ext uri="{FF2B5EF4-FFF2-40B4-BE49-F238E27FC236}">
                <a16:creationId xmlns:a16="http://schemas.microsoft.com/office/drawing/2014/main" id="{20B52734-BAD6-447A-9B84-AC2FD7BBE285}"/>
              </a:ext>
            </a:extLst>
          </p:cNvPr>
          <p:cNvSpPr txBox="1"/>
          <p:nvPr/>
        </p:nvSpPr>
        <p:spPr>
          <a:xfrm>
            <a:off x="3285393" y="1327722"/>
            <a:ext cx="7101672" cy="523220"/>
          </a:xfrm>
          <a:prstGeom prst="rect">
            <a:avLst/>
          </a:prstGeom>
          <a:noFill/>
        </p:spPr>
        <p:txBody>
          <a:bodyPr wrap="square">
            <a:spAutoFit/>
          </a:bodyPr>
          <a:lstStyle/>
          <a:p>
            <a:r>
              <a:rPr lang="en-US" altLang="ja-JP" sz="1400" dirty="0">
                <a:latin typeface="Yet R" panose="02030504000101010101" pitchFamily="18" charset="-127"/>
                <a:ea typeface="Yet R" panose="02030504000101010101" pitchFamily="18" charset="-127"/>
                <a:hlinkClick r:id="rId2"/>
              </a:rPr>
              <a:t>https://nsf.gov/awardsearch/showAward?AWD_ID=2134535&amp;HistoricalAwards=false</a:t>
            </a:r>
            <a:r>
              <a:rPr lang="ja-JP" altLang="en-US" sz="1400" dirty="0">
                <a:latin typeface="Yet R" panose="02030504000101010101" pitchFamily="18" charset="-127"/>
                <a:ea typeface="Yet R" panose="02030504000101010101" pitchFamily="18" charset="-127"/>
              </a:rPr>
              <a:t>　</a:t>
            </a:r>
            <a:endParaRPr lang="en-US" altLang="ja-JP" sz="1400" dirty="0">
              <a:latin typeface="Yet R" panose="02030504000101010101" pitchFamily="18" charset="-127"/>
              <a:ea typeface="Yet R" panose="02030504000101010101" pitchFamily="18" charset="-127"/>
            </a:endParaRPr>
          </a:p>
          <a:p>
            <a:r>
              <a:rPr lang="en-US" altLang="ja-JP" sz="1400" dirty="0">
                <a:latin typeface="Yet R" panose="02030504000101010101" pitchFamily="18" charset="-127"/>
                <a:ea typeface="Yet R" panose="02030504000101010101" pitchFamily="18" charset="-127"/>
                <a:hlinkClick r:id="rId3"/>
              </a:rPr>
              <a:t>https://news.ucr.edu/articles/2021/09/16/grow-and-eat-your-own-vaccines</a:t>
            </a:r>
            <a:r>
              <a:rPr lang="ja-JP" altLang="en-US" sz="1400" dirty="0">
                <a:latin typeface="Yet R" panose="02030504000101010101" pitchFamily="18" charset="-127"/>
                <a:ea typeface="Yet R" panose="02030504000101010101" pitchFamily="18" charset="-127"/>
              </a:rPr>
              <a:t>　</a:t>
            </a:r>
          </a:p>
        </p:txBody>
      </p:sp>
      <p:sp>
        <p:nvSpPr>
          <p:cNvPr id="11" name="テキスト ボックス 10">
            <a:extLst>
              <a:ext uri="{FF2B5EF4-FFF2-40B4-BE49-F238E27FC236}">
                <a16:creationId xmlns:a16="http://schemas.microsoft.com/office/drawing/2014/main" id="{357064CB-40D0-4BC9-B34F-830866AFA41B}"/>
              </a:ext>
            </a:extLst>
          </p:cNvPr>
          <p:cNvSpPr txBox="1"/>
          <p:nvPr/>
        </p:nvSpPr>
        <p:spPr>
          <a:xfrm>
            <a:off x="1480457" y="727089"/>
            <a:ext cx="10711543" cy="646331"/>
          </a:xfrm>
          <a:prstGeom prst="rect">
            <a:avLst/>
          </a:prstGeom>
          <a:noFill/>
        </p:spPr>
        <p:txBody>
          <a:bodyPr wrap="square">
            <a:spAutoFit/>
          </a:bodyPr>
          <a:lstStyle/>
          <a:p>
            <a:pPr algn="l"/>
            <a:r>
              <a:rPr lang="en-US" altLang="ja-JP" b="1" i="0" u="sng" dirty="0">
                <a:solidFill>
                  <a:srgbClr val="C00000"/>
                </a:solidFill>
                <a:effectLst/>
                <a:latin typeface="Arial" panose="020B0604020202020204" pitchFamily="34" charset="0"/>
              </a:rPr>
              <a:t>National Science Foundation</a:t>
            </a:r>
            <a:r>
              <a:rPr lang="ja-JP" altLang="en-US" b="0" i="0" dirty="0">
                <a:solidFill>
                  <a:srgbClr val="40464A"/>
                </a:solidFill>
                <a:effectLst/>
                <a:latin typeface="Arial" panose="020B0604020202020204" pitchFamily="34" charset="0"/>
              </a:rPr>
              <a:t>：</a:t>
            </a:r>
            <a:r>
              <a:rPr lang="en-US" altLang="ja-JP" b="1" i="0" dirty="0">
                <a:solidFill>
                  <a:srgbClr val="000000"/>
                </a:solidFill>
                <a:effectLst/>
                <a:latin typeface="Verdana" panose="020B0604030504040204" pitchFamily="34" charset="0"/>
              </a:rPr>
              <a:t>Award Abstract # 2134535</a:t>
            </a:r>
            <a:endParaRPr lang="en-US" altLang="ja-JP" b="0" i="0" dirty="0">
              <a:solidFill>
                <a:srgbClr val="000000"/>
              </a:solidFill>
              <a:effectLst/>
              <a:latin typeface="Verdana" panose="020B0604030504040204" pitchFamily="34" charset="0"/>
            </a:endParaRPr>
          </a:p>
          <a:p>
            <a:pPr algn="l"/>
            <a:r>
              <a:rPr lang="en-US" altLang="ja-JP" b="1" i="0" dirty="0">
                <a:solidFill>
                  <a:srgbClr val="000000"/>
                </a:solidFill>
                <a:effectLst/>
                <a:latin typeface="Verdana" panose="020B0604030504040204" pitchFamily="34" charset="0"/>
              </a:rPr>
              <a:t>FMSG: Bio: Rapid Biomanufacturing of mRNA Vaccines in </a:t>
            </a:r>
            <a:r>
              <a:rPr lang="en-US" altLang="ja-JP" b="1" i="0" dirty="0" err="1">
                <a:solidFill>
                  <a:srgbClr val="000000"/>
                </a:solidFill>
                <a:effectLst/>
                <a:latin typeface="Verdana" panose="020B0604030504040204" pitchFamily="34" charset="0"/>
              </a:rPr>
              <a:t>Planoroplasts</a:t>
            </a:r>
            <a:endParaRPr lang="en-US" altLang="ja-JP" b="0" i="0" dirty="0">
              <a:solidFill>
                <a:srgbClr val="000000"/>
              </a:solidFill>
              <a:effectLst/>
              <a:latin typeface="Verdana" panose="020B0604030504040204" pitchFamily="34" charset="0"/>
            </a:endParaRPr>
          </a:p>
        </p:txBody>
      </p:sp>
      <p:pic>
        <p:nvPicPr>
          <p:cNvPr id="1026" name="Picture 2" descr="ナノチューブ">
            <a:extLst>
              <a:ext uri="{FF2B5EF4-FFF2-40B4-BE49-F238E27FC236}">
                <a16:creationId xmlns:a16="http://schemas.microsoft.com/office/drawing/2014/main" id="{0F69B715-BD06-47B8-BBF4-40A2D9FF5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549" y="2102335"/>
            <a:ext cx="3364682" cy="260373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E822A87-475A-4DB7-8E94-8CA88DFCEFF2}"/>
              </a:ext>
            </a:extLst>
          </p:cNvPr>
          <p:cNvSpPr txBox="1"/>
          <p:nvPr/>
        </p:nvSpPr>
        <p:spPr>
          <a:xfrm>
            <a:off x="741902" y="6488668"/>
            <a:ext cx="11183815" cy="369332"/>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将来は、ナノ材料を使用して、植物が最も必要とする葉緑体に肥料である窒素を直接供給する技術を実現したい。</a:t>
            </a:r>
            <a:endParaRPr lang="ja-JP" altLang="en-US" dirty="0">
              <a:latin typeface="UD Digi Kyokasho NK-B" panose="02020700000000000000" pitchFamily="18" charset="-128"/>
              <a:ea typeface="UD Digi Kyokasho NK-B" panose="02020700000000000000" pitchFamily="18" charset="-128"/>
            </a:endParaRPr>
          </a:p>
        </p:txBody>
      </p:sp>
      <p:pic>
        <p:nvPicPr>
          <p:cNvPr id="1030" name="Picture 6" descr="緑色蛍光タンパク質">
            <a:extLst>
              <a:ext uri="{FF2B5EF4-FFF2-40B4-BE49-F238E27FC236}">
                <a16:creationId xmlns:a16="http://schemas.microsoft.com/office/drawing/2014/main" id="{6C51B9E4-6FB9-4A80-B96C-83DFB3B8E5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499" y="2102335"/>
            <a:ext cx="3429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B66BEC64-EF67-4FC2-B217-B341BEDF6936}"/>
              </a:ext>
            </a:extLst>
          </p:cNvPr>
          <p:cNvSpPr txBox="1"/>
          <p:nvPr/>
        </p:nvSpPr>
        <p:spPr>
          <a:xfrm>
            <a:off x="7810499" y="5022968"/>
            <a:ext cx="3899859" cy="1200329"/>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a:t>
            </a:r>
            <a:r>
              <a:rPr lang="ja-JP" altLang="en-US" b="0" i="0" dirty="0">
                <a:solidFill>
                  <a:schemeClr val="accent6">
                    <a:lumMod val="75000"/>
                  </a:schemeClr>
                </a:solidFill>
                <a:effectLst/>
                <a:latin typeface="UD Digi Kyokasho NK-B" panose="02020700000000000000" pitchFamily="18" charset="-128"/>
                <a:ea typeface="UD Digi Kyokasho NK-B" panose="02020700000000000000" pitchFamily="18" charset="-128"/>
              </a:rPr>
              <a:t>葉緑体</a:t>
            </a:r>
            <a:r>
              <a:rPr lang="ja-JP" altLang="en-US" b="0" i="0" dirty="0">
                <a:effectLst/>
                <a:latin typeface="UD Digi Kyokasho NK-B" panose="02020700000000000000" pitchFamily="18" charset="-128"/>
                <a:ea typeface="UD Digi Kyokasho NK-B" panose="02020700000000000000" pitchFamily="18" charset="-128"/>
              </a:rPr>
              <a:t>は、太陽光をエネルギーに変換する機能を持ちつつ、自然には存在しない物質を発現させることが可能な稀有な生体物質。</a:t>
            </a:r>
            <a:endParaRPr lang="ja-JP" altLang="en-US" dirty="0">
              <a:latin typeface="UD Digi Kyokasho NK-B" panose="02020700000000000000" pitchFamily="18" charset="-128"/>
              <a:ea typeface="UD Digi Kyokasho NK-B" panose="02020700000000000000" pitchFamily="18" charset="-128"/>
            </a:endParaRPr>
          </a:p>
        </p:txBody>
      </p:sp>
      <p:sp>
        <p:nvSpPr>
          <p:cNvPr id="14" name="テキスト ボックス 13">
            <a:extLst>
              <a:ext uri="{FF2B5EF4-FFF2-40B4-BE49-F238E27FC236}">
                <a16:creationId xmlns:a16="http://schemas.microsoft.com/office/drawing/2014/main" id="{9EA59AB1-7B8C-4B7C-88AF-FEDF2F912F65}"/>
              </a:ext>
            </a:extLst>
          </p:cNvPr>
          <p:cNvSpPr txBox="1"/>
          <p:nvPr/>
        </p:nvSpPr>
        <p:spPr>
          <a:xfrm>
            <a:off x="4310742" y="5623133"/>
            <a:ext cx="3587261" cy="646331"/>
          </a:xfrm>
          <a:prstGeom prst="rect">
            <a:avLst/>
          </a:prstGeom>
          <a:noFill/>
        </p:spPr>
        <p:txBody>
          <a:bodyPr wrap="square">
            <a:spAutoFit/>
          </a:bodyPr>
          <a:lstStyle/>
          <a:p>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タンパク質をコードする</a:t>
            </a:r>
            <a:r>
              <a:rPr lang="en-US" altLang="ja-JP" sz="1200" i="0" dirty="0">
                <a:solidFill>
                  <a:srgbClr val="455A64"/>
                </a:solidFill>
                <a:effectLst/>
                <a:latin typeface="BIZ UDP明朝 Medium" panose="02020500000000000000" pitchFamily="18" charset="-128"/>
                <a:ea typeface="BIZ UDP明朝 Medium" panose="02020500000000000000" pitchFamily="18" charset="-128"/>
              </a:rPr>
              <a:t>DNA</a:t>
            </a:r>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を、ナノ製剤の液滴を葉表面に塗布することによって、右図のナノ材料によって送達。</a:t>
            </a:r>
            <a:endParaRPr lang="ja-JP" altLang="en-US" sz="1200" dirty="0">
              <a:latin typeface="BIZ UDP明朝 Medium" panose="02020500000000000000" pitchFamily="18" charset="-128"/>
              <a:ea typeface="BIZ UDP明朝 Medium" panose="02020500000000000000" pitchFamily="18" charset="-128"/>
            </a:endParaRPr>
          </a:p>
        </p:txBody>
      </p:sp>
      <p:sp>
        <p:nvSpPr>
          <p:cNvPr id="16" name="テキスト ボックス 15">
            <a:extLst>
              <a:ext uri="{FF2B5EF4-FFF2-40B4-BE49-F238E27FC236}">
                <a16:creationId xmlns:a16="http://schemas.microsoft.com/office/drawing/2014/main" id="{B2CD4C71-698F-4A71-961A-1D5289CDF66F}"/>
              </a:ext>
            </a:extLst>
          </p:cNvPr>
          <p:cNvSpPr txBox="1"/>
          <p:nvPr/>
        </p:nvSpPr>
        <p:spPr>
          <a:xfrm>
            <a:off x="229139" y="3920946"/>
            <a:ext cx="4034771" cy="2031325"/>
          </a:xfrm>
          <a:prstGeom prst="rect">
            <a:avLst/>
          </a:prstGeom>
          <a:noFill/>
        </p:spPr>
        <p:txBody>
          <a:bodyPr wrap="square">
            <a:spAutoFit/>
          </a:bodyPr>
          <a:lstStyle/>
          <a:p>
            <a:r>
              <a:rPr lang="en-US" altLang="ja-JP" b="0" i="0" dirty="0">
                <a:effectLst/>
                <a:latin typeface="UD Digi Kyokasho NK-B" panose="02020700000000000000" pitchFamily="18" charset="-128"/>
                <a:ea typeface="UD Digi Kyokasho NK-B" panose="02020700000000000000" pitchFamily="18" charset="-128"/>
              </a:rPr>
              <a:t>mRNA</a:t>
            </a:r>
            <a:r>
              <a:rPr lang="ja-JP" altLang="en-US" b="0" i="0" dirty="0">
                <a:effectLst/>
                <a:latin typeface="UD Digi Kyokasho NK-B" panose="02020700000000000000" pitchFamily="18" charset="-128"/>
                <a:ea typeface="UD Digi Kyokasho NK-B" panose="02020700000000000000" pitchFamily="18" charset="-128"/>
              </a:rPr>
              <a:t>医薬は、低温保存が必要であるが、仮にホウレン草やレタスにｍ</a:t>
            </a:r>
            <a:r>
              <a:rPr lang="en-US" altLang="ja-JP" b="0" i="0" dirty="0">
                <a:effectLst/>
                <a:latin typeface="UD Digi Kyokasho NK-B" panose="02020700000000000000" pitchFamily="18" charset="-128"/>
                <a:ea typeface="UD Digi Kyokasho NK-B" panose="02020700000000000000" pitchFamily="18" charset="-128"/>
              </a:rPr>
              <a:t>RNA</a:t>
            </a:r>
            <a:r>
              <a:rPr lang="ja-JP" altLang="en-US" b="0" i="0" dirty="0">
                <a:effectLst/>
                <a:latin typeface="UD Digi Kyokasho NK-B" panose="02020700000000000000" pitchFamily="18" charset="-128"/>
                <a:ea typeface="UD Digi Kyokasho NK-B" panose="02020700000000000000" pitchFamily="18" charset="-128"/>
              </a:rPr>
              <a:t>医薬が含まれていれば、常温常圧で保管可能となる。</a:t>
            </a:r>
            <a:endParaRPr lang="en-US" altLang="ja-JP" b="0" i="0" dirty="0">
              <a:effectLst/>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薬剤流通のハードルが一つ下がりコスト低減にもなる？</a:t>
            </a:r>
            <a:endParaRPr lang="en-US" altLang="ja-JP" dirty="0">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食べる</a:t>
            </a:r>
            <a:r>
              <a:rPr lang="en-US" altLang="ja-JP" dirty="0">
                <a:latin typeface="UD Digi Kyokasho NK-B" panose="02020700000000000000" pitchFamily="18" charset="-128"/>
                <a:ea typeface="UD Digi Kyokasho NK-B" panose="02020700000000000000" pitchFamily="18" charset="-128"/>
              </a:rPr>
              <a:t>mRNA</a:t>
            </a:r>
            <a:r>
              <a:rPr lang="ja-JP" altLang="en-US" dirty="0">
                <a:latin typeface="UD Digi Kyokasho NK-B" panose="02020700000000000000" pitchFamily="18" charset="-128"/>
                <a:ea typeface="UD Digi Kyokasho NK-B" panose="02020700000000000000" pitchFamily="18" charset="-128"/>
              </a:rPr>
              <a:t>医薬品ともいえる。</a:t>
            </a:r>
          </a:p>
        </p:txBody>
      </p:sp>
      <p:pic>
        <p:nvPicPr>
          <p:cNvPr id="1034" name="Picture 10">
            <a:extLst>
              <a:ext uri="{FF2B5EF4-FFF2-40B4-BE49-F238E27FC236}">
                <a16:creationId xmlns:a16="http://schemas.microsoft.com/office/drawing/2014/main" id="{2D30B004-5EA3-4A3B-A005-67AEEBD2A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710" y="360220"/>
            <a:ext cx="1256672" cy="1264242"/>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C9027BEC-9B6B-4FF7-A514-818C84FEE924}"/>
              </a:ext>
            </a:extLst>
          </p:cNvPr>
          <p:cNvSpPr txBox="1"/>
          <p:nvPr/>
        </p:nvSpPr>
        <p:spPr>
          <a:xfrm>
            <a:off x="8340549" y="2142179"/>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葉緑体に浸透可能なカーボンナノチューブ（模擬）</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pic>
        <p:nvPicPr>
          <p:cNvPr id="3" name="Picture 4" descr="気孔を通るナノ粒子による葉の浸潤">
            <a:extLst>
              <a:ext uri="{FF2B5EF4-FFF2-40B4-BE49-F238E27FC236}">
                <a16:creationId xmlns:a16="http://schemas.microsoft.com/office/drawing/2014/main" id="{C1D64892-0DF2-4E45-8F03-7F525D2016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59" y="2122083"/>
            <a:ext cx="4034951" cy="175432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7194456A-D5B9-4C5B-BB6F-75E24F22874B}"/>
              </a:ext>
            </a:extLst>
          </p:cNvPr>
          <p:cNvSpPr txBox="1"/>
          <p:nvPr/>
        </p:nvSpPr>
        <p:spPr>
          <a:xfrm>
            <a:off x="436683" y="1882038"/>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ナノ製剤を葉表面から侵透させる作業</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44036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46977" y="202140"/>
            <a:ext cx="9425022" cy="584775"/>
          </a:xfrm>
          <a:prstGeom prst="rect">
            <a:avLst/>
          </a:prstGeom>
          <a:noFill/>
        </p:spPr>
        <p:txBody>
          <a:bodyPr wrap="square" rtlCol="0">
            <a:spAutoFit/>
          </a:bodyPr>
          <a:lstStyle/>
          <a:p>
            <a:pPr algn="ctr"/>
            <a:r>
              <a:rPr kumimoji="1" lang="ja-JP" altLang="en-US" sz="3200" dirty="0">
                <a:latin typeface="Yet R" panose="02030504000101010101" pitchFamily="18" charset="-127"/>
                <a:ea typeface="Yet R" panose="02030504000101010101" pitchFamily="18" charset="-127"/>
              </a:rPr>
              <a:t>植物工場による医薬品製造</a:t>
            </a:r>
          </a:p>
        </p:txBody>
      </p:sp>
      <p:pic>
        <p:nvPicPr>
          <p:cNvPr id="11" name="Picture 4" descr="図表1 機能性野菜、ワクチン原料生産プラントとしての植物工場">
            <a:extLst>
              <a:ext uri="{FF2B5EF4-FFF2-40B4-BE49-F238E27FC236}">
                <a16:creationId xmlns:a16="http://schemas.microsoft.com/office/drawing/2014/main" id="{0F6EED54-D3CF-42C6-A6AA-4ED5828A9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64" y="786915"/>
            <a:ext cx="9210675" cy="6048375"/>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B7885D14-EA7D-49C9-8792-87C89AF05CCD}"/>
              </a:ext>
            </a:extLst>
          </p:cNvPr>
          <p:cNvSpPr txBox="1"/>
          <p:nvPr/>
        </p:nvSpPr>
        <p:spPr>
          <a:xfrm>
            <a:off x="8988278" y="1269236"/>
            <a:ext cx="3203722" cy="5047536"/>
          </a:xfrm>
          <a:prstGeom prst="rect">
            <a:avLst/>
          </a:prstGeom>
          <a:noFill/>
        </p:spPr>
        <p:txBody>
          <a:bodyPr wrap="square">
            <a:spAutoFit/>
          </a:bodyPr>
          <a:lstStyle/>
          <a:p>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●植物工場で栽培するいちごからインターフェロンを産生する遺伝子組み換えいちごの果実を原料とした、ペット用の歯肉炎軽減剤を生産。</a:t>
            </a:r>
            <a:endParaRPr lang="en-US" altLang="ja-JP" sz="1400" b="0" i="0" dirty="0">
              <a:solidFill>
                <a:srgbClr val="000000"/>
              </a:solidFill>
              <a:effectLst/>
              <a:latin typeface="UD Digi Kyokasho NK-B" panose="02020700000000000000" pitchFamily="18" charset="-128"/>
              <a:ea typeface="UD Digi Kyokasho NK-B" panose="02020700000000000000" pitchFamily="18" charset="-128"/>
            </a:endParaRPr>
          </a:p>
          <a:p>
            <a:endParaRPr lang="en-US" altLang="ja-JP" sz="1400" dirty="0">
              <a:solidFill>
                <a:srgbClr val="000000"/>
              </a:solidFill>
              <a:latin typeface="UD Digi Kyokasho NK-B" panose="02020700000000000000" pitchFamily="18" charset="-128"/>
              <a:ea typeface="UD Digi Kyokasho NK-B" panose="02020700000000000000" pitchFamily="18" charset="-128"/>
            </a:endParaRPr>
          </a:p>
          <a:p>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●この植物工場で栽培された遺伝子組み換えいちごは、従来の</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1/10〜1/100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までのコストを削減。現在では</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30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坪程度の大きさの植物工場で、年間でペット</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100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万頭分以上の治療薬を作ることが可能。</a:t>
            </a:r>
            <a:br>
              <a:rPr lang="ja-JP" altLang="en-US" sz="1400" dirty="0">
                <a:latin typeface="UD Digi Kyokasho NK-B" panose="02020700000000000000" pitchFamily="18" charset="-128"/>
                <a:ea typeface="UD Digi Kyokasho NK-B" panose="02020700000000000000" pitchFamily="18" charset="-128"/>
              </a:rPr>
            </a:br>
            <a:endParaRPr lang="en-US" altLang="ja-JP" sz="1400" dirty="0">
              <a:latin typeface="UD Digi Kyokasho NK-B" panose="02020700000000000000" pitchFamily="18" charset="-128"/>
              <a:ea typeface="UD Digi Kyokasho NK-B" panose="02020700000000000000" pitchFamily="18" charset="-128"/>
            </a:endParaRPr>
          </a:p>
          <a:p>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●タバコの葉から、インフルエンザ、エボラ出血熱等のワクチン生成に成功。植物由来の技術を使用することで、従来よりも設備・生産コストを削減することが可能。また、栽培期間を</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50%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以上短縮できるので、パンデミックなど突如出現した脅威に対する新しい治療やワクチンのスクリーニングの速度を上げることも可能。そして、植物由来の原料を使用することで、ヒト病原体や哺乳類汚染菌の繁殖リスクを削減している。</a:t>
            </a:r>
            <a:endParaRPr lang="ja-JP" altLang="en-US" sz="14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1594057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2BC7EF2-8870-400E-A7B8-C0B7176D0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130" y="3598062"/>
            <a:ext cx="5388428"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5AED4D17-89CA-49E6-A046-89082D319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227" y="758071"/>
            <a:ext cx="5715000" cy="3143250"/>
          </a:xfrm>
          <a:prstGeom prst="rect">
            <a:avLst/>
          </a:prstGeom>
          <a:noFill/>
          <a:extLst>
            <a:ext uri="{909E8E84-426E-40DD-AFC4-6F175D3DCCD1}">
              <a14:hiddenFill xmlns:a14="http://schemas.microsoft.com/office/drawing/2010/main">
                <a:solidFill>
                  <a:srgbClr val="FFFFFF"/>
                </a:solidFill>
              </a14:hiddenFill>
            </a:ext>
          </a:extLst>
        </p:spPr>
      </p:pic>
      <p:sp>
        <p:nvSpPr>
          <p:cNvPr id="74" name="テキスト ボックス 73">
            <a:extLst>
              <a:ext uri="{FF2B5EF4-FFF2-40B4-BE49-F238E27FC236}">
                <a16:creationId xmlns:a16="http://schemas.microsoft.com/office/drawing/2014/main" id="{358AA015-91FE-4C13-991E-FCA077266A63}"/>
              </a:ext>
            </a:extLst>
          </p:cNvPr>
          <p:cNvSpPr txBox="1"/>
          <p:nvPr/>
        </p:nvSpPr>
        <p:spPr>
          <a:xfrm>
            <a:off x="0" y="173296"/>
            <a:ext cx="12192000" cy="584775"/>
          </a:xfrm>
          <a:prstGeom prst="rect">
            <a:avLst/>
          </a:prstGeom>
          <a:noFill/>
        </p:spPr>
        <p:txBody>
          <a:bodyPr wrap="square">
            <a:spAutoFit/>
          </a:bodyPr>
          <a:lstStyle/>
          <a:p>
            <a:pPr algn="ctr"/>
            <a:r>
              <a:rPr kumimoji="1" lang="ja-JP" altLang="en-US"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窒素固定菌もいいけど「鉄還元窒素固定菌」も忘れないでね</a:t>
            </a: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a:t>
            </a:r>
            <a:endParaRPr lang="ja-JP" altLang="en-US" sz="3200" dirty="0">
              <a:latin typeface="Yet R" panose="02030504000101010101" pitchFamily="18" charset="-127"/>
              <a:ea typeface="Yet R" panose="02030504000101010101" pitchFamily="18" charset="-127"/>
            </a:endParaRPr>
          </a:p>
        </p:txBody>
      </p:sp>
      <p:sp>
        <p:nvSpPr>
          <p:cNvPr id="7" name="テキスト ボックス 6">
            <a:extLst>
              <a:ext uri="{FF2B5EF4-FFF2-40B4-BE49-F238E27FC236}">
                <a16:creationId xmlns:a16="http://schemas.microsoft.com/office/drawing/2014/main" id="{7DDFDE23-55D9-456B-95F3-C95B44B21082}"/>
              </a:ext>
            </a:extLst>
          </p:cNvPr>
          <p:cNvSpPr txBox="1"/>
          <p:nvPr/>
        </p:nvSpPr>
        <p:spPr>
          <a:xfrm>
            <a:off x="6363119" y="6602811"/>
            <a:ext cx="6094324" cy="276999"/>
          </a:xfrm>
          <a:prstGeom prst="rect">
            <a:avLst/>
          </a:prstGeom>
          <a:noFill/>
        </p:spPr>
        <p:txBody>
          <a:bodyPr wrap="square">
            <a:spAutoFit/>
          </a:bodyPr>
          <a:lstStyle/>
          <a:p>
            <a:r>
              <a:rPr lang="en-US" altLang="ja-JP" sz="1200" dirty="0">
                <a:latin typeface="Arial Rounded MT Bold" panose="020F0704030504030204" pitchFamily="34" charset="0"/>
              </a:rPr>
              <a:t>https://park-ssl.itc.u-tokyo.ac.jp/soil-cosmology/new_study.html#section1</a:t>
            </a:r>
            <a:endParaRPr lang="ja-JP" altLang="en-US" sz="1200" dirty="0">
              <a:latin typeface="Arial Rounded MT Bold" panose="020F0704030504030204" pitchFamily="34" charset="0"/>
            </a:endParaRPr>
          </a:p>
        </p:txBody>
      </p:sp>
      <p:pic>
        <p:nvPicPr>
          <p:cNvPr id="9" name="図 8">
            <a:extLst>
              <a:ext uri="{FF2B5EF4-FFF2-40B4-BE49-F238E27FC236}">
                <a16:creationId xmlns:a16="http://schemas.microsoft.com/office/drawing/2014/main" id="{2ED416E4-F73D-4555-9FEB-375558AEF1BA}"/>
              </a:ext>
            </a:extLst>
          </p:cNvPr>
          <p:cNvPicPr>
            <a:picLocks noChangeAspect="1"/>
          </p:cNvPicPr>
          <p:nvPr/>
        </p:nvPicPr>
        <p:blipFill>
          <a:blip r:embed="rId5"/>
          <a:stretch>
            <a:fillRect/>
          </a:stretch>
        </p:blipFill>
        <p:spPr>
          <a:xfrm>
            <a:off x="450946" y="964415"/>
            <a:ext cx="5388427" cy="5776895"/>
          </a:xfrm>
          <a:prstGeom prst="rect">
            <a:avLst/>
          </a:prstGeom>
        </p:spPr>
      </p:pic>
    </p:spTree>
    <p:extLst>
      <p:ext uri="{BB962C8B-B14F-4D97-AF65-F5344CB8AC3E}">
        <p14:creationId xmlns:p14="http://schemas.microsoft.com/office/powerpoint/2010/main" val="561788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866641" y="3243943"/>
            <a:ext cx="6303589" cy="3614057"/>
          </a:xfrm>
          <a:prstGeom prst="rect">
            <a:avLst/>
          </a:prstGeom>
        </p:spPr>
      </p:pic>
      <p:sp>
        <p:nvSpPr>
          <p:cNvPr id="3" name="テキスト ボックス 2"/>
          <p:cNvSpPr txBox="1"/>
          <p:nvPr/>
        </p:nvSpPr>
        <p:spPr>
          <a:xfrm>
            <a:off x="1346977" y="202140"/>
            <a:ext cx="9425022" cy="584775"/>
          </a:xfrm>
          <a:prstGeom prst="rect">
            <a:avLst/>
          </a:prstGeom>
          <a:noFill/>
        </p:spPr>
        <p:txBody>
          <a:bodyPr wrap="square" rtlCol="0">
            <a:spAutoFit/>
          </a:bodyPr>
          <a:lstStyle/>
          <a:p>
            <a:pPr algn="ctr"/>
            <a:r>
              <a:rPr kumimoji="1" lang="ja-JP" altLang="en-US" sz="3200" dirty="0">
                <a:latin typeface="Yet R" panose="02030504000101010101" pitchFamily="18" charset="-127"/>
                <a:ea typeface="Yet R" panose="02030504000101010101" pitchFamily="18" charset="-127"/>
              </a:rPr>
              <a:t>窒素固定菌と鉄還元窒素固定菌による耕作地開拓</a:t>
            </a:r>
          </a:p>
        </p:txBody>
      </p:sp>
      <p:sp>
        <p:nvSpPr>
          <p:cNvPr id="5" name="正方形/長方形 4"/>
          <p:cNvSpPr/>
          <p:nvPr/>
        </p:nvSpPr>
        <p:spPr>
          <a:xfrm>
            <a:off x="4196665" y="1086198"/>
            <a:ext cx="7995335" cy="2369880"/>
          </a:xfrm>
          <a:prstGeom prst="rect">
            <a:avLst/>
          </a:prstGeom>
        </p:spPr>
        <p:txBody>
          <a:bodyPr wrap="square">
            <a:spAutoFit/>
          </a:bodyPr>
          <a:lstStyle/>
          <a:p>
            <a:r>
              <a:rPr lang="ja-JP" altLang="en-US" sz="1600" dirty="0">
                <a:latin typeface="Arial Black" panose="020B0A04020102020204" pitchFamily="34" charset="0"/>
                <a:ea typeface="UD デジタル 教科書体 N-R" panose="02020400000000000000" pitchFamily="17" charset="-128"/>
              </a:rPr>
              <a:t>〇ブラジル中西部の熱帯サバンナ「セラード」の土壌は強酸性で栄養分が溶脱。また植物に有害なアルミニウム濃度が高く「不毛の大地」と呼ばれていた。（セラードの面積は、日本の国土</a:t>
            </a:r>
            <a:r>
              <a:rPr lang="en-US" altLang="ja-JP" sz="1600" dirty="0">
                <a:latin typeface="Arial Black" panose="020B0A04020102020204" pitchFamily="34" charset="0"/>
                <a:ea typeface="UD デジタル 教科書体 N-R" panose="02020400000000000000" pitchFamily="17" charset="-128"/>
              </a:rPr>
              <a:t>5.5</a:t>
            </a:r>
            <a:r>
              <a:rPr lang="ja-JP" altLang="en-US" sz="1600" dirty="0">
                <a:latin typeface="Arial Black" panose="020B0A04020102020204" pitchFamily="34" charset="0"/>
                <a:ea typeface="UD デジタル 教科書体 N-R" panose="02020400000000000000" pitchFamily="17" charset="-128"/>
              </a:rPr>
              <a:t>倍と広大）</a:t>
            </a:r>
          </a:p>
          <a:p>
            <a:endParaRPr lang="ja-JP" altLang="en-US" sz="1600" dirty="0">
              <a:latin typeface="Arial Black" panose="020B0A04020102020204" pitchFamily="34" charset="0"/>
              <a:ea typeface="UD デジタル 教科書体 N-R" panose="02020400000000000000" pitchFamily="17" charset="-128"/>
            </a:endParaRPr>
          </a:p>
          <a:p>
            <a:r>
              <a:rPr lang="ja-JP" altLang="en-US" sz="1600" dirty="0">
                <a:latin typeface="Arial Black" panose="020B0A04020102020204" pitchFamily="34" charset="0"/>
                <a:ea typeface="UD デジタル 教科書体 N-R" panose="02020400000000000000" pitchFamily="17" charset="-128"/>
              </a:rPr>
              <a:t>〇ブラジル政府と日本政府により総額</a:t>
            </a:r>
            <a:r>
              <a:rPr lang="en-US" altLang="ja-JP" sz="1600" dirty="0">
                <a:latin typeface="Arial Black" panose="020B0A04020102020204" pitchFamily="34" charset="0"/>
                <a:ea typeface="UD デジタル 教科書体 N-R" panose="02020400000000000000" pitchFamily="17" charset="-128"/>
              </a:rPr>
              <a:t>684</a:t>
            </a:r>
            <a:r>
              <a:rPr lang="ja-JP" altLang="en-US" sz="1600" dirty="0">
                <a:latin typeface="Arial Black" panose="020B0A04020102020204" pitchFamily="34" charset="0"/>
                <a:ea typeface="UD デジタル 教科書体 N-R" panose="02020400000000000000" pitchFamily="17" charset="-128"/>
              </a:rPr>
              <a:t>億円が投じられ、セラード向け大豆品種第</a:t>
            </a:r>
            <a:r>
              <a:rPr lang="en-US" altLang="ja-JP" sz="1600" dirty="0">
                <a:latin typeface="Arial Black" panose="020B0A04020102020204" pitchFamily="34" charset="0"/>
                <a:ea typeface="UD デジタル 教科書体 N-R" panose="02020400000000000000" pitchFamily="17" charset="-128"/>
              </a:rPr>
              <a:t>1</a:t>
            </a:r>
            <a:r>
              <a:rPr lang="ja-JP" altLang="en-US" sz="1600" dirty="0">
                <a:latin typeface="Arial Black" panose="020B0A04020102020204" pitchFamily="34" charset="0"/>
                <a:ea typeface="UD デジタル 教科書体 N-R" panose="02020400000000000000" pitchFamily="17" charset="-128"/>
              </a:rPr>
              <a:t>号の育種に成功。土光敏夫氏から「</a:t>
            </a:r>
            <a:r>
              <a:rPr lang="en-US" altLang="ja-JP" sz="1600" dirty="0">
                <a:latin typeface="Arial Black" panose="020B0A04020102020204" pitchFamily="34" charset="0"/>
                <a:ea typeface="UD デジタル 教科書体 N-R" panose="02020400000000000000" pitchFamily="17" charset="-128"/>
              </a:rPr>
              <a:t>DOKO</a:t>
            </a:r>
            <a:r>
              <a:rPr lang="ja-JP" altLang="en-US" sz="1600" dirty="0">
                <a:latin typeface="Arial Black" panose="020B0A04020102020204" pitchFamily="34" charset="0"/>
                <a:ea typeface="UD デジタル 教科書体 N-R" panose="02020400000000000000" pitchFamily="17" charset="-128"/>
              </a:rPr>
              <a:t>」と命名。</a:t>
            </a:r>
            <a:endParaRPr lang="en-US" altLang="ja-JP" sz="1600" dirty="0">
              <a:latin typeface="Arial Black" panose="020B0A04020102020204" pitchFamily="34" charset="0"/>
              <a:ea typeface="UD デジタル 教科書体 N-R" panose="02020400000000000000" pitchFamily="17" charset="-128"/>
            </a:endParaRPr>
          </a:p>
          <a:p>
            <a:endParaRPr lang="en-US" altLang="ja-JP" sz="1600" dirty="0">
              <a:latin typeface="Arial Black" panose="020B0A04020102020204" pitchFamily="34" charset="0"/>
              <a:ea typeface="UD デジタル 教科書体 N-R" panose="02020400000000000000" pitchFamily="17" charset="-128"/>
            </a:endParaRPr>
          </a:p>
          <a:p>
            <a:r>
              <a:rPr lang="ja-JP" altLang="en-US" sz="1600" dirty="0">
                <a:latin typeface="Arial Black" panose="020B0A04020102020204" pitchFamily="34" charset="0"/>
                <a:ea typeface="UD デジタル 教科書体 N-R" panose="02020400000000000000" pitchFamily="17" charset="-128"/>
              </a:rPr>
              <a:t>〇ブラジルは</a:t>
            </a:r>
            <a:r>
              <a:rPr lang="ja-JP" altLang="en-US" sz="1600" b="1" dirty="0">
                <a:solidFill>
                  <a:srgbClr val="C00000"/>
                </a:solidFill>
                <a:latin typeface="Arial Black" panose="020B0A04020102020204" pitchFamily="34" charset="0"/>
                <a:ea typeface="UD デジタル 教科書体 N-R" panose="02020400000000000000" pitchFamily="17" charset="-128"/>
              </a:rPr>
              <a:t>大豆の輸出量で世界二位</a:t>
            </a:r>
            <a:r>
              <a:rPr lang="ja-JP" altLang="en-US" sz="1600" dirty="0">
                <a:latin typeface="Arial Black" panose="020B0A04020102020204" pitchFamily="34" charset="0"/>
                <a:ea typeface="UD デジタル 教科書体 N-R" panose="02020400000000000000" pitchFamily="17" charset="-128"/>
              </a:rPr>
              <a:t>。単位面積当たりの収量は日本の二倍。しかも、</a:t>
            </a:r>
            <a:r>
              <a:rPr lang="ja-JP" altLang="en-US" b="1" dirty="0">
                <a:solidFill>
                  <a:srgbClr val="C00000"/>
                </a:solidFill>
                <a:latin typeface="Arial Black" panose="020B0A04020102020204" pitchFamily="34" charset="0"/>
                <a:ea typeface="UD デジタル 教科書体 N-R" panose="02020400000000000000" pitchFamily="17" charset="-128"/>
              </a:rPr>
              <a:t>セラードでの大豆栽培では窒素肥料は不使用！</a:t>
            </a:r>
          </a:p>
        </p:txBody>
      </p:sp>
      <p:pic>
        <p:nvPicPr>
          <p:cNvPr id="4104" name="Picture 8" descr="ãã»ã©ã¼ã å¤§è±æ ½å¹ãã®ç»åæ¤ç´¢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2" y="4032351"/>
            <a:ext cx="4174897" cy="28256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5" y="1135990"/>
            <a:ext cx="4182520" cy="2782986"/>
          </a:xfrm>
          <a:prstGeom prst="rect">
            <a:avLst/>
          </a:prstGeom>
          <a:noFill/>
          <a:extLst>
            <a:ext uri="{909E8E84-426E-40DD-AFC4-6F175D3DCCD1}">
              <a14:hiddenFill xmlns:a14="http://schemas.microsoft.com/office/drawing/2010/main">
                <a:solidFill>
                  <a:srgbClr val="FFFFFF"/>
                </a:solidFill>
              </a14:hiddenFill>
            </a:ext>
          </a:extLst>
        </p:spPr>
      </p:pic>
      <p:sp>
        <p:nvSpPr>
          <p:cNvPr id="4" name="下矢印 3"/>
          <p:cNvSpPr/>
          <p:nvPr/>
        </p:nvSpPr>
        <p:spPr>
          <a:xfrm>
            <a:off x="1646899" y="3830966"/>
            <a:ext cx="917011" cy="402770"/>
          </a:xfrm>
          <a:prstGeom prst="downArrow">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062432" y="6604084"/>
            <a:ext cx="4382931" cy="253916"/>
          </a:xfrm>
          <a:prstGeom prst="rect">
            <a:avLst/>
          </a:prstGeom>
        </p:spPr>
        <p:txBody>
          <a:bodyPr wrap="none">
            <a:spAutoFit/>
          </a:bodyPr>
          <a:lstStyle/>
          <a:p>
            <a:r>
              <a:rPr lang="ja-JP" altLang="en-US" sz="1050" dirty="0">
                <a:latin typeface="Arial Black" panose="020B0A04020102020204" pitchFamily="34" charset="0"/>
                <a:ea typeface="UD デジタル 教科書体 N-R" panose="02020400000000000000" pitchFamily="17" charset="-128"/>
                <a:hlinkClick r:id="rId5"/>
              </a:rPr>
              <a:t>農林水産省 </a:t>
            </a:r>
            <a:r>
              <a:rPr lang="en-US" altLang="ja-JP" sz="1050" dirty="0">
                <a:latin typeface="Arial Black" panose="020B0A04020102020204" pitchFamily="34" charset="0"/>
                <a:ea typeface="UD デジタル 教科書体 N-R" panose="02020400000000000000" pitchFamily="17" charset="-128"/>
                <a:hlinkClick r:id="rId5"/>
              </a:rPr>
              <a:t>http://www.maff.go.jp/j/pr/aff/1606/spe1_01.html</a:t>
            </a:r>
            <a:endParaRPr lang="ja-JP" altLang="en-US" sz="1050" dirty="0">
              <a:latin typeface="Arial Black" panose="020B0A04020102020204" pitchFamily="34" charset="0"/>
              <a:ea typeface="UD デジタル 教科書体 N-R" panose="02020400000000000000" pitchFamily="17" charset="-128"/>
            </a:endParaRPr>
          </a:p>
        </p:txBody>
      </p:sp>
      <p:pic>
        <p:nvPicPr>
          <p:cNvPr id="13" name="図 12"/>
          <p:cNvPicPr>
            <a:picLocks noChangeAspect="1"/>
          </p:cNvPicPr>
          <p:nvPr/>
        </p:nvPicPr>
        <p:blipFill>
          <a:blip r:embed="rId6"/>
          <a:stretch>
            <a:fillRect/>
          </a:stretch>
        </p:blipFill>
        <p:spPr>
          <a:xfrm>
            <a:off x="4330661" y="4233736"/>
            <a:ext cx="1624919" cy="2206816"/>
          </a:xfrm>
          <a:prstGeom prst="rect">
            <a:avLst/>
          </a:prstGeom>
        </p:spPr>
      </p:pic>
      <p:sp>
        <p:nvSpPr>
          <p:cNvPr id="14" name="テキスト ボックス 13"/>
          <p:cNvSpPr txBox="1"/>
          <p:nvPr/>
        </p:nvSpPr>
        <p:spPr>
          <a:xfrm>
            <a:off x="866912" y="1317172"/>
            <a:ext cx="2242457" cy="307777"/>
          </a:xfrm>
          <a:prstGeom prst="rect">
            <a:avLst/>
          </a:prstGeom>
          <a:noFill/>
        </p:spPr>
        <p:txBody>
          <a:bodyPr wrap="square" rtlCol="0">
            <a:spAutoFit/>
          </a:bodyPr>
          <a:lstStyle/>
          <a:p>
            <a:pPr algn="ctr"/>
            <a:r>
              <a:rPr lang="ja-JP" altLang="en-US" sz="1400" dirty="0">
                <a:solidFill>
                  <a:schemeClr val="bg1"/>
                </a:solidFill>
                <a:latin typeface="Meiryo UI" panose="020B0604030504040204" pitchFamily="50" charset="-128"/>
                <a:ea typeface="Meiryo UI" panose="020B0604030504040204" pitchFamily="50" charset="-128"/>
              </a:rPr>
              <a:t>熱帯サバンナ「セラード」</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7D4E3CBD-5167-4125-B955-81F802227826}"/>
              </a:ext>
            </a:extLst>
          </p:cNvPr>
          <p:cNvSpPr txBox="1"/>
          <p:nvPr/>
        </p:nvSpPr>
        <p:spPr>
          <a:xfrm>
            <a:off x="4593265" y="119737"/>
            <a:ext cx="1967023" cy="276999"/>
          </a:xfrm>
          <a:prstGeom prst="rect">
            <a:avLst/>
          </a:prstGeom>
          <a:noFill/>
        </p:spPr>
        <p:txBody>
          <a:bodyPr wrap="square" rtlCol="0">
            <a:spAutoFit/>
          </a:bodyPr>
          <a:lstStyle/>
          <a:p>
            <a:r>
              <a:rPr kumimoji="1" lang="en-US" altLang="ja-JP" sz="1200" dirty="0">
                <a:latin typeface="Amasis MT Pro Medium" panose="02040604050005020304" pitchFamily="18" charset="0"/>
              </a:rPr>
              <a:t>RNA</a:t>
            </a:r>
            <a:r>
              <a:rPr kumimoji="1" lang="ja-JP" altLang="en-US" sz="1200" dirty="0">
                <a:latin typeface="Amasis MT Pro Medium" panose="02040604050005020304" pitchFamily="18" charset="0"/>
              </a:rPr>
              <a:t>干渉でｍ</a:t>
            </a:r>
            <a:r>
              <a:rPr kumimoji="1" lang="en-US" altLang="ja-JP" sz="1200" dirty="0">
                <a:latin typeface="Amasis MT Pro Medium" panose="02040604050005020304" pitchFamily="18" charset="0"/>
              </a:rPr>
              <a:t>RNA</a:t>
            </a:r>
            <a:r>
              <a:rPr kumimoji="1" lang="ja-JP" altLang="en-US" sz="1200" dirty="0">
                <a:latin typeface="Amasis MT Pro Medium" panose="02040604050005020304" pitchFamily="18" charset="0"/>
              </a:rPr>
              <a:t>を制御</a:t>
            </a:r>
          </a:p>
        </p:txBody>
      </p:sp>
    </p:spTree>
    <p:extLst>
      <p:ext uri="{BB962C8B-B14F-4D97-AF65-F5344CB8AC3E}">
        <p14:creationId xmlns:p14="http://schemas.microsoft.com/office/powerpoint/2010/main" val="175638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２</a:t>
            </a: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lang="en-US" altLang="ja-JP" sz="8000" b="1" dirty="0">
                <a:solidFill>
                  <a:srgbClr val="C00000"/>
                </a:solidFill>
                <a:latin typeface="Yet R" panose="02030504000101010101" pitchFamily="18" charset="-127"/>
                <a:ea typeface="Yet R" panose="02030504000101010101" pitchFamily="18" charset="-127"/>
              </a:rPr>
              <a:t>RNA</a:t>
            </a:r>
            <a:r>
              <a:rPr lang="ja-JP" altLang="en-US" sz="8000" b="1" dirty="0">
                <a:solidFill>
                  <a:srgbClr val="C00000"/>
                </a:solidFill>
                <a:latin typeface="Yet R" panose="02030504000101010101" pitchFamily="18" charset="-127"/>
                <a:ea typeface="Yet R" panose="02030504000101010101" pitchFamily="18" charset="-127"/>
              </a:rPr>
              <a:t>再合成</a:t>
            </a:r>
            <a:endParaRPr kumimoji="1" lang="en-US" altLang="ja-JP" sz="3200" dirty="0">
              <a:latin typeface="Yet R" panose="02030504000101010101" pitchFamily="18" charset="-127"/>
              <a:ea typeface="Yet R" panose="02030504000101010101" pitchFamily="18" charset="-127"/>
            </a:endParaRPr>
          </a:p>
        </p:txBody>
      </p:sp>
      <p:pic>
        <p:nvPicPr>
          <p:cNvPr id="5" name="Picture 5" descr="computer g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137" y="2059690"/>
            <a:ext cx="2243138"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rot="21024647">
            <a:off x="1777705" y="2976029"/>
            <a:ext cx="686654" cy="28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HG丸ｺﾞｼｯｸM-PRO" panose="020F0600000000000000" pitchFamily="50" charset="-128"/>
                <a:ea typeface="HG丸ｺﾞｼｯｸM-PRO" panose="020F0600000000000000" pitchFamily="50" charset="-128"/>
              </a:rPr>
              <a:t>RNA</a:t>
            </a:r>
            <a:r>
              <a:rPr kumimoji="1" lang="ja-JP" altLang="en-US" sz="1100" dirty="0">
                <a:solidFill>
                  <a:schemeClr val="tx1"/>
                </a:solidFill>
                <a:latin typeface="HG丸ｺﾞｼｯｸM-PRO" panose="020F0600000000000000" pitchFamily="50" charset="-128"/>
                <a:ea typeface="HG丸ｺﾞｼｯｸM-PRO" panose="020F0600000000000000" pitchFamily="50" charset="-128"/>
              </a:rPr>
              <a:t>？</a:t>
            </a:r>
          </a:p>
        </p:txBody>
      </p:sp>
    </p:spTree>
    <p:extLst>
      <p:ext uri="{BB962C8B-B14F-4D97-AF65-F5344CB8AC3E}">
        <p14:creationId xmlns:p14="http://schemas.microsoft.com/office/powerpoint/2010/main" val="2625166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2029823" y="406400"/>
            <a:ext cx="8648521" cy="769441"/>
          </a:xfrm>
          <a:prstGeom prst="rect">
            <a:avLst/>
          </a:prstGeom>
        </p:spPr>
        <p:txBody>
          <a:bodyPr wrap="none">
            <a:spAutoFit/>
          </a:bodyPr>
          <a:lstStyle/>
          <a:p>
            <a:r>
              <a:rPr lang="ja-JP" altLang="en-US" sz="44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rPr>
              <a:t>遺伝子組換えからゲノム編集まで</a:t>
            </a:r>
            <a:endParaRPr lang="en-US" altLang="ja-JP" sz="4400" dirty="0">
              <a:solidFill>
                <a:schemeClr val="bg2">
                  <a:lumMod val="25000"/>
                </a:schemeClr>
              </a:solidFill>
              <a:effectLst>
                <a:glow rad="63500">
                  <a:schemeClr val="accent3">
                    <a:satMod val="175000"/>
                    <a:alpha val="40000"/>
                  </a:schemeClr>
                </a:glow>
              </a:effectLst>
              <a:latin typeface="Yet R" panose="02030504000101010101" pitchFamily="18" charset="-127"/>
              <a:ea typeface="Yet R" panose="02030504000101010101" pitchFamily="18" charset="-127"/>
            </a:endParaRPr>
          </a:p>
        </p:txBody>
      </p:sp>
      <p:graphicFrame>
        <p:nvGraphicFramePr>
          <p:cNvPr id="3" name="object 5"/>
          <p:cNvGraphicFramePr>
            <a:graphicFrameLocks noGrp="1"/>
          </p:cNvGraphicFramePr>
          <p:nvPr>
            <p:extLst>
              <p:ext uri="{D42A27DB-BD31-4B8C-83A1-F6EECF244321}">
                <p14:modId xmlns:p14="http://schemas.microsoft.com/office/powerpoint/2010/main" val="1317709598"/>
              </p:ext>
            </p:extLst>
          </p:nvPr>
        </p:nvGraphicFramePr>
        <p:xfrm>
          <a:off x="1194302" y="1573514"/>
          <a:ext cx="10158743" cy="4691617"/>
        </p:xfrm>
        <a:graphic>
          <a:graphicData uri="http://schemas.openxmlformats.org/drawingml/2006/table">
            <a:tbl>
              <a:tblPr firstRow="1" bandRow="1">
                <a:tableStyleId>{2D5ABB26-0587-4C30-8999-92F81FD0307C}</a:tableStyleId>
              </a:tblPr>
              <a:tblGrid>
                <a:gridCol w="2216084">
                  <a:extLst>
                    <a:ext uri="{9D8B030D-6E8A-4147-A177-3AD203B41FA5}">
                      <a16:colId xmlns:a16="http://schemas.microsoft.com/office/drawing/2014/main" val="20000"/>
                    </a:ext>
                  </a:extLst>
                </a:gridCol>
                <a:gridCol w="7942659">
                  <a:extLst>
                    <a:ext uri="{9D8B030D-6E8A-4147-A177-3AD203B41FA5}">
                      <a16:colId xmlns:a16="http://schemas.microsoft.com/office/drawing/2014/main" val="20001"/>
                    </a:ext>
                  </a:extLst>
                </a:gridCol>
              </a:tblGrid>
              <a:tr h="479833">
                <a:tc>
                  <a:txBody>
                    <a:bodyPr/>
                    <a:lstStyle/>
                    <a:p>
                      <a:pPr marL="31750">
                        <a:lnSpc>
                          <a:spcPts val="2545"/>
                        </a:lnSpc>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１９７３年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0" marB="0"/>
                </a:tc>
                <a:tc>
                  <a:txBody>
                    <a:bodyPr/>
                    <a:lstStyle/>
                    <a:p>
                      <a:pPr marL="0" indent="0">
                        <a:lnSpc>
                          <a:spcPts val="2545"/>
                        </a:lnSpc>
                      </a:pPr>
                      <a:r>
                        <a:rPr sz="2400" spc="100" dirty="0">
                          <a:solidFill>
                            <a:schemeClr val="tx1"/>
                          </a:solidFill>
                          <a:latin typeface="UD デジタル 教科書体 NK-B" panose="02020700000000000000" pitchFamily="18" charset="-128"/>
                          <a:ea typeface="UD デジタル 教科書体 NK-B" panose="02020700000000000000" pitchFamily="18" charset="-128"/>
                          <a:cs typeface="MS UI Gothic"/>
                        </a:rPr>
                        <a:t>組換</a:t>
                      </a:r>
                      <a:r>
                        <a:rPr sz="2400" spc="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え</a:t>
                      </a:r>
                      <a:r>
                        <a:rPr sz="2400" spc="-5" dirty="0">
                          <a:solidFill>
                            <a:schemeClr val="tx1"/>
                          </a:solidFill>
                          <a:latin typeface="UD デジタル 教科書体 NK-B" panose="02020700000000000000" pitchFamily="18" charset="-128"/>
                          <a:ea typeface="UD デジタル 教科書体 NK-B" panose="02020700000000000000" pitchFamily="18" charset="-128"/>
                          <a:cs typeface="Calibri"/>
                        </a:rPr>
                        <a:t>DNA</a:t>
                      </a:r>
                      <a:r>
                        <a:rPr sz="2400" spc="90" dirty="0">
                          <a:solidFill>
                            <a:schemeClr val="tx1"/>
                          </a:solidFill>
                          <a:latin typeface="UD デジタル 教科書体 NK-B" panose="02020700000000000000" pitchFamily="18" charset="-128"/>
                          <a:ea typeface="UD デジタル 教科書体 NK-B" panose="02020700000000000000" pitchFamily="18" charset="-128"/>
                          <a:cs typeface="MS UI Gothic"/>
                        </a:rPr>
                        <a:t>技術</a:t>
                      </a:r>
                      <a:r>
                        <a:rPr sz="2400" spc="70" dirty="0">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90" dirty="0">
                          <a:solidFill>
                            <a:schemeClr val="tx1"/>
                          </a:solidFill>
                          <a:latin typeface="UD デジタル 教科書体 NK-B" panose="02020700000000000000" pitchFamily="18" charset="-128"/>
                          <a:ea typeface="UD デジタル 教科書体 NK-B" panose="02020700000000000000" pitchFamily="18" charset="-128"/>
                          <a:cs typeface="MS UI Gothic"/>
                        </a:rPr>
                        <a:t>開発</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0" marB="0"/>
                </a:tc>
                <a:extLst>
                  <a:ext uri="{0D108BD9-81ED-4DB2-BD59-A6C34878D82A}">
                    <a16:rowId xmlns:a16="http://schemas.microsoft.com/office/drawing/2014/main" val="10000"/>
                  </a:ext>
                </a:extLst>
              </a:tr>
              <a:tr h="622151">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１９８９年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tc>
                  <a:txBody>
                    <a:bodyPr/>
                    <a:lstStyle/>
                    <a:p>
                      <a:pPr marL="0" indent="0">
                        <a:lnSpc>
                          <a:spcPct val="100000"/>
                        </a:lnSpc>
                        <a:spcBef>
                          <a:spcPts val="780"/>
                        </a:spcBef>
                      </a:pPr>
                      <a:r>
                        <a:rPr sz="2400" spc="-15" dirty="0">
                          <a:solidFill>
                            <a:schemeClr val="tx1"/>
                          </a:solidFill>
                          <a:latin typeface="UD デジタル 教科書体 NK-B" panose="02020700000000000000" pitchFamily="18" charset="-128"/>
                          <a:ea typeface="UD デジタル 教科書体 NK-B" panose="02020700000000000000" pitchFamily="18" charset="-128"/>
                          <a:cs typeface="Calibri"/>
                        </a:rPr>
                        <a:t>ES</a:t>
                      </a:r>
                      <a:r>
                        <a:rPr sz="2400" spc="135" dirty="0">
                          <a:solidFill>
                            <a:schemeClr val="tx1"/>
                          </a:solidFill>
                          <a:latin typeface="UD デジタル 教科書体 NK-B" panose="02020700000000000000" pitchFamily="18" charset="-128"/>
                          <a:ea typeface="UD デジタル 教科書体 NK-B" panose="02020700000000000000" pitchFamily="18" charset="-128"/>
                          <a:cs typeface="MS UI Gothic"/>
                        </a:rPr>
                        <a:t>細胞</a:t>
                      </a:r>
                      <a:r>
                        <a:rPr sz="2400" spc="9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に</a:t>
                      </a:r>
                      <a:r>
                        <a:rPr sz="2400" spc="8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よる</a:t>
                      </a:r>
                      <a:r>
                        <a:rPr sz="2400" spc="114" dirty="0">
                          <a:solidFill>
                            <a:schemeClr val="tx1"/>
                          </a:solidFill>
                          <a:latin typeface="UD デジタル 教科書体 NK-B" panose="02020700000000000000" pitchFamily="18" charset="-128"/>
                          <a:ea typeface="UD デジタル 教科書体 NK-B" panose="02020700000000000000" pitchFamily="18" charset="-128"/>
                          <a:cs typeface="MS UI Gothic"/>
                        </a:rPr>
                        <a:t>遺伝子改変</a:t>
                      </a:r>
                      <a:r>
                        <a:rPr sz="2400" spc="7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マ</a:t>
                      </a:r>
                      <a:r>
                        <a:rPr sz="2400" spc="390" dirty="0">
                          <a:solidFill>
                            <a:schemeClr val="tx1"/>
                          </a:solidFill>
                          <a:latin typeface="UD デジタル 教科書体 NK-B" panose="02020700000000000000" pitchFamily="18" charset="-128"/>
                          <a:ea typeface="UD デジタル 教科書体 NK-B" panose="02020700000000000000" pitchFamily="18" charset="-128"/>
                          <a:cs typeface="MS UI Gothic"/>
                        </a:rPr>
                        <a:t>ウ</a:t>
                      </a:r>
                      <a:r>
                        <a:rPr sz="2400" spc="39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ス</a:t>
                      </a:r>
                      <a:r>
                        <a:rPr sz="2400" spc="12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155" dirty="0">
                          <a:solidFill>
                            <a:schemeClr val="tx1"/>
                          </a:solidFill>
                          <a:latin typeface="UD デジタル 教科書体 NK-B" panose="02020700000000000000" pitchFamily="18" charset="-128"/>
                          <a:ea typeface="UD デジタル 教科書体 NK-B" panose="02020700000000000000" pitchFamily="18" charset="-128"/>
                          <a:cs typeface="MS UI Gothic"/>
                        </a:rPr>
                        <a:t>作製</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1"/>
                  </a:ext>
                </a:extLst>
              </a:tr>
              <a:tr h="605144">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１９９０年代</a:t>
                      </a:r>
                    </a:p>
                  </a:txBody>
                  <a:tcPr marL="0" marR="0" marT="99060" marB="0"/>
                </a:tc>
                <a:tc>
                  <a:txBody>
                    <a:bodyPr/>
                    <a:lstStyle/>
                    <a:p>
                      <a:pPr marL="0" indent="0">
                        <a:lnSpc>
                          <a:spcPct val="100000"/>
                        </a:lnSpc>
                        <a:spcBef>
                          <a:spcPts val="780"/>
                        </a:spcBef>
                      </a:pPr>
                      <a:r>
                        <a:rPr sz="2400" spc="20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メ</a:t>
                      </a:r>
                      <a:r>
                        <a:rPr sz="2400" spc="229"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ガ</a:t>
                      </a:r>
                      <a:r>
                        <a:rPr lang="ja-JP" altLang="en-US" sz="2400" spc="229" dirty="0">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21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ヌ</a:t>
                      </a:r>
                      <a:r>
                        <a:rPr sz="2400" spc="20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22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レア</a:t>
                      </a:r>
                      <a:r>
                        <a:rPr sz="2400" spc="23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sz="2400" spc="24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ゼ</a:t>
                      </a:r>
                      <a:r>
                        <a:rPr sz="2400" spc="23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29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発見</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2"/>
                  </a:ext>
                </a:extLst>
              </a:tr>
              <a:tr h="638756">
                <a:tc>
                  <a:txBody>
                    <a:bodyPr/>
                    <a:lstStyle/>
                    <a:p>
                      <a:pPr marL="31750">
                        <a:lnSpc>
                          <a:spcPct val="100000"/>
                        </a:lnSpc>
                        <a:spcBef>
                          <a:spcPts val="91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１９９６年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tc>
                  <a:txBody>
                    <a:bodyPr/>
                    <a:lstStyle/>
                    <a:p>
                      <a:pPr marL="0" indent="0">
                        <a:lnSpc>
                          <a:spcPct val="100000"/>
                        </a:lnSpc>
                        <a:spcBef>
                          <a:spcPts val="910"/>
                        </a:spcBef>
                      </a:pPr>
                      <a:r>
                        <a:rPr sz="2400" spc="29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ジ</a:t>
                      </a:r>
                      <a:r>
                        <a:rPr sz="2400" spc="26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ン</a:t>
                      </a:r>
                      <a:r>
                        <a:rPr sz="2400" spc="24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23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フ</a:t>
                      </a:r>
                      <a:r>
                        <a:rPr sz="2400" spc="19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ィ</a:t>
                      </a:r>
                      <a:r>
                        <a:rPr sz="2400" spc="26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ン</a:t>
                      </a:r>
                      <a:r>
                        <a:rPr sz="2400" spc="27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ガ</a:t>
                      </a:r>
                      <a:r>
                        <a:rPr sz="2400" spc="30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lang="ja-JP" altLang="en-US" sz="2400" spc="300" dirty="0">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26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ヌ</a:t>
                      </a:r>
                      <a:r>
                        <a:rPr sz="2400" spc="254"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26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レ</a:t>
                      </a:r>
                      <a:r>
                        <a:rPr sz="2400" spc="26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ア</a:t>
                      </a:r>
                      <a:r>
                        <a:rPr sz="2400" spc="29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sz="2400" spc="29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ゼ</a:t>
                      </a:r>
                      <a:r>
                        <a:rPr sz="2400" spc="4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45" dirty="0" err="1">
                          <a:solidFill>
                            <a:schemeClr val="tx1"/>
                          </a:solidFill>
                          <a:latin typeface="UD デジタル 教科書体 NK-B" panose="02020700000000000000" pitchFamily="18" charset="-128"/>
                          <a:ea typeface="UD デジタル 教科書体 NK-B" panose="02020700000000000000" pitchFamily="18" charset="-128"/>
                          <a:cs typeface="Calibri"/>
                        </a:rPr>
                        <a:t>ZFN</a:t>
                      </a:r>
                      <a:r>
                        <a:rPr sz="2400" spc="4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11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13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開発</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extLst>
                  <a:ext uri="{0D108BD9-81ED-4DB2-BD59-A6C34878D82A}">
                    <a16:rowId xmlns:a16="http://schemas.microsoft.com/office/drawing/2014/main" val="10003"/>
                  </a:ext>
                </a:extLst>
              </a:tr>
              <a:tr h="605081">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２００３年</a:t>
                      </a:r>
                    </a:p>
                  </a:txBody>
                  <a:tcPr marL="0" marR="0" marT="99060" marB="0"/>
                </a:tc>
                <a:tc>
                  <a:txBody>
                    <a:bodyPr/>
                    <a:lstStyle/>
                    <a:p>
                      <a:pPr marL="0" indent="0">
                        <a:lnSpc>
                          <a:spcPct val="100000"/>
                        </a:lnSpc>
                        <a:spcBef>
                          <a:spcPts val="780"/>
                        </a:spcBef>
                      </a:pPr>
                      <a:r>
                        <a:rPr sz="2400" spc="13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ヒ</a:t>
                      </a:r>
                      <a:r>
                        <a:rPr sz="2400" spc="14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ト</a:t>
                      </a:r>
                      <a:r>
                        <a:rPr sz="2400" spc="200" dirty="0">
                          <a:solidFill>
                            <a:schemeClr val="tx1"/>
                          </a:solidFill>
                          <a:latin typeface="UD デジタル 教科書体 NK-B" panose="02020700000000000000" pitchFamily="18" charset="-128"/>
                          <a:ea typeface="UD デジタル 教科書体 NK-B" panose="02020700000000000000" pitchFamily="18" charset="-128"/>
                          <a:cs typeface="MS UI Gothic"/>
                        </a:rPr>
                        <a:t>細胞</a:t>
                      </a:r>
                      <a:r>
                        <a:rPr sz="2400" spc="160" dirty="0">
                          <a:solidFill>
                            <a:schemeClr val="tx1"/>
                          </a:solidFill>
                          <a:latin typeface="UD デジタル 教科書体 NK-B" panose="02020700000000000000" pitchFamily="18" charset="-128"/>
                          <a:ea typeface="UD デジタル 教科書体 NK-B" panose="02020700000000000000" pitchFamily="18" charset="-128"/>
                          <a:cs typeface="MS UI Gothic"/>
                        </a:rPr>
                        <a:t>に</a:t>
                      </a:r>
                      <a:r>
                        <a:rPr sz="2400" spc="1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おけ</a:t>
                      </a:r>
                      <a:r>
                        <a:rPr sz="2400" spc="15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る</a:t>
                      </a:r>
                      <a:r>
                        <a:rPr sz="2400" spc="1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ゲ</a:t>
                      </a:r>
                      <a:r>
                        <a:rPr sz="2400" spc="13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ノ</a:t>
                      </a:r>
                      <a:r>
                        <a:rPr sz="2400" spc="1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ム</a:t>
                      </a:r>
                      <a:r>
                        <a:rPr sz="2400" spc="200" dirty="0">
                          <a:solidFill>
                            <a:schemeClr val="tx1"/>
                          </a:solidFill>
                          <a:latin typeface="UD デジタル 教科書体 NK-B" panose="02020700000000000000" pitchFamily="18" charset="-128"/>
                          <a:ea typeface="UD デジタル 教科書体 NK-B" panose="02020700000000000000" pitchFamily="18" charset="-128"/>
                          <a:cs typeface="MS UI Gothic"/>
                        </a:rPr>
                        <a:t>編集</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4"/>
                  </a:ext>
                </a:extLst>
              </a:tr>
              <a:tr h="638782">
                <a:tc>
                  <a:txBody>
                    <a:bodyPr/>
                    <a:lstStyle/>
                    <a:p>
                      <a:pPr marL="31750">
                        <a:lnSpc>
                          <a:spcPct val="100000"/>
                        </a:lnSpc>
                        <a:spcBef>
                          <a:spcPts val="91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２０１０年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tc>
                  <a:txBody>
                    <a:bodyPr/>
                    <a:lstStyle/>
                    <a:p>
                      <a:pPr marL="0" indent="0">
                        <a:lnSpc>
                          <a:spcPct val="100000"/>
                        </a:lnSpc>
                        <a:spcBef>
                          <a:spcPts val="910"/>
                        </a:spcBef>
                      </a:pPr>
                      <a:r>
                        <a:rPr sz="2400" spc="-70" dirty="0" err="1">
                          <a:solidFill>
                            <a:schemeClr val="tx1"/>
                          </a:solidFill>
                          <a:latin typeface="UD デジタル 教科書体 NK-B" panose="02020700000000000000" pitchFamily="18" charset="-128"/>
                          <a:ea typeface="UD デジタル 教科書体 NK-B" panose="02020700000000000000" pitchFamily="18" charset="-128"/>
                          <a:cs typeface="Calibri"/>
                        </a:rPr>
                        <a:t>TAL</a:t>
                      </a:r>
                      <a:r>
                        <a:rPr sz="2400" spc="37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エ</a:t>
                      </a:r>
                      <a:r>
                        <a:rPr sz="2400" spc="33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フ</a:t>
                      </a:r>
                      <a:r>
                        <a:rPr sz="2400" spc="28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ェ</a:t>
                      </a:r>
                      <a:r>
                        <a:rPr sz="2400" spc="25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クタ</a:t>
                      </a:r>
                      <a:r>
                        <a:rPr sz="2400" spc="28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lang="ja-JP" altLang="en-US" sz="2400" spc="280" dirty="0">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26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ヌ</a:t>
                      </a:r>
                      <a:r>
                        <a:rPr sz="2400" spc="254"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30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レア</a:t>
                      </a:r>
                      <a:r>
                        <a:rPr sz="2400" spc="31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sz="2400" spc="21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ゼ</a:t>
                      </a:r>
                      <a:r>
                        <a:rPr sz="2400" spc="-1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10" dirty="0" err="1">
                          <a:solidFill>
                            <a:schemeClr val="tx1"/>
                          </a:solidFill>
                          <a:latin typeface="UD デジタル 教科書体 NK-B" panose="02020700000000000000" pitchFamily="18" charset="-128"/>
                          <a:ea typeface="UD デジタル 教科書体 NK-B" panose="02020700000000000000" pitchFamily="18" charset="-128"/>
                          <a:cs typeface="Calibri"/>
                        </a:rPr>
                        <a:t>TALEN</a:t>
                      </a:r>
                      <a:r>
                        <a:rPr sz="2400" spc="-10" dirty="0">
                          <a:solidFill>
                            <a:schemeClr val="tx1"/>
                          </a:solidFill>
                          <a:latin typeface="UD デジタル 教科書体 NK-B" panose="02020700000000000000" pitchFamily="18" charset="-128"/>
                          <a:ea typeface="UD デジタル 教科書体 NK-B" panose="02020700000000000000" pitchFamily="18" charset="-128"/>
                          <a:cs typeface="MS UI Gothic"/>
                        </a:rPr>
                        <a:t>）</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extLst>
                  <a:ext uri="{0D108BD9-81ED-4DB2-BD59-A6C34878D82A}">
                    <a16:rowId xmlns:a16="http://schemas.microsoft.com/office/drawing/2014/main" val="10005"/>
                  </a:ext>
                </a:extLst>
              </a:tr>
              <a:tr h="621906">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２０１２年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tc>
                  <a:txBody>
                    <a:bodyPr/>
                    <a:lstStyle/>
                    <a:p>
                      <a:pPr marL="0" indent="0">
                        <a:lnSpc>
                          <a:spcPct val="100000"/>
                        </a:lnSpc>
                        <a:spcBef>
                          <a:spcPts val="780"/>
                        </a:spcBef>
                      </a:pPr>
                      <a:r>
                        <a:rPr sz="2400" spc="-5" dirty="0">
                          <a:solidFill>
                            <a:schemeClr val="tx1"/>
                          </a:solidFill>
                          <a:latin typeface="UD デジタル 教科書体 NK-B" panose="02020700000000000000" pitchFamily="18" charset="-128"/>
                          <a:ea typeface="UD デジタル 教科書体 NK-B" panose="02020700000000000000" pitchFamily="18" charset="-128"/>
                          <a:cs typeface="Calibri"/>
                        </a:rPr>
                        <a:t>CRISPR/Cas9</a:t>
                      </a:r>
                      <a:r>
                        <a:rPr sz="2400" spc="12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155" dirty="0">
                          <a:solidFill>
                            <a:schemeClr val="tx1"/>
                          </a:solidFill>
                          <a:latin typeface="UD デジタル 教科書体 NK-B" panose="02020700000000000000" pitchFamily="18" charset="-128"/>
                          <a:ea typeface="UD デジタル 教科書体 NK-B" panose="02020700000000000000" pitchFamily="18" charset="-128"/>
                          <a:cs typeface="MS UI Gothic"/>
                        </a:rPr>
                        <a:t>登場</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6"/>
                  </a:ext>
                </a:extLst>
              </a:tr>
              <a:tr h="479964">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２０１３年～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tc>
                  <a:txBody>
                    <a:bodyPr/>
                    <a:lstStyle/>
                    <a:p>
                      <a:pPr marL="0" indent="0">
                        <a:lnSpc>
                          <a:spcPct val="100000"/>
                        </a:lnSpc>
                        <a:spcBef>
                          <a:spcPts val="780"/>
                        </a:spcBef>
                      </a:pPr>
                      <a:r>
                        <a:rPr lang="ja-JP" altLang="en-US" sz="2400" dirty="0">
                          <a:solidFill>
                            <a:schemeClr val="tx1"/>
                          </a:solidFill>
                          <a:latin typeface="UD デジタル 教科書体 NK-B" panose="02020700000000000000" pitchFamily="18" charset="-128"/>
                          <a:ea typeface="UD デジタル 教科書体 NK-B" panose="02020700000000000000" pitchFamily="18" charset="-128"/>
                          <a:cs typeface="Calibri"/>
                        </a:rPr>
                        <a:t>これ以降、</a:t>
                      </a:r>
                      <a:r>
                        <a:rPr sz="2400" dirty="0">
                          <a:solidFill>
                            <a:schemeClr val="tx1"/>
                          </a:solidFill>
                          <a:latin typeface="UD デジタル 教科書体 NK-B" panose="02020700000000000000" pitchFamily="18" charset="-128"/>
                          <a:ea typeface="UD デジタル 教科書体 NK-B" panose="02020700000000000000" pitchFamily="18" charset="-128"/>
                          <a:cs typeface="Calibri"/>
                        </a:rPr>
                        <a:t>CRISPR/Cas9</a:t>
                      </a:r>
                      <a:r>
                        <a:rPr lang="ja-JP" altLang="en-US" sz="2400" dirty="0">
                          <a:solidFill>
                            <a:schemeClr val="tx1"/>
                          </a:solidFill>
                          <a:latin typeface="UD デジタル 教科書体 NK-B" panose="02020700000000000000" pitchFamily="18" charset="-128"/>
                          <a:ea typeface="UD デジタル 教科書体 NK-B" panose="02020700000000000000" pitchFamily="18" charset="-128"/>
                          <a:cs typeface="Calibri"/>
                        </a:rPr>
                        <a:t>の改良・応用技術が続々登場</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45217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テキスト ボックス 55">
            <a:extLst>
              <a:ext uri="{FF2B5EF4-FFF2-40B4-BE49-F238E27FC236}">
                <a16:creationId xmlns:a16="http://schemas.microsoft.com/office/drawing/2014/main" id="{985987A2-822B-4EB7-BDCD-43CB9C9C204D}"/>
              </a:ext>
            </a:extLst>
          </p:cNvPr>
          <p:cNvSpPr txBox="1"/>
          <p:nvPr/>
        </p:nvSpPr>
        <p:spPr>
          <a:xfrm>
            <a:off x="554477" y="3997894"/>
            <a:ext cx="5826658" cy="2416046"/>
          </a:xfrm>
          <a:prstGeom prst="rect">
            <a:avLst/>
          </a:prstGeom>
          <a:noFill/>
        </p:spPr>
        <p:txBody>
          <a:bodyPr wrap="square" rtlCol="0" anchor="t">
            <a:spAutoFit/>
          </a:bodyPr>
          <a:lstStyle/>
          <a:p>
            <a:pPr algn="just">
              <a:spcAft>
                <a:spcPts val="600"/>
              </a:spcAft>
            </a:pPr>
            <a:r>
              <a:rPr kumimoji="1" lang="ja-JP" altLang="en-US" sz="1600" b="1" dirty="0">
                <a:latin typeface="Meiryo UI"/>
                <a:ea typeface="Meiryo UI"/>
              </a:rPr>
              <a:t>■</a:t>
            </a:r>
            <a:r>
              <a:rPr kumimoji="1" lang="en-US" altLang="ja-JP" sz="1600" b="1" u="sng" dirty="0">
                <a:latin typeface="Meiryo UI"/>
                <a:ea typeface="Meiryo UI"/>
              </a:rPr>
              <a:t>Emerging</a:t>
            </a:r>
            <a:r>
              <a:rPr kumimoji="1" lang="ja-JP" altLang="en-US" sz="1600" b="1" u="sng" dirty="0">
                <a:latin typeface="Meiryo UI"/>
                <a:ea typeface="Meiryo UI"/>
              </a:rPr>
              <a:t> </a:t>
            </a:r>
            <a:r>
              <a:rPr lang="en-US" altLang="ja-JP" sz="1600" b="1" u="sng" dirty="0">
                <a:latin typeface="Meiryo UI"/>
                <a:ea typeface="Meiryo UI"/>
              </a:rPr>
              <a:t>Technologies</a:t>
            </a:r>
            <a:r>
              <a:rPr lang="ja-JP" altLang="en-US" sz="1600" b="1" dirty="0">
                <a:latin typeface="Meiryo UI"/>
                <a:ea typeface="Meiryo UI"/>
              </a:rPr>
              <a:t>：</a:t>
            </a:r>
            <a:endParaRPr lang="en-US" altLang="ja-JP" sz="1600" b="1" dirty="0">
              <a:latin typeface="Meiryo UI"/>
              <a:ea typeface="Meiryo UI"/>
            </a:endParaRPr>
          </a:p>
          <a:p>
            <a:pPr algn="just"/>
            <a:r>
              <a:rPr kumimoji="1" lang="ja-JP" altLang="en-US" sz="1600" b="1" dirty="0">
                <a:latin typeface="Meiryo UI" panose="020B0604030504040204" pitchFamily="50" charset="-128"/>
                <a:ea typeface="Meiryo UI" panose="020B0604030504040204" pitchFamily="50" charset="-128"/>
              </a:rPr>
              <a:t>（１）　合成生物学</a:t>
            </a:r>
            <a:endParaRPr kumimoji="1"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（２）　量子技術（量子マテリアル、量子センサー）</a:t>
            </a:r>
            <a:endParaRPr lang="en-US" altLang="ja-JP" sz="1600" b="1" dirty="0">
              <a:latin typeface="Meiryo UI" panose="020B0604030504040204" pitchFamily="50" charset="-128"/>
              <a:ea typeface="Meiryo UI" panose="020B0604030504040204" pitchFamily="50" charset="-128"/>
            </a:endParaRPr>
          </a:p>
          <a:p>
            <a:pPr algn="just"/>
            <a:r>
              <a:rPr kumimoji="1" lang="ja-JP" altLang="en-US" b="1" dirty="0">
                <a:solidFill>
                  <a:srgbClr val="C00000"/>
                </a:solidFill>
                <a:highlight>
                  <a:srgbClr val="FFFF00"/>
                </a:highlight>
                <a:latin typeface="Meiryo UI" panose="020B0604030504040204" pitchFamily="50" charset="-128"/>
                <a:ea typeface="Meiryo UI" panose="020B0604030504040204" pitchFamily="50" charset="-128"/>
              </a:rPr>
              <a:t>（３）　</a:t>
            </a:r>
            <a:r>
              <a:rPr kumimoji="1" lang="en-US" altLang="ja-JP" b="1" dirty="0">
                <a:solidFill>
                  <a:srgbClr val="C00000"/>
                </a:solidFill>
                <a:highlight>
                  <a:srgbClr val="FFFF00"/>
                </a:highlight>
                <a:latin typeface="Meiryo UI" panose="020B0604030504040204" pitchFamily="50" charset="-128"/>
                <a:ea typeface="Meiryo UI" panose="020B0604030504040204" pitchFamily="50" charset="-128"/>
              </a:rPr>
              <a:t>RNA</a:t>
            </a:r>
            <a:r>
              <a:rPr kumimoji="1" lang="ja-JP" altLang="en-US" b="1" dirty="0">
                <a:solidFill>
                  <a:srgbClr val="C00000"/>
                </a:solidFill>
                <a:highlight>
                  <a:srgbClr val="FFFF00"/>
                </a:highlight>
                <a:latin typeface="Meiryo UI" panose="020B0604030504040204" pitchFamily="50" charset="-128"/>
                <a:ea typeface="Meiryo UI" panose="020B0604030504040204" pitchFamily="50" charset="-128"/>
              </a:rPr>
              <a:t>治療技術（</a:t>
            </a:r>
            <a:r>
              <a:rPr kumimoji="1" lang="en-US" altLang="ja-JP" b="1" dirty="0">
                <a:solidFill>
                  <a:srgbClr val="C00000"/>
                </a:solidFill>
                <a:highlight>
                  <a:srgbClr val="FFFF00"/>
                </a:highlight>
                <a:latin typeface="Meiryo UI" panose="020B0604030504040204" pitchFamily="50" charset="-128"/>
                <a:ea typeface="Meiryo UI" panose="020B0604030504040204" pitchFamily="50" charset="-128"/>
              </a:rPr>
              <a:t>mRNA</a:t>
            </a:r>
            <a:r>
              <a:rPr kumimoji="1" lang="ja-JP" altLang="en-US" b="1" dirty="0">
                <a:solidFill>
                  <a:srgbClr val="C00000"/>
                </a:solidFill>
                <a:highlight>
                  <a:srgbClr val="FFFF00"/>
                </a:highlight>
                <a:latin typeface="Meiryo UI" panose="020B0604030504040204" pitchFamily="50" charset="-128"/>
                <a:ea typeface="Meiryo UI" panose="020B0604030504040204" pitchFamily="50" charset="-128"/>
              </a:rPr>
              <a:t>医薬</a:t>
            </a:r>
            <a:r>
              <a:rPr lang="ja-JP" altLang="en-US" b="1" dirty="0">
                <a:solidFill>
                  <a:srgbClr val="C00000"/>
                </a:solidFill>
                <a:highlight>
                  <a:srgbClr val="FFFF00"/>
                </a:highlight>
                <a:latin typeface="Meiryo UI" panose="020B0604030504040204" pitchFamily="50" charset="-128"/>
                <a:ea typeface="Meiryo UI" panose="020B0604030504040204" pitchFamily="50" charset="-128"/>
              </a:rPr>
              <a:t>、</a:t>
            </a:r>
            <a:r>
              <a:rPr lang="en-US" altLang="ja-JP" b="1" dirty="0">
                <a:solidFill>
                  <a:srgbClr val="C00000"/>
                </a:solidFill>
                <a:highlight>
                  <a:srgbClr val="FFFF00"/>
                </a:highlight>
                <a:latin typeface="Meiryo UI" panose="020B0604030504040204" pitchFamily="50" charset="-128"/>
                <a:ea typeface="Meiryo UI" panose="020B0604030504040204" pitchFamily="50" charset="-128"/>
              </a:rPr>
              <a:t>RNA</a:t>
            </a:r>
            <a:r>
              <a:rPr lang="ja-JP" altLang="en-US" b="1" dirty="0">
                <a:solidFill>
                  <a:srgbClr val="C00000"/>
                </a:solidFill>
                <a:highlight>
                  <a:srgbClr val="FFFF00"/>
                </a:highlight>
                <a:latin typeface="Meiryo UI" panose="020B0604030504040204" pitchFamily="50" charset="-128"/>
                <a:ea typeface="Meiryo UI" panose="020B0604030504040204" pitchFamily="50" charset="-128"/>
              </a:rPr>
              <a:t>編集技術）</a:t>
            </a:r>
            <a:endParaRPr lang="en-US" altLang="ja-JP" b="1" dirty="0">
              <a:solidFill>
                <a:srgbClr val="C00000"/>
              </a:solidFill>
              <a:highlight>
                <a:srgbClr val="FFFF00"/>
              </a:highlight>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（４）　</a:t>
            </a:r>
            <a:r>
              <a:rPr lang="zh-TW" altLang="en-US" sz="1600" b="1" dirty="0">
                <a:latin typeface="Meiryo UI" panose="020B0604030504040204" pitchFamily="50" charset="-128"/>
                <a:ea typeface="Meiryo UI" panose="020B0604030504040204" pitchFamily="50" charset="-128"/>
              </a:rPr>
              <a:t>第</a:t>
            </a:r>
            <a:r>
              <a:rPr lang="en-US" altLang="zh-TW" sz="1600" b="1" dirty="0">
                <a:latin typeface="Meiryo UI" panose="020B0604030504040204" pitchFamily="50" charset="-128"/>
                <a:ea typeface="Meiryo UI" panose="020B0604030504040204" pitchFamily="50" charset="-128"/>
              </a:rPr>
              <a:t>6</a:t>
            </a:r>
            <a:r>
              <a:rPr lang="zh-TW" altLang="en-US" sz="1600" b="1" dirty="0">
                <a:latin typeface="Meiryo UI" panose="020B0604030504040204" pitchFamily="50" charset="-128"/>
                <a:ea typeface="Meiryo UI" panose="020B0604030504040204" pitchFamily="50" charset="-128"/>
              </a:rPr>
              <a:t>世代移動体通信（６</a:t>
            </a:r>
            <a:r>
              <a:rPr lang="en-US" altLang="zh-TW" sz="1600" b="1" dirty="0">
                <a:latin typeface="Meiryo UI" panose="020B0604030504040204" pitchFamily="50" charset="-128"/>
                <a:ea typeface="Meiryo UI" panose="020B0604030504040204" pitchFamily="50" charset="-128"/>
              </a:rPr>
              <a:t>G</a:t>
            </a:r>
            <a:r>
              <a:rPr lang="zh-TW" altLang="en-US" sz="1600" b="1" dirty="0">
                <a:latin typeface="Meiryo UI" panose="020B0604030504040204" pitchFamily="50" charset="-128"/>
                <a:ea typeface="Meiryo UI" panose="020B0604030504040204" pitchFamily="50" charset="-128"/>
              </a:rPr>
              <a:t>）</a:t>
            </a:r>
          </a:p>
          <a:p>
            <a:pPr algn="just"/>
            <a:r>
              <a:rPr lang="ja-JP" altLang="en-US" sz="1600" b="1" dirty="0">
                <a:latin typeface="Meiryo UI" panose="020B0604030504040204" pitchFamily="50" charset="-128"/>
                <a:ea typeface="Meiryo UI" panose="020B0604030504040204" pitchFamily="50" charset="-128"/>
              </a:rPr>
              <a:t>（５）　核融合技術（小型核融合炉、凝縮系核融合）</a:t>
            </a:r>
            <a:endParaRPr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（６）　革新的「触媒」技術</a:t>
            </a:r>
            <a:endParaRPr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（７）　光格子時計、原子核時計、相対論的センシング技術</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（８）　ハイパーソニック（極超音速）技術</a:t>
            </a:r>
            <a:endParaRPr kumimoji="1" lang="en-US" altLang="ja-JP" sz="1600" b="1" dirty="0">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473F740E-E8BB-48D0-9B21-03DD72E7D34E}"/>
              </a:ext>
            </a:extLst>
          </p:cNvPr>
          <p:cNvSpPr/>
          <p:nvPr/>
        </p:nvSpPr>
        <p:spPr>
          <a:xfrm>
            <a:off x="520430" y="2774344"/>
            <a:ext cx="11186807" cy="1077218"/>
          </a:xfrm>
          <a:prstGeom prst="rect">
            <a:avLst/>
          </a:prstGeom>
        </p:spPr>
        <p:txBody>
          <a:bodyPr wrap="square">
            <a:spAutoFit/>
          </a:bodyPr>
          <a:lstStyle/>
          <a:p>
            <a:pPr marL="171450" indent="-171450" algn="just">
              <a:buClr>
                <a:schemeClr val="bg1">
                  <a:lumMod val="75000"/>
                </a:schemeClr>
              </a:buClr>
              <a:buFont typeface="Wingdings" panose="05000000000000000000" pitchFamily="2" charset="2"/>
              <a:buChar char="u"/>
            </a:pPr>
            <a:r>
              <a:rPr lang="en-US" altLang="ja-JP" sz="1600" dirty="0">
                <a:latin typeface="Meiryo UI" panose="020B0604030504040204" pitchFamily="50" charset="-128"/>
                <a:ea typeface="Meiryo UI" panose="020B0604030504040204" pitchFamily="50" charset="-128"/>
              </a:rPr>
              <a:t>21</a:t>
            </a:r>
            <a:r>
              <a:rPr lang="ja-JP" altLang="en-US" sz="1600" dirty="0">
                <a:latin typeface="Meiryo UI" panose="020B0604030504040204" pitchFamily="50" charset="-128"/>
                <a:ea typeface="Meiryo UI" panose="020B0604030504040204" pitchFamily="50" charset="-128"/>
              </a:rPr>
              <a:t>世紀に入り、技術革新の進展は加速度を増しながら、産業・社会や生活に大きな変容をもたらしつつある。伝統的な人類の活動領域である、</a:t>
            </a:r>
            <a:r>
              <a:rPr lang="ja-JP" altLang="en-US" sz="1600" b="1" dirty="0">
                <a:latin typeface="Meiryo UI" panose="020B0604030504040204" pitchFamily="50" charset="-128"/>
                <a:ea typeface="Meiryo UI" panose="020B0604030504040204" pitchFamily="50" charset="-128"/>
              </a:rPr>
              <a:t>陸、海、空、宇宙という</a:t>
            </a:r>
            <a:r>
              <a:rPr lang="en-US" altLang="ja-JP" sz="1600" b="1" dirty="0">
                <a:latin typeface="Meiryo UI" panose="020B0604030504040204" pitchFamily="50" charset="-128"/>
                <a:ea typeface="Meiryo UI" panose="020B0604030504040204" pitchFamily="50" charset="-128"/>
              </a:rPr>
              <a:t>4</a:t>
            </a:r>
            <a:r>
              <a:rPr lang="ja-JP" altLang="en-US" sz="1600" b="1" dirty="0" err="1">
                <a:latin typeface="Meiryo UI" panose="020B0604030504040204" pitchFamily="50" charset="-128"/>
                <a:ea typeface="Meiryo UI" panose="020B0604030504040204" pitchFamily="50" charset="-128"/>
              </a:rPr>
              <a:t>つの</a:t>
            </a:r>
            <a:r>
              <a:rPr lang="ja-JP" altLang="en-US" sz="1600" b="1" dirty="0">
                <a:latin typeface="Meiryo UI" panose="020B0604030504040204" pitchFamily="50" charset="-128"/>
                <a:ea typeface="Meiryo UI" panose="020B0604030504040204" pitchFamily="50" charset="-128"/>
              </a:rPr>
              <a:t>領域</a:t>
            </a:r>
            <a:r>
              <a:rPr lang="ja-JP" altLang="en-US" sz="1600" dirty="0">
                <a:latin typeface="Meiryo UI" panose="020B0604030504040204" pitchFamily="50" charset="-128"/>
                <a:ea typeface="Meiryo UI" panose="020B0604030504040204" pitchFamily="50" charset="-128"/>
              </a:rPr>
              <a:t>に加え、新たに</a:t>
            </a:r>
            <a:r>
              <a:rPr lang="ja-JP" altLang="en-US" sz="1600" b="1" dirty="0">
                <a:latin typeface="Meiryo UI" panose="020B0604030504040204" pitchFamily="50" charset="-128"/>
                <a:ea typeface="Meiryo UI" panose="020B0604030504040204" pitchFamily="50" charset="-128"/>
              </a:rPr>
              <a:t>サイバー空間の重要性</a:t>
            </a:r>
            <a:r>
              <a:rPr lang="ja-JP" altLang="en-US" sz="1600" dirty="0">
                <a:latin typeface="Meiryo UI" panose="020B0604030504040204" pitchFamily="50" charset="-128"/>
                <a:ea typeface="Meiryo UI" panose="020B0604030504040204" pitchFamily="50" charset="-128"/>
              </a:rPr>
              <a:t>がこれまでにない規模及び範囲で影響力を持つようになっている。また、これらの領域は、物理空間とサイバー空間といった領域を横断する形で相互作用するようになりつつある。こうした変化著しい技術環境の中で、特に</a:t>
            </a:r>
            <a:r>
              <a:rPr lang="ja-JP" altLang="en-US" sz="1600" b="1" dirty="0">
                <a:latin typeface="Meiryo UI" panose="020B0604030504040204" pitchFamily="50" charset="-128"/>
                <a:ea typeface="Meiryo UI" panose="020B0604030504040204" pitchFamily="50" charset="-128"/>
              </a:rPr>
              <a:t> 「エマージング・テクノロジー」（</a:t>
            </a:r>
            <a:r>
              <a:rPr lang="en-US" altLang="ja-JP" sz="1600" b="1" dirty="0">
                <a:latin typeface="Meiryo UI" panose="020B0604030504040204" pitchFamily="50" charset="-128"/>
                <a:ea typeface="Meiryo UI" panose="020B0604030504040204" pitchFamily="50" charset="-128"/>
              </a:rPr>
              <a:t>Emerging</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Technologies</a:t>
            </a:r>
            <a:r>
              <a:rPr lang="ja-JP" altLang="en-US" sz="1600" b="1"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と呼ばれる</a:t>
            </a:r>
            <a:r>
              <a:rPr lang="ja-JP" altLang="en-US" sz="1600" b="1" dirty="0">
                <a:latin typeface="Meiryo UI" panose="020B0604030504040204" pitchFamily="50" charset="-128"/>
                <a:ea typeface="Meiryo UI" panose="020B0604030504040204" pitchFamily="50" charset="-128"/>
              </a:rPr>
              <a:t>技術群</a:t>
            </a:r>
            <a:r>
              <a:rPr lang="ja-JP" altLang="en-US" sz="1600" dirty="0">
                <a:latin typeface="Meiryo UI" panose="020B0604030504040204" pitchFamily="50" charset="-128"/>
                <a:ea typeface="Meiryo UI" panose="020B0604030504040204" pitchFamily="50" charset="-128"/>
              </a:rPr>
              <a:t>が注目されている。</a:t>
            </a:r>
            <a:endParaRPr lang="en-US" altLang="ja-JP" sz="1600" dirty="0">
              <a:latin typeface="Meiryo UI" panose="020B0604030504040204" pitchFamily="50" charset="-128"/>
              <a:ea typeface="Meiryo UI" panose="020B0604030504040204" pitchFamily="50" charset="-128"/>
            </a:endParaRPr>
          </a:p>
        </p:txBody>
      </p:sp>
      <p:sp>
        <p:nvSpPr>
          <p:cNvPr id="5" name="四角形: 角を丸くする 4">
            <a:extLst>
              <a:ext uri="{FF2B5EF4-FFF2-40B4-BE49-F238E27FC236}">
                <a16:creationId xmlns:a16="http://schemas.microsoft.com/office/drawing/2014/main" id="{FB8A7B34-4942-4BF0-85CB-55C6C7EBBBEF}"/>
              </a:ext>
            </a:extLst>
          </p:cNvPr>
          <p:cNvSpPr/>
          <p:nvPr/>
        </p:nvSpPr>
        <p:spPr>
          <a:xfrm>
            <a:off x="520430" y="900066"/>
            <a:ext cx="11321054" cy="1671794"/>
          </a:xfrm>
          <a:prstGeom prst="roundRect">
            <a:avLst>
              <a:gd name="adj" fmla="val 9103"/>
            </a:avLst>
          </a:prstGeom>
          <a:solidFill>
            <a:schemeClr val="accent2">
              <a:lumMod val="20000"/>
              <a:lumOff val="80000"/>
            </a:schemeClr>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Emerging Technologies</a:t>
            </a:r>
            <a:r>
              <a:rPr kumimoji="1" lang="ja-JP" altLang="en-US" sz="2000" dirty="0">
                <a:solidFill>
                  <a:sysClr val="windowText" lastClr="000000"/>
                </a:solidFill>
                <a:latin typeface="BIZ UDP明朝 Medium" panose="02020500000000000000" pitchFamily="18" charset="-128"/>
                <a:ea typeface="BIZ UDP明朝 Medium" panose="02020500000000000000" pitchFamily="18" charset="-128"/>
              </a:rPr>
              <a:t>とは、既存の技術を大きく凌駕する技術、または今までなかった技術が発明され、将来、実用化が期待される先端技術群を意味する。</a:t>
            </a:r>
          </a:p>
          <a:p>
            <a:r>
              <a:rPr kumimoji="1" lang="ja-JP" altLang="en-US" sz="2000" dirty="0">
                <a:solidFill>
                  <a:sysClr val="windowText" lastClr="000000"/>
                </a:solidFill>
                <a:latin typeface="BIZ UDP明朝 Medium" panose="02020500000000000000" pitchFamily="18" charset="-128"/>
                <a:ea typeface="BIZ UDP明朝 Medium" panose="02020500000000000000" pitchFamily="18" charset="-128"/>
              </a:rPr>
              <a:t>先端技術は、時代の先端に位置し、関連する産業や技術分野に広く影響を及ぼすような技術の総称。近年注目されているのは、量子</a:t>
            </a:r>
            <a:r>
              <a:rPr kumimoji="1" lang="en-US" altLang="ja-JP" sz="2000" dirty="0">
                <a:solidFill>
                  <a:sysClr val="windowText" lastClr="000000"/>
                </a:solidFill>
                <a:latin typeface="BIZ UDP明朝 Medium" panose="02020500000000000000" pitchFamily="18" charset="-128"/>
                <a:ea typeface="BIZ UDP明朝 Medium" panose="02020500000000000000" pitchFamily="18" charset="-128"/>
              </a:rPr>
              <a:t>ICT</a:t>
            </a:r>
            <a:r>
              <a:rPr kumimoji="1" lang="ja-JP" altLang="en-US" sz="2000" dirty="0">
                <a:solidFill>
                  <a:sysClr val="windowText" lastClr="000000"/>
                </a:solidFill>
                <a:latin typeface="BIZ UDP明朝 Medium" panose="02020500000000000000" pitchFamily="18" charset="-128"/>
                <a:ea typeface="BIZ UDP明朝 Medium" panose="02020500000000000000" pitchFamily="18" charset="-128"/>
              </a:rPr>
              <a:t>技術、光技術、メタマテリアルなどの新素材、ゲノム編集技術や脳科学、サイバー関連技術や航空・宇宙技術などである。</a:t>
            </a:r>
          </a:p>
        </p:txBody>
      </p:sp>
      <p:sp>
        <p:nvSpPr>
          <p:cNvPr id="73" name="テキスト ボックス 72">
            <a:extLst>
              <a:ext uri="{FF2B5EF4-FFF2-40B4-BE49-F238E27FC236}">
                <a16:creationId xmlns:a16="http://schemas.microsoft.com/office/drawing/2014/main" id="{51B0F7B7-BCEA-44CD-9C8A-9F472635575D}"/>
              </a:ext>
            </a:extLst>
          </p:cNvPr>
          <p:cNvSpPr txBox="1"/>
          <p:nvPr/>
        </p:nvSpPr>
        <p:spPr>
          <a:xfrm>
            <a:off x="6267228" y="3997894"/>
            <a:ext cx="6099243" cy="2446824"/>
          </a:xfrm>
          <a:prstGeom prst="rect">
            <a:avLst/>
          </a:prstGeom>
          <a:noFill/>
        </p:spPr>
        <p:txBody>
          <a:bodyPr wrap="square" rtlCol="0" anchor="t">
            <a:spAutoFit/>
          </a:bodyPr>
          <a:lstStyle/>
          <a:p>
            <a:pPr algn="just">
              <a:spcAft>
                <a:spcPts val="600"/>
              </a:spcAft>
            </a:pPr>
            <a:r>
              <a:rPr kumimoji="1" lang="ja-JP" altLang="en-US" sz="1600" b="1" dirty="0">
                <a:latin typeface="Meiryo UI"/>
                <a:ea typeface="Meiryo UI"/>
              </a:rPr>
              <a:t>■</a:t>
            </a:r>
            <a:r>
              <a:rPr kumimoji="1" lang="en-US" altLang="ja-JP" sz="1600" b="1" u="sng" dirty="0">
                <a:latin typeface="Meiryo UI"/>
                <a:ea typeface="Meiryo UI"/>
              </a:rPr>
              <a:t>Emerging</a:t>
            </a:r>
            <a:r>
              <a:rPr kumimoji="1" lang="ja-JP" altLang="en-US" sz="1600" b="1" u="sng" dirty="0">
                <a:latin typeface="Meiryo UI"/>
                <a:ea typeface="Meiryo UI"/>
              </a:rPr>
              <a:t> </a:t>
            </a:r>
            <a:r>
              <a:rPr lang="en-US" altLang="ja-JP" sz="1600" b="1" u="sng" dirty="0">
                <a:latin typeface="Meiryo UI"/>
                <a:ea typeface="Meiryo UI"/>
              </a:rPr>
              <a:t>Technologies</a:t>
            </a:r>
            <a:r>
              <a:rPr lang="ja-JP" altLang="en-US" sz="1600" b="1" dirty="0">
                <a:latin typeface="Meiryo UI"/>
                <a:ea typeface="Meiryo UI"/>
              </a:rPr>
              <a:t>：</a:t>
            </a:r>
            <a:endParaRPr lang="en-US" altLang="ja-JP" sz="1600" b="1" dirty="0">
              <a:highlight>
                <a:srgbClr val="FFFF00"/>
              </a:highlight>
              <a:latin typeface="Meiryo UI"/>
              <a:ea typeface="Meiryo UI"/>
            </a:endParaRPr>
          </a:p>
          <a:p>
            <a:pPr algn="just"/>
            <a:r>
              <a:rPr lang="ja-JP" altLang="en-US" sz="1600" b="1" dirty="0">
                <a:latin typeface="Meiryo UI" panose="020B0604030504040204" pitchFamily="50" charset="-128"/>
                <a:ea typeface="Meiryo UI" panose="020B0604030504040204" pitchFamily="50" charset="-128"/>
              </a:rPr>
              <a:t>（９）　インフォデミックとディープフェイク技術</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a:ea typeface="Meiryo UI"/>
              </a:rPr>
              <a:t>（</a:t>
            </a:r>
            <a:r>
              <a:rPr kumimoji="1" lang="en-US" altLang="ja-JP" sz="1600" b="1" dirty="0">
                <a:latin typeface="Meiryo UI"/>
                <a:ea typeface="Meiryo UI"/>
              </a:rPr>
              <a:t>10</a:t>
            </a:r>
            <a:r>
              <a:rPr kumimoji="1" lang="ja-JP" altLang="en-US" sz="1600" b="1" dirty="0">
                <a:latin typeface="Meiryo UI"/>
                <a:ea typeface="Meiryo UI"/>
              </a:rPr>
              <a:t>） </a:t>
            </a:r>
            <a:r>
              <a:rPr kumimoji="1" lang="en-US" altLang="ja-JP" sz="1600" b="1" dirty="0">
                <a:latin typeface="Meiryo UI"/>
                <a:ea typeface="Meiryo UI"/>
              </a:rPr>
              <a:t>DNA</a:t>
            </a:r>
            <a:r>
              <a:rPr kumimoji="1" lang="ja-JP" altLang="en-US" sz="1600" b="1" dirty="0">
                <a:latin typeface="Meiryo UI"/>
                <a:ea typeface="Meiryo UI"/>
              </a:rPr>
              <a:t>ストレージ、</a:t>
            </a:r>
            <a:r>
              <a:rPr kumimoji="1" lang="en-US" altLang="ja-JP" sz="1600" b="1" dirty="0">
                <a:latin typeface="Meiryo UI"/>
                <a:ea typeface="Meiryo UI"/>
              </a:rPr>
              <a:t>DoT</a:t>
            </a:r>
            <a:r>
              <a:rPr kumimoji="1" lang="ja-JP" altLang="en-US" sz="1600" b="1" dirty="0">
                <a:latin typeface="Meiryo UI"/>
                <a:ea typeface="Meiryo UI"/>
              </a:rPr>
              <a:t>、メタボローム・ストレージ</a:t>
            </a:r>
            <a:endParaRPr kumimoji="1" lang="en-US" altLang="ja-JP" sz="1600" b="1" dirty="0">
              <a:latin typeface="Meiryo UI"/>
              <a:ea typeface="Meiryo UI"/>
            </a:endParaRPr>
          </a:p>
          <a:p>
            <a:pPr algn="just"/>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11</a:t>
            </a:r>
            <a:r>
              <a:rPr lang="ja-JP" altLang="en-US" sz="1600" b="1" dirty="0">
                <a:latin typeface="Meiryo UI" panose="020B0604030504040204" pitchFamily="50" charset="-128"/>
                <a:ea typeface="Meiryo UI" panose="020B0604030504040204" pitchFamily="50" charset="-128"/>
              </a:rPr>
              <a:t>） 革新素材（アーキテクテッド・マテリアル、エキゾチック物質）</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12</a:t>
            </a:r>
            <a:r>
              <a:rPr kumimoji="1" lang="ja-JP" altLang="en-US" sz="1600" b="1" dirty="0">
                <a:latin typeface="Meiryo UI" panose="020B0604030504040204" pitchFamily="50" charset="-128"/>
                <a:ea typeface="Meiryo UI" panose="020B0604030504040204" pitchFamily="50" charset="-128"/>
              </a:rPr>
              <a:t>） 老化研究</a:t>
            </a:r>
            <a:r>
              <a:rPr lang="ja-JP" altLang="en-US" sz="1600" b="1" dirty="0">
                <a:latin typeface="Meiryo UI" panose="020B0604030504040204" pitchFamily="50" charset="-128"/>
                <a:ea typeface="Meiryo UI" panose="020B0604030504040204" pitchFamily="50" charset="-128"/>
              </a:rPr>
              <a:t>、抗老化薬</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13</a:t>
            </a:r>
            <a:r>
              <a:rPr kumimoji="1" lang="ja-JP" altLang="en-US" sz="1600" b="1" dirty="0">
                <a:latin typeface="Meiryo UI" panose="020B0604030504040204" pitchFamily="50" charset="-128"/>
                <a:ea typeface="Meiryo UI" panose="020B0604030504040204" pitchFamily="50" charset="-128"/>
              </a:rPr>
              <a:t>） スピントロニクス～確率論的コンピューティング</a:t>
            </a:r>
            <a:endParaRPr kumimoji="1"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14</a:t>
            </a:r>
            <a:r>
              <a:rPr lang="ja-JP" altLang="en-US" sz="1600" b="1" dirty="0">
                <a:latin typeface="Meiryo UI" panose="020B0604030504040204" pitchFamily="50" charset="-128"/>
                <a:ea typeface="Meiryo UI" panose="020B0604030504040204" pitchFamily="50" charset="-128"/>
              </a:rPr>
              <a:t>） 次世代暗号技術</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15</a:t>
            </a:r>
            <a:r>
              <a:rPr kumimoji="1" lang="ja-JP" altLang="en-US" sz="1600" b="1" dirty="0">
                <a:latin typeface="Meiryo UI" panose="020B0604030504040204" pitchFamily="50" charset="-128"/>
                <a:ea typeface="Meiryo UI" panose="020B0604030504040204" pitchFamily="50" charset="-128"/>
              </a:rPr>
              <a:t>） オルガノイド</a:t>
            </a:r>
            <a:endParaRPr kumimoji="1"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16</a:t>
            </a:r>
            <a:r>
              <a:rPr lang="ja-JP" altLang="en-US" sz="1600" b="1" dirty="0">
                <a:latin typeface="Meiryo UI" panose="020B0604030504040204" pitchFamily="50" charset="-128"/>
                <a:ea typeface="Meiryo UI" panose="020B0604030504040204" pitchFamily="50" charset="-128"/>
              </a:rPr>
              <a:t>） 光電融合技術</a:t>
            </a:r>
            <a:endParaRPr kumimoji="1" lang="en-US" altLang="ja-JP" sz="1400" b="1"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en-US" altLang="ja-JP"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Emerging Technologies</a:t>
            </a:r>
            <a:endParaRPr lang="ja-JP" altLang="en-US" sz="2800" dirty="0"/>
          </a:p>
        </p:txBody>
      </p:sp>
      <p:sp>
        <p:nvSpPr>
          <p:cNvPr id="8" name="テキスト ボックス 7">
            <a:extLst>
              <a:ext uri="{FF2B5EF4-FFF2-40B4-BE49-F238E27FC236}">
                <a16:creationId xmlns:a16="http://schemas.microsoft.com/office/drawing/2014/main" id="{EADEDD20-8B76-4CD5-992D-DB1CE4F35CBB}"/>
              </a:ext>
            </a:extLst>
          </p:cNvPr>
          <p:cNvSpPr txBox="1"/>
          <p:nvPr/>
        </p:nvSpPr>
        <p:spPr>
          <a:xfrm>
            <a:off x="11841484" y="6529494"/>
            <a:ext cx="349488" cy="338554"/>
          </a:xfrm>
          <a:prstGeom prst="rect">
            <a:avLst/>
          </a:prstGeom>
          <a:noFill/>
        </p:spPr>
        <p:txBody>
          <a:bodyPr wrap="square" rtlCol="0">
            <a:spAutoFit/>
          </a:bodyPr>
          <a:lstStyle/>
          <a:p>
            <a:pPr algn="r"/>
            <a:r>
              <a:rPr kumimoji="1" lang="ja-JP" altLang="en-US" sz="1600" dirty="0">
                <a:latin typeface="UD Digi Kyokasho NK-B" panose="02020700000000000000" pitchFamily="18" charset="-128"/>
                <a:ea typeface="UD Digi Kyokasho NK-B" panose="02020700000000000000" pitchFamily="18" charset="-128"/>
              </a:rPr>
              <a:t>３</a:t>
            </a:r>
            <a:endParaRPr kumimoji="1" lang="en-US" altLang="ja-JP" sz="16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3146378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457201" y="1"/>
            <a:ext cx="11224144" cy="6858000"/>
          </a:xfrm>
          <a:prstGeom prst="rect">
            <a:avLst/>
          </a:prstGeom>
        </p:spPr>
      </p:pic>
    </p:spTree>
    <p:extLst>
      <p:ext uri="{BB962C8B-B14F-4D97-AF65-F5344CB8AC3E}">
        <p14:creationId xmlns:p14="http://schemas.microsoft.com/office/powerpoint/2010/main" val="4196336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063CCA5D-28EE-4DA5-A790-56FD44EF33E7}"/>
              </a:ext>
            </a:extLst>
          </p:cNvPr>
          <p:cNvGrpSpPr/>
          <p:nvPr/>
        </p:nvGrpSpPr>
        <p:grpSpPr>
          <a:xfrm rot="16200000">
            <a:off x="-895546" y="2922928"/>
            <a:ext cx="6129870" cy="1373391"/>
            <a:chOff x="1411451" y="3162298"/>
            <a:chExt cx="7130721" cy="1637298"/>
          </a:xfrm>
        </p:grpSpPr>
        <p:grpSp>
          <p:nvGrpSpPr>
            <p:cNvPr id="5" name="グループ化 4">
              <a:extLst>
                <a:ext uri="{FF2B5EF4-FFF2-40B4-BE49-F238E27FC236}">
                  <a16:creationId xmlns:a16="http://schemas.microsoft.com/office/drawing/2014/main" id="{7F6B96DD-A7BA-4F86-96E9-5646DE116087}"/>
                </a:ext>
              </a:extLst>
            </p:cNvPr>
            <p:cNvGrpSpPr/>
            <p:nvPr/>
          </p:nvGrpSpPr>
          <p:grpSpPr>
            <a:xfrm rot="10800000">
              <a:off x="1411451"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51" name="正方形/長方形 3">
                <a:extLst>
                  <a:ext uri="{FF2B5EF4-FFF2-40B4-BE49-F238E27FC236}">
                    <a16:creationId xmlns:a16="http://schemas.microsoft.com/office/drawing/2014/main" id="{CE5AAB46-ECE6-44DF-9ABB-413F7376A50F}"/>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3">
                <a:extLst>
                  <a:ext uri="{FF2B5EF4-FFF2-40B4-BE49-F238E27FC236}">
                    <a16:creationId xmlns:a16="http://schemas.microsoft.com/office/drawing/2014/main" id="{1B82B642-12AD-48BA-8298-029C55B4BB55}"/>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F0D50057-AB9F-406E-A3C6-FC0E93A0BAC9}"/>
                </a:ext>
              </a:extLst>
            </p:cNvPr>
            <p:cNvGrpSpPr/>
            <p:nvPr/>
          </p:nvGrpSpPr>
          <p:grpSpPr>
            <a:xfrm>
              <a:off x="1524000" y="3162299"/>
              <a:ext cx="3533775" cy="1637297"/>
              <a:chOff x="1238250" y="2505075"/>
              <a:chExt cx="4048127" cy="1970672"/>
            </a:xfrm>
          </p:grpSpPr>
          <p:sp>
            <p:nvSpPr>
              <p:cNvPr id="49" name="正方形/長方形 3">
                <a:extLst>
                  <a:ext uri="{FF2B5EF4-FFF2-40B4-BE49-F238E27FC236}">
                    <a16:creationId xmlns:a16="http://schemas.microsoft.com/office/drawing/2014/main" id="{AD662C1B-5FDB-4663-8152-64F5145F868C}"/>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3">
                <a:extLst>
                  <a:ext uri="{FF2B5EF4-FFF2-40B4-BE49-F238E27FC236}">
                    <a16:creationId xmlns:a16="http://schemas.microsoft.com/office/drawing/2014/main" id="{3860CC8B-4F64-4F81-B021-CE7D5743AF44}"/>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6E65CB38-724B-47E1-9426-EAABBEAE6D8F}"/>
                </a:ext>
              </a:extLst>
            </p:cNvPr>
            <p:cNvGrpSpPr/>
            <p:nvPr/>
          </p:nvGrpSpPr>
          <p:grpSpPr>
            <a:xfrm rot="10800000">
              <a:off x="4895848"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47" name="正方形/長方形 3">
                <a:extLst>
                  <a:ext uri="{FF2B5EF4-FFF2-40B4-BE49-F238E27FC236}">
                    <a16:creationId xmlns:a16="http://schemas.microsoft.com/office/drawing/2014/main" id="{23DBB453-9A6A-463B-B61D-6FB5638B4723}"/>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3">
                <a:extLst>
                  <a:ext uri="{FF2B5EF4-FFF2-40B4-BE49-F238E27FC236}">
                    <a16:creationId xmlns:a16="http://schemas.microsoft.com/office/drawing/2014/main" id="{8ECFFFB2-5968-4743-9E9C-7E7480CDAABA}"/>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5C244D5A-D730-4C97-9896-088EC9741896}"/>
                </a:ext>
              </a:extLst>
            </p:cNvPr>
            <p:cNvGrpSpPr/>
            <p:nvPr/>
          </p:nvGrpSpPr>
          <p:grpSpPr>
            <a:xfrm>
              <a:off x="5008397" y="3162299"/>
              <a:ext cx="3533775" cy="1637297"/>
              <a:chOff x="1238250" y="2505075"/>
              <a:chExt cx="4048127" cy="1970672"/>
            </a:xfrm>
          </p:grpSpPr>
          <p:sp>
            <p:nvSpPr>
              <p:cNvPr id="45" name="正方形/長方形 3">
                <a:extLst>
                  <a:ext uri="{FF2B5EF4-FFF2-40B4-BE49-F238E27FC236}">
                    <a16:creationId xmlns:a16="http://schemas.microsoft.com/office/drawing/2014/main" id="{F6F2697F-0722-438B-8D72-1810D9DB6F6E}"/>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3">
                <a:extLst>
                  <a:ext uri="{FF2B5EF4-FFF2-40B4-BE49-F238E27FC236}">
                    <a16:creationId xmlns:a16="http://schemas.microsoft.com/office/drawing/2014/main" id="{3CD2EA94-59CB-4FE8-B717-DE7C3A87CA2C}"/>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7E2AC854-66A3-4B91-BB63-415AC3811118}"/>
                </a:ext>
              </a:extLst>
            </p:cNvPr>
            <p:cNvGrpSpPr/>
            <p:nvPr/>
          </p:nvGrpSpPr>
          <p:grpSpPr>
            <a:xfrm>
              <a:off x="2713751" y="3429000"/>
              <a:ext cx="110969" cy="1113921"/>
              <a:chOff x="4095749" y="852489"/>
              <a:chExt cx="161925" cy="1619248"/>
            </a:xfrm>
          </p:grpSpPr>
          <p:sp>
            <p:nvSpPr>
              <p:cNvPr id="43" name="角丸四角形 16">
                <a:extLst>
                  <a:ext uri="{FF2B5EF4-FFF2-40B4-BE49-F238E27FC236}">
                    <a16:creationId xmlns:a16="http://schemas.microsoft.com/office/drawing/2014/main" id="{110A1D89-BE32-4CAB-9FEC-21CF9D8793A2}"/>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16">
                <a:extLst>
                  <a:ext uri="{FF2B5EF4-FFF2-40B4-BE49-F238E27FC236}">
                    <a16:creationId xmlns:a16="http://schemas.microsoft.com/office/drawing/2014/main" id="{371E99B6-5015-4C0F-A194-2D1EF56951D5}"/>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EFEBC7A3-0FE1-4401-90D5-A26A4ED63366}"/>
                </a:ext>
              </a:extLst>
            </p:cNvPr>
            <p:cNvGrpSpPr/>
            <p:nvPr/>
          </p:nvGrpSpPr>
          <p:grpSpPr>
            <a:xfrm>
              <a:off x="3014808" y="3276598"/>
              <a:ext cx="124732" cy="1408695"/>
              <a:chOff x="4733922" y="852487"/>
              <a:chExt cx="161925" cy="1619249"/>
            </a:xfrm>
          </p:grpSpPr>
          <p:sp>
            <p:nvSpPr>
              <p:cNvPr id="41" name="角丸四角形 16">
                <a:extLst>
                  <a:ext uri="{FF2B5EF4-FFF2-40B4-BE49-F238E27FC236}">
                    <a16:creationId xmlns:a16="http://schemas.microsoft.com/office/drawing/2014/main" id="{03608785-6704-40D7-B68F-2AEFD0083187}"/>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16">
                <a:extLst>
                  <a:ext uri="{FF2B5EF4-FFF2-40B4-BE49-F238E27FC236}">
                    <a16:creationId xmlns:a16="http://schemas.microsoft.com/office/drawing/2014/main" id="{2B507491-EBF6-4147-AFB8-197C9EE83DA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61CDF82B-C49C-46E6-97C8-1CAAC6976C5F}"/>
                </a:ext>
              </a:extLst>
            </p:cNvPr>
            <p:cNvGrpSpPr/>
            <p:nvPr/>
          </p:nvGrpSpPr>
          <p:grpSpPr>
            <a:xfrm>
              <a:off x="3374699" y="3343276"/>
              <a:ext cx="116856" cy="1342018"/>
              <a:chOff x="4095749" y="852489"/>
              <a:chExt cx="161925" cy="1619248"/>
            </a:xfrm>
          </p:grpSpPr>
          <p:sp>
            <p:nvSpPr>
              <p:cNvPr id="39" name="角丸四角形 16">
                <a:extLst>
                  <a:ext uri="{FF2B5EF4-FFF2-40B4-BE49-F238E27FC236}">
                    <a16:creationId xmlns:a16="http://schemas.microsoft.com/office/drawing/2014/main" id="{28D0C6F9-602F-4069-BE7F-2F8C6869F5E6}"/>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16">
                <a:extLst>
                  <a:ext uri="{FF2B5EF4-FFF2-40B4-BE49-F238E27FC236}">
                    <a16:creationId xmlns:a16="http://schemas.microsoft.com/office/drawing/2014/main" id="{592D13C2-CA56-4734-8F78-C657E2204C3F}"/>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B4BD5A98-C90B-4378-9DAC-DCAF0CF845E0}"/>
                </a:ext>
              </a:extLst>
            </p:cNvPr>
            <p:cNvGrpSpPr/>
            <p:nvPr/>
          </p:nvGrpSpPr>
          <p:grpSpPr>
            <a:xfrm>
              <a:off x="3750496" y="3605213"/>
              <a:ext cx="88856" cy="818143"/>
              <a:chOff x="4733922" y="852487"/>
              <a:chExt cx="161925" cy="1619249"/>
            </a:xfrm>
          </p:grpSpPr>
          <p:sp>
            <p:nvSpPr>
              <p:cNvPr id="37" name="角丸四角形 16">
                <a:extLst>
                  <a:ext uri="{FF2B5EF4-FFF2-40B4-BE49-F238E27FC236}">
                    <a16:creationId xmlns:a16="http://schemas.microsoft.com/office/drawing/2014/main" id="{02AABE58-5642-4579-BC90-E905CF26DEB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16">
                <a:extLst>
                  <a:ext uri="{FF2B5EF4-FFF2-40B4-BE49-F238E27FC236}">
                    <a16:creationId xmlns:a16="http://schemas.microsoft.com/office/drawing/2014/main" id="{3B75139D-73CE-4727-90CF-917D0CC6732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9C9EFA07-8F12-4298-8737-7D1AD3B73C56}"/>
                </a:ext>
              </a:extLst>
            </p:cNvPr>
            <p:cNvGrpSpPr/>
            <p:nvPr/>
          </p:nvGrpSpPr>
          <p:grpSpPr>
            <a:xfrm>
              <a:off x="4464969" y="3429000"/>
              <a:ext cx="110969" cy="1113921"/>
              <a:chOff x="4095749" y="852489"/>
              <a:chExt cx="161925" cy="1619248"/>
            </a:xfrm>
          </p:grpSpPr>
          <p:sp>
            <p:nvSpPr>
              <p:cNvPr id="35" name="角丸四角形 16">
                <a:extLst>
                  <a:ext uri="{FF2B5EF4-FFF2-40B4-BE49-F238E27FC236}">
                    <a16:creationId xmlns:a16="http://schemas.microsoft.com/office/drawing/2014/main" id="{4A6AE9A5-1711-4347-835A-1C5852C33EA0}"/>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16">
                <a:extLst>
                  <a:ext uri="{FF2B5EF4-FFF2-40B4-BE49-F238E27FC236}">
                    <a16:creationId xmlns:a16="http://schemas.microsoft.com/office/drawing/2014/main" id="{999BB9B2-D4A2-4D8A-816D-6D486976336A}"/>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991FCE94-D19E-42AF-A647-72D6CA2C15A0}"/>
                </a:ext>
              </a:extLst>
            </p:cNvPr>
            <p:cNvGrpSpPr/>
            <p:nvPr/>
          </p:nvGrpSpPr>
          <p:grpSpPr>
            <a:xfrm>
              <a:off x="4766026" y="3276598"/>
              <a:ext cx="124732" cy="1408695"/>
              <a:chOff x="4733922" y="852487"/>
              <a:chExt cx="161925" cy="1619249"/>
            </a:xfrm>
          </p:grpSpPr>
          <p:sp>
            <p:nvSpPr>
              <p:cNvPr id="33" name="角丸四角形 16">
                <a:extLst>
                  <a:ext uri="{FF2B5EF4-FFF2-40B4-BE49-F238E27FC236}">
                    <a16:creationId xmlns:a16="http://schemas.microsoft.com/office/drawing/2014/main" id="{A6E0A3D8-6345-4F1D-802F-E19A927978C1}"/>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16">
                <a:extLst>
                  <a:ext uri="{FF2B5EF4-FFF2-40B4-BE49-F238E27FC236}">
                    <a16:creationId xmlns:a16="http://schemas.microsoft.com/office/drawing/2014/main" id="{4035E6D3-FDC3-4F36-A305-8518D4AB2024}"/>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a:extLst>
                <a:ext uri="{FF2B5EF4-FFF2-40B4-BE49-F238E27FC236}">
                  <a16:creationId xmlns:a16="http://schemas.microsoft.com/office/drawing/2014/main" id="{D40D01FF-AEC7-4CAE-B4AD-E2F3EC912D3D}"/>
                </a:ext>
              </a:extLst>
            </p:cNvPr>
            <p:cNvGrpSpPr/>
            <p:nvPr/>
          </p:nvGrpSpPr>
          <p:grpSpPr>
            <a:xfrm>
              <a:off x="5125917" y="3343276"/>
              <a:ext cx="116856" cy="1342018"/>
              <a:chOff x="4095749" y="852489"/>
              <a:chExt cx="161925" cy="1619248"/>
            </a:xfrm>
          </p:grpSpPr>
          <p:sp>
            <p:nvSpPr>
              <p:cNvPr id="31" name="角丸四角形 16">
                <a:extLst>
                  <a:ext uri="{FF2B5EF4-FFF2-40B4-BE49-F238E27FC236}">
                    <a16:creationId xmlns:a16="http://schemas.microsoft.com/office/drawing/2014/main" id="{45432BD8-A0FA-4321-B4ED-B1C3F9BD9692}"/>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16">
                <a:extLst>
                  <a:ext uri="{FF2B5EF4-FFF2-40B4-BE49-F238E27FC236}">
                    <a16:creationId xmlns:a16="http://schemas.microsoft.com/office/drawing/2014/main" id="{1B1C8DD9-4D8A-4F0A-BC75-D121161DCE69}"/>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858B2C09-6A1E-4D7B-8A3D-7817FDFFA040}"/>
                </a:ext>
              </a:extLst>
            </p:cNvPr>
            <p:cNvGrpSpPr/>
            <p:nvPr/>
          </p:nvGrpSpPr>
          <p:grpSpPr>
            <a:xfrm>
              <a:off x="5501714" y="3605213"/>
              <a:ext cx="88856" cy="818143"/>
              <a:chOff x="4733922" y="852487"/>
              <a:chExt cx="161925" cy="1619249"/>
            </a:xfrm>
          </p:grpSpPr>
          <p:sp>
            <p:nvSpPr>
              <p:cNvPr id="29" name="角丸四角形 16">
                <a:extLst>
                  <a:ext uri="{FF2B5EF4-FFF2-40B4-BE49-F238E27FC236}">
                    <a16:creationId xmlns:a16="http://schemas.microsoft.com/office/drawing/2014/main" id="{1ACD11C5-630B-437B-A3A0-D24E75B4AA7C}"/>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16">
                <a:extLst>
                  <a:ext uri="{FF2B5EF4-FFF2-40B4-BE49-F238E27FC236}">
                    <a16:creationId xmlns:a16="http://schemas.microsoft.com/office/drawing/2014/main" id="{0B934AD5-D9A3-4F73-8CFD-C23DCD7F0A50}"/>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3DFF8D15-91CC-43AA-B501-19AD72149A2A}"/>
                </a:ext>
              </a:extLst>
            </p:cNvPr>
            <p:cNvGrpSpPr/>
            <p:nvPr/>
          </p:nvGrpSpPr>
          <p:grpSpPr>
            <a:xfrm>
              <a:off x="6180595" y="3429000"/>
              <a:ext cx="110969" cy="1113921"/>
              <a:chOff x="4095749" y="852489"/>
              <a:chExt cx="161925" cy="1619248"/>
            </a:xfrm>
          </p:grpSpPr>
          <p:sp>
            <p:nvSpPr>
              <p:cNvPr id="27" name="角丸四角形 16">
                <a:extLst>
                  <a:ext uri="{FF2B5EF4-FFF2-40B4-BE49-F238E27FC236}">
                    <a16:creationId xmlns:a16="http://schemas.microsoft.com/office/drawing/2014/main" id="{E818BD55-E91B-4426-B9C9-53974256BDB5}"/>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16">
                <a:extLst>
                  <a:ext uri="{FF2B5EF4-FFF2-40B4-BE49-F238E27FC236}">
                    <a16:creationId xmlns:a16="http://schemas.microsoft.com/office/drawing/2014/main" id="{5EC0A1E0-2D84-4433-A172-95F5DB777F30}"/>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712220D9-F265-47F6-B7C9-625C4428FDA8}"/>
                </a:ext>
              </a:extLst>
            </p:cNvPr>
            <p:cNvGrpSpPr/>
            <p:nvPr/>
          </p:nvGrpSpPr>
          <p:grpSpPr>
            <a:xfrm>
              <a:off x="6481652" y="3276598"/>
              <a:ext cx="124732" cy="1408695"/>
              <a:chOff x="4733922" y="852487"/>
              <a:chExt cx="161925" cy="1619249"/>
            </a:xfrm>
          </p:grpSpPr>
          <p:sp>
            <p:nvSpPr>
              <p:cNvPr id="25" name="角丸四角形 16">
                <a:extLst>
                  <a:ext uri="{FF2B5EF4-FFF2-40B4-BE49-F238E27FC236}">
                    <a16:creationId xmlns:a16="http://schemas.microsoft.com/office/drawing/2014/main" id="{83430981-39B2-40ED-8895-DE65DC252BB6}"/>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16">
                <a:extLst>
                  <a:ext uri="{FF2B5EF4-FFF2-40B4-BE49-F238E27FC236}">
                    <a16:creationId xmlns:a16="http://schemas.microsoft.com/office/drawing/2014/main" id="{57E71B53-CE00-421C-A6C4-1F46175CBD5D}"/>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713278BA-8330-431D-8929-16053443DB71}"/>
                </a:ext>
              </a:extLst>
            </p:cNvPr>
            <p:cNvGrpSpPr/>
            <p:nvPr/>
          </p:nvGrpSpPr>
          <p:grpSpPr>
            <a:xfrm>
              <a:off x="6841543" y="3343276"/>
              <a:ext cx="116856" cy="1342018"/>
              <a:chOff x="4095749" y="852489"/>
              <a:chExt cx="161925" cy="1619248"/>
            </a:xfrm>
          </p:grpSpPr>
          <p:sp>
            <p:nvSpPr>
              <p:cNvPr id="23" name="角丸四角形 16">
                <a:extLst>
                  <a:ext uri="{FF2B5EF4-FFF2-40B4-BE49-F238E27FC236}">
                    <a16:creationId xmlns:a16="http://schemas.microsoft.com/office/drawing/2014/main" id="{AD58771B-239A-4ECE-8F96-A26765A7F03B}"/>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16">
                <a:extLst>
                  <a:ext uri="{FF2B5EF4-FFF2-40B4-BE49-F238E27FC236}">
                    <a16:creationId xmlns:a16="http://schemas.microsoft.com/office/drawing/2014/main" id="{CAC801E6-4743-44BD-88DF-233EA30FF462}"/>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BE2E58E7-E993-4D5F-AA57-062BC3AE1424}"/>
                </a:ext>
              </a:extLst>
            </p:cNvPr>
            <p:cNvGrpSpPr/>
            <p:nvPr/>
          </p:nvGrpSpPr>
          <p:grpSpPr>
            <a:xfrm>
              <a:off x="7217340" y="3605213"/>
              <a:ext cx="88856" cy="818143"/>
              <a:chOff x="4733922" y="852487"/>
              <a:chExt cx="161925" cy="1619249"/>
            </a:xfrm>
          </p:grpSpPr>
          <p:sp>
            <p:nvSpPr>
              <p:cNvPr id="21" name="角丸四角形 16">
                <a:extLst>
                  <a:ext uri="{FF2B5EF4-FFF2-40B4-BE49-F238E27FC236}">
                    <a16:creationId xmlns:a16="http://schemas.microsoft.com/office/drawing/2014/main" id="{3763A79A-CBA8-447F-B2EE-8803D140BB3A}"/>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16">
                <a:extLst>
                  <a:ext uri="{FF2B5EF4-FFF2-40B4-BE49-F238E27FC236}">
                    <a16:creationId xmlns:a16="http://schemas.microsoft.com/office/drawing/2014/main" id="{AC11CA6B-2849-411F-B6FE-A4C17748A80E}"/>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3" name="テキスト ボックス 52">
            <a:extLst>
              <a:ext uri="{FF2B5EF4-FFF2-40B4-BE49-F238E27FC236}">
                <a16:creationId xmlns:a16="http://schemas.microsoft.com/office/drawing/2014/main" id="{7C6EEE97-AE20-490C-AB6F-7783F6E81F5D}"/>
              </a:ext>
            </a:extLst>
          </p:cNvPr>
          <p:cNvSpPr txBox="1"/>
          <p:nvPr/>
        </p:nvSpPr>
        <p:spPr>
          <a:xfrm>
            <a:off x="421715" y="136679"/>
            <a:ext cx="3454400" cy="769441"/>
          </a:xfrm>
          <a:prstGeom prst="rect">
            <a:avLst/>
          </a:prstGeom>
          <a:noFill/>
        </p:spPr>
        <p:txBody>
          <a:bodyPr wrap="square" rtlCol="0">
            <a:spAutoFit/>
          </a:bodyPr>
          <a:lstStyle/>
          <a:p>
            <a:pPr algn="ctr"/>
            <a:r>
              <a:rPr kumimoji="1" lang="ja-JP" altLang="en-US" sz="2000" b="1" dirty="0">
                <a:latin typeface="UD Digi Kyokasho NK-B" panose="020B0400000000000000" pitchFamily="18" charset="-128"/>
                <a:ea typeface="UD Digi Kyokasho NK-B" panose="020B0400000000000000" pitchFamily="18" charset="-128"/>
              </a:rPr>
              <a:t>ウイルス</a:t>
            </a:r>
            <a:endParaRPr kumimoji="1" lang="en-US" altLang="ja-JP" sz="2000" b="1" dirty="0">
              <a:latin typeface="UD Digi Kyokasho NK-B" panose="020B0400000000000000" pitchFamily="18" charset="-128"/>
              <a:ea typeface="UD Digi Kyokasho NK-B" panose="020B0400000000000000" pitchFamily="18" charset="-128"/>
            </a:endParaRPr>
          </a:p>
          <a:p>
            <a:pPr algn="ctr"/>
            <a:r>
              <a:rPr kumimoji="1" lang="en-US" altLang="ja-JP" sz="2400" b="1" dirty="0">
                <a:latin typeface="UD Digi Kyokasho NK-B" panose="020B0400000000000000" pitchFamily="18" charset="-128"/>
                <a:ea typeface="UD Digi Kyokasho NK-B" panose="020B0400000000000000" pitchFamily="18" charset="-128"/>
              </a:rPr>
              <a:t>DNA</a:t>
            </a:r>
            <a:endParaRPr kumimoji="1" lang="ja-JP" altLang="en-US" sz="2400" b="1" dirty="0">
              <a:latin typeface="UD Digi Kyokasho NK-B" panose="020B0400000000000000" pitchFamily="18" charset="-128"/>
              <a:ea typeface="UD Digi Kyokasho NK-B" panose="020B0400000000000000" pitchFamily="18" charset="-128"/>
            </a:endParaRPr>
          </a:p>
        </p:txBody>
      </p:sp>
      <p:cxnSp>
        <p:nvCxnSpPr>
          <p:cNvPr id="55" name="直線矢印コネクタ 54">
            <a:extLst>
              <a:ext uri="{FF2B5EF4-FFF2-40B4-BE49-F238E27FC236}">
                <a16:creationId xmlns:a16="http://schemas.microsoft.com/office/drawing/2014/main" id="{63E2600E-4E6D-4F51-B50C-C740200DF77E}"/>
              </a:ext>
            </a:extLst>
          </p:cNvPr>
          <p:cNvCxnSpPr>
            <a:cxnSpLocks/>
          </p:cNvCxnSpPr>
          <p:nvPr/>
        </p:nvCxnSpPr>
        <p:spPr>
          <a:xfrm>
            <a:off x="975771" y="559646"/>
            <a:ext cx="0" cy="610804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219FB-CD99-48DF-9222-3314E4AF07E8}"/>
              </a:ext>
            </a:extLst>
          </p:cNvPr>
          <p:cNvSpPr txBox="1"/>
          <p:nvPr/>
        </p:nvSpPr>
        <p:spPr>
          <a:xfrm>
            <a:off x="459510" y="1298462"/>
            <a:ext cx="492443" cy="5158782"/>
          </a:xfrm>
          <a:prstGeom prst="rect">
            <a:avLst/>
          </a:prstGeom>
          <a:noFill/>
        </p:spPr>
        <p:txBody>
          <a:bodyPr vert="eaVert" wrap="square" rtlCol="0">
            <a:spAutoFit/>
          </a:bodyPr>
          <a:lstStyle/>
          <a:p>
            <a:r>
              <a:rPr kumimoji="1" lang="ja-JP" altLang="en-US" sz="2000" dirty="0">
                <a:latin typeface="UD Digi Kyokasho NP-B" panose="02020700000000000000" pitchFamily="18" charset="-128"/>
                <a:ea typeface="UD Digi Kyokasho NP-B" panose="02020700000000000000" pitchFamily="18" charset="-128"/>
              </a:rPr>
              <a:t>コロナウイルスのゲノム情報は約</a:t>
            </a:r>
            <a:r>
              <a:rPr kumimoji="1" lang="en-US" altLang="ja-JP" sz="2000" dirty="0">
                <a:latin typeface="UD Digi Kyokasho NP-B" panose="02020700000000000000" pitchFamily="18" charset="-128"/>
                <a:ea typeface="UD Digi Kyokasho NP-B" panose="02020700000000000000" pitchFamily="18" charset="-128"/>
              </a:rPr>
              <a:t>3</a:t>
            </a:r>
            <a:r>
              <a:rPr lang="ja-JP" altLang="en-US" sz="2000" dirty="0">
                <a:latin typeface="UD Digi Kyokasho NP-B" panose="02020700000000000000" pitchFamily="18" charset="-128"/>
                <a:ea typeface="UD Digi Kyokasho NP-B" panose="02020700000000000000" pitchFamily="18" charset="-128"/>
              </a:rPr>
              <a:t>万塩基</a:t>
            </a:r>
            <a:endParaRPr kumimoji="1" lang="ja-JP" altLang="en-US" sz="2000" dirty="0">
              <a:latin typeface="UD Digi Kyokasho NP-B" panose="02020700000000000000" pitchFamily="18" charset="-128"/>
              <a:ea typeface="UD Digi Kyokasho NP-B" panose="02020700000000000000" pitchFamily="18" charset="-128"/>
            </a:endParaRPr>
          </a:p>
        </p:txBody>
      </p:sp>
      <p:pic>
        <p:nvPicPr>
          <p:cNvPr id="61" name="図 60">
            <a:extLst>
              <a:ext uri="{FF2B5EF4-FFF2-40B4-BE49-F238E27FC236}">
                <a16:creationId xmlns:a16="http://schemas.microsoft.com/office/drawing/2014/main" id="{EF895882-39F0-48A2-94AE-02A578ECBDDA}"/>
              </a:ext>
            </a:extLst>
          </p:cNvPr>
          <p:cNvPicPr>
            <a:picLocks noChangeAspect="1"/>
          </p:cNvPicPr>
          <p:nvPr/>
        </p:nvPicPr>
        <p:blipFill>
          <a:blip r:embed="rId2"/>
          <a:stretch>
            <a:fillRect/>
          </a:stretch>
        </p:blipFill>
        <p:spPr>
          <a:xfrm rot="18528859">
            <a:off x="4123659" y="1435909"/>
            <a:ext cx="1861624" cy="400875"/>
          </a:xfrm>
          <a:prstGeom prst="rect">
            <a:avLst/>
          </a:prstGeom>
          <a:effectLst>
            <a:glow rad="101600">
              <a:schemeClr val="accent2">
                <a:satMod val="175000"/>
                <a:alpha val="40000"/>
              </a:schemeClr>
            </a:glow>
          </a:effectLst>
        </p:spPr>
      </p:pic>
      <p:pic>
        <p:nvPicPr>
          <p:cNvPr id="62" name="図 61">
            <a:extLst>
              <a:ext uri="{FF2B5EF4-FFF2-40B4-BE49-F238E27FC236}">
                <a16:creationId xmlns:a16="http://schemas.microsoft.com/office/drawing/2014/main" id="{4E5048F4-8B9A-48A7-B449-C542788EF4B3}"/>
              </a:ext>
            </a:extLst>
          </p:cNvPr>
          <p:cNvPicPr>
            <a:picLocks noChangeAspect="1"/>
          </p:cNvPicPr>
          <p:nvPr/>
        </p:nvPicPr>
        <p:blipFill>
          <a:blip r:embed="rId2"/>
          <a:stretch>
            <a:fillRect/>
          </a:stretch>
        </p:blipFill>
        <p:spPr>
          <a:xfrm rot="14619516">
            <a:off x="4011151" y="3390920"/>
            <a:ext cx="1698707" cy="420996"/>
          </a:xfrm>
          <a:prstGeom prst="rect">
            <a:avLst/>
          </a:prstGeom>
          <a:effectLst>
            <a:glow rad="101600">
              <a:schemeClr val="accent2">
                <a:satMod val="175000"/>
                <a:alpha val="40000"/>
              </a:schemeClr>
            </a:glow>
          </a:effectLst>
        </p:spPr>
      </p:pic>
      <p:pic>
        <p:nvPicPr>
          <p:cNvPr id="63" name="図 62">
            <a:extLst>
              <a:ext uri="{FF2B5EF4-FFF2-40B4-BE49-F238E27FC236}">
                <a16:creationId xmlns:a16="http://schemas.microsoft.com/office/drawing/2014/main" id="{639FDA92-82DA-4614-B93E-CD46C1BC6F18}"/>
              </a:ext>
            </a:extLst>
          </p:cNvPr>
          <p:cNvPicPr>
            <a:picLocks noChangeAspect="1"/>
          </p:cNvPicPr>
          <p:nvPr/>
        </p:nvPicPr>
        <p:blipFill>
          <a:blip r:embed="rId2"/>
          <a:stretch>
            <a:fillRect/>
          </a:stretch>
        </p:blipFill>
        <p:spPr>
          <a:xfrm rot="17805404">
            <a:off x="3905085" y="5208862"/>
            <a:ext cx="1698707" cy="365793"/>
          </a:xfrm>
          <a:prstGeom prst="rect">
            <a:avLst/>
          </a:prstGeom>
          <a:effectLst>
            <a:glow rad="101600">
              <a:schemeClr val="accent2">
                <a:satMod val="175000"/>
                <a:alpha val="40000"/>
              </a:schemeClr>
            </a:glow>
          </a:effectLst>
        </p:spPr>
      </p:pic>
      <p:cxnSp>
        <p:nvCxnSpPr>
          <p:cNvPr id="65" name="直線矢印コネクタ 64">
            <a:extLst>
              <a:ext uri="{FF2B5EF4-FFF2-40B4-BE49-F238E27FC236}">
                <a16:creationId xmlns:a16="http://schemas.microsoft.com/office/drawing/2014/main" id="{CBF221B7-9398-4588-89FA-C5924FA23DB0}"/>
              </a:ext>
            </a:extLst>
          </p:cNvPr>
          <p:cNvCxnSpPr>
            <a:cxnSpLocks/>
            <a:endCxn id="61" idx="1"/>
          </p:cNvCxnSpPr>
          <p:nvPr/>
        </p:nvCxnSpPr>
        <p:spPr>
          <a:xfrm flipV="1">
            <a:off x="2464796" y="2361618"/>
            <a:ext cx="2006244" cy="373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447A7E3-F8A9-49D4-B01C-79010FF088F2}"/>
              </a:ext>
            </a:extLst>
          </p:cNvPr>
          <p:cNvCxnSpPr>
            <a:cxnSpLocks/>
          </p:cNvCxnSpPr>
          <p:nvPr/>
        </p:nvCxnSpPr>
        <p:spPr>
          <a:xfrm flipV="1">
            <a:off x="2363296" y="1049924"/>
            <a:ext cx="2840879" cy="31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D15FB8E6-C887-47AB-BDB5-68E86BAF2AEB}"/>
              </a:ext>
            </a:extLst>
          </p:cNvPr>
          <p:cNvCxnSpPr>
            <a:cxnSpLocks/>
          </p:cNvCxnSpPr>
          <p:nvPr/>
        </p:nvCxnSpPr>
        <p:spPr>
          <a:xfrm>
            <a:off x="2407189" y="3012939"/>
            <a:ext cx="2063851" cy="33463"/>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8B5AAE-9E1F-412E-82D0-8E1BB3D7E8F9}"/>
              </a:ext>
            </a:extLst>
          </p:cNvPr>
          <p:cNvCxnSpPr>
            <a:cxnSpLocks/>
          </p:cNvCxnSpPr>
          <p:nvPr/>
        </p:nvCxnSpPr>
        <p:spPr>
          <a:xfrm flipV="1">
            <a:off x="2407189" y="4107306"/>
            <a:ext cx="2453315" cy="249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55811FAE-16E3-4FD7-B691-97424C6EB219}"/>
              </a:ext>
            </a:extLst>
          </p:cNvPr>
          <p:cNvCxnSpPr>
            <a:cxnSpLocks/>
          </p:cNvCxnSpPr>
          <p:nvPr/>
        </p:nvCxnSpPr>
        <p:spPr>
          <a:xfrm>
            <a:off x="2666490" y="4538397"/>
            <a:ext cx="2087948" cy="234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1CF11D46-3108-4BD1-BEF2-E797B0EBB20A}"/>
              </a:ext>
            </a:extLst>
          </p:cNvPr>
          <p:cNvCxnSpPr>
            <a:cxnSpLocks/>
            <a:endCxn id="63" idx="1"/>
          </p:cNvCxnSpPr>
          <p:nvPr/>
        </p:nvCxnSpPr>
        <p:spPr>
          <a:xfrm>
            <a:off x="2343823" y="5968991"/>
            <a:ext cx="2028234" cy="181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E47F64C-A1F3-44FD-8204-5E8AF8CA52A8}"/>
              </a:ext>
            </a:extLst>
          </p:cNvPr>
          <p:cNvSpPr txBox="1"/>
          <p:nvPr/>
        </p:nvSpPr>
        <p:spPr>
          <a:xfrm>
            <a:off x="3722054" y="31183"/>
            <a:ext cx="3454400" cy="646331"/>
          </a:xfrm>
          <a:prstGeom prst="rect">
            <a:avLst/>
          </a:prstGeom>
          <a:noFill/>
        </p:spPr>
        <p:txBody>
          <a:bodyPr wrap="square" rtlCol="0">
            <a:spAutoFit/>
          </a:bodyPr>
          <a:lstStyle/>
          <a:p>
            <a:pPr algn="ctr"/>
            <a:r>
              <a:rPr kumimoji="1" lang="en-US" altLang="ja-JP" dirty="0">
                <a:latin typeface="UD Digi Kyokasho NK-B" panose="020B0400000000000000" pitchFamily="18" charset="-128"/>
                <a:ea typeface="UD Digi Kyokasho NK-B" panose="020B0400000000000000" pitchFamily="18" charset="-128"/>
              </a:rPr>
              <a:t>DNA</a:t>
            </a:r>
            <a:r>
              <a:rPr kumimoji="1" lang="ja-JP" altLang="en-US" dirty="0">
                <a:latin typeface="UD Digi Kyokasho NK-B" panose="020B0400000000000000" pitchFamily="18" charset="-128"/>
                <a:ea typeface="UD Digi Kyokasho NK-B" panose="020B0400000000000000" pitchFamily="18" charset="-128"/>
              </a:rPr>
              <a:t>の一部分の</a:t>
            </a:r>
            <a:endParaRPr kumimoji="1" lang="en-US" altLang="ja-JP" dirty="0">
              <a:latin typeface="UD Digi Kyokasho NK-B" panose="020B0400000000000000" pitchFamily="18" charset="-128"/>
              <a:ea typeface="UD Digi Kyokasho NK-B" panose="020B0400000000000000" pitchFamily="18" charset="-128"/>
            </a:endParaRPr>
          </a:p>
          <a:p>
            <a:pPr algn="ctr"/>
            <a:r>
              <a:rPr kumimoji="1" lang="ja-JP" altLang="en-US" dirty="0">
                <a:latin typeface="UD Digi Kyokasho NK-B" panose="020B0400000000000000" pitchFamily="18" charset="-128"/>
                <a:ea typeface="UD Digi Kyokasho NK-B" panose="020B0400000000000000" pitchFamily="18" charset="-128"/>
              </a:rPr>
              <a:t>ゲノム情報を持つ</a:t>
            </a:r>
            <a:r>
              <a:rPr kumimoji="1" lang="en-US" altLang="ja-JP" dirty="0">
                <a:latin typeface="UD Digi Kyokasho NK-B" panose="020B0400000000000000" pitchFamily="18" charset="-128"/>
                <a:ea typeface="UD Digi Kyokasho NK-B" panose="020B0400000000000000" pitchFamily="18" charset="-128"/>
              </a:rPr>
              <a:t>RNA</a:t>
            </a:r>
            <a:endParaRPr kumimoji="1" lang="ja-JP" altLang="en-US" dirty="0">
              <a:latin typeface="UD Digi Kyokasho NK-B" panose="020B0400000000000000" pitchFamily="18" charset="-128"/>
              <a:ea typeface="UD Digi Kyokasho NK-B" panose="020B0400000000000000" pitchFamily="18" charset="-128"/>
            </a:endParaRPr>
          </a:p>
        </p:txBody>
      </p:sp>
      <p:grpSp>
        <p:nvGrpSpPr>
          <p:cNvPr id="87" name="グループ化 86">
            <a:extLst>
              <a:ext uri="{FF2B5EF4-FFF2-40B4-BE49-F238E27FC236}">
                <a16:creationId xmlns:a16="http://schemas.microsoft.com/office/drawing/2014/main" id="{F5098BCC-65ED-4447-8F40-7E38B9679C43}"/>
              </a:ext>
            </a:extLst>
          </p:cNvPr>
          <p:cNvGrpSpPr/>
          <p:nvPr/>
        </p:nvGrpSpPr>
        <p:grpSpPr>
          <a:xfrm rot="16200000">
            <a:off x="7277405" y="3037682"/>
            <a:ext cx="6129870" cy="1373391"/>
            <a:chOff x="1411451" y="3162298"/>
            <a:chExt cx="7130721" cy="1637298"/>
          </a:xfrm>
        </p:grpSpPr>
        <p:grpSp>
          <p:nvGrpSpPr>
            <p:cNvPr id="88" name="グループ化 87">
              <a:extLst>
                <a:ext uri="{FF2B5EF4-FFF2-40B4-BE49-F238E27FC236}">
                  <a16:creationId xmlns:a16="http://schemas.microsoft.com/office/drawing/2014/main" id="{D04EA9DA-EA88-4DC4-9FBE-2B5C2CFE3E56}"/>
                </a:ext>
              </a:extLst>
            </p:cNvPr>
            <p:cNvGrpSpPr/>
            <p:nvPr/>
          </p:nvGrpSpPr>
          <p:grpSpPr>
            <a:xfrm rot="10800000">
              <a:off x="1411451"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134" name="正方形/長方形 3">
                <a:extLst>
                  <a:ext uri="{FF2B5EF4-FFF2-40B4-BE49-F238E27FC236}">
                    <a16:creationId xmlns:a16="http://schemas.microsoft.com/office/drawing/2014/main" id="{F884B481-8EE6-49D2-B06A-9F13667195F1}"/>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3">
                <a:extLst>
                  <a:ext uri="{FF2B5EF4-FFF2-40B4-BE49-F238E27FC236}">
                    <a16:creationId xmlns:a16="http://schemas.microsoft.com/office/drawing/2014/main" id="{A7B61E04-1F1F-4844-952F-F4E96F3256B6}"/>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 name="グループ化 88">
              <a:extLst>
                <a:ext uri="{FF2B5EF4-FFF2-40B4-BE49-F238E27FC236}">
                  <a16:creationId xmlns:a16="http://schemas.microsoft.com/office/drawing/2014/main" id="{50A06874-8BB2-4F59-A9D8-B832077E36A5}"/>
                </a:ext>
              </a:extLst>
            </p:cNvPr>
            <p:cNvGrpSpPr/>
            <p:nvPr/>
          </p:nvGrpSpPr>
          <p:grpSpPr>
            <a:xfrm>
              <a:off x="1524000" y="3162299"/>
              <a:ext cx="3533775" cy="1637297"/>
              <a:chOff x="1238250" y="2505075"/>
              <a:chExt cx="4048127" cy="1970672"/>
            </a:xfrm>
          </p:grpSpPr>
          <p:sp>
            <p:nvSpPr>
              <p:cNvPr id="132" name="正方形/長方形 3">
                <a:extLst>
                  <a:ext uri="{FF2B5EF4-FFF2-40B4-BE49-F238E27FC236}">
                    <a16:creationId xmlns:a16="http://schemas.microsoft.com/office/drawing/2014/main" id="{C29B8EE7-D08E-4B5D-989D-893FF3FDC5BB}"/>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3">
                <a:extLst>
                  <a:ext uri="{FF2B5EF4-FFF2-40B4-BE49-F238E27FC236}">
                    <a16:creationId xmlns:a16="http://schemas.microsoft.com/office/drawing/2014/main" id="{5D87D7CF-968A-4C77-937E-BCD102F84D8B}"/>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3762CA2C-8A61-4933-BD24-77C02DD25C1C}"/>
                </a:ext>
              </a:extLst>
            </p:cNvPr>
            <p:cNvGrpSpPr/>
            <p:nvPr/>
          </p:nvGrpSpPr>
          <p:grpSpPr>
            <a:xfrm rot="10800000">
              <a:off x="4895848"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130" name="正方形/長方形 3">
                <a:extLst>
                  <a:ext uri="{FF2B5EF4-FFF2-40B4-BE49-F238E27FC236}">
                    <a16:creationId xmlns:a16="http://schemas.microsoft.com/office/drawing/2014/main" id="{1B0A9406-7762-4694-BAD7-6C9A86BB02A8}"/>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3">
                <a:extLst>
                  <a:ext uri="{FF2B5EF4-FFF2-40B4-BE49-F238E27FC236}">
                    <a16:creationId xmlns:a16="http://schemas.microsoft.com/office/drawing/2014/main" id="{705D7848-4E23-4963-A032-DC1A8104863F}"/>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60EC451B-1D08-44AB-BC7B-1247ABD5FDA4}"/>
                </a:ext>
              </a:extLst>
            </p:cNvPr>
            <p:cNvGrpSpPr/>
            <p:nvPr/>
          </p:nvGrpSpPr>
          <p:grpSpPr>
            <a:xfrm>
              <a:off x="5008397" y="3162299"/>
              <a:ext cx="3533775" cy="1637297"/>
              <a:chOff x="1238250" y="2505075"/>
              <a:chExt cx="4048127" cy="1970672"/>
            </a:xfrm>
          </p:grpSpPr>
          <p:sp>
            <p:nvSpPr>
              <p:cNvPr id="128" name="正方形/長方形 3">
                <a:extLst>
                  <a:ext uri="{FF2B5EF4-FFF2-40B4-BE49-F238E27FC236}">
                    <a16:creationId xmlns:a16="http://schemas.microsoft.com/office/drawing/2014/main" id="{5B47A134-2C52-4E6B-95A3-AAAB613DC540}"/>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3">
                <a:extLst>
                  <a:ext uri="{FF2B5EF4-FFF2-40B4-BE49-F238E27FC236}">
                    <a16:creationId xmlns:a16="http://schemas.microsoft.com/office/drawing/2014/main" id="{4EA65844-28A7-4E6D-8749-00A85F04AFFF}"/>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2BC6B057-ED67-452E-86AD-66713B397C57}"/>
                </a:ext>
              </a:extLst>
            </p:cNvPr>
            <p:cNvGrpSpPr/>
            <p:nvPr/>
          </p:nvGrpSpPr>
          <p:grpSpPr>
            <a:xfrm>
              <a:off x="2713751" y="3429000"/>
              <a:ext cx="110969" cy="1113921"/>
              <a:chOff x="4095749" y="852489"/>
              <a:chExt cx="161925" cy="1619248"/>
            </a:xfrm>
          </p:grpSpPr>
          <p:sp>
            <p:nvSpPr>
              <p:cNvPr id="126" name="角丸四角形 16">
                <a:extLst>
                  <a:ext uri="{FF2B5EF4-FFF2-40B4-BE49-F238E27FC236}">
                    <a16:creationId xmlns:a16="http://schemas.microsoft.com/office/drawing/2014/main" id="{C5867B29-737E-464C-8C5E-023185B9454E}"/>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角丸四角形 16">
                <a:extLst>
                  <a:ext uri="{FF2B5EF4-FFF2-40B4-BE49-F238E27FC236}">
                    <a16:creationId xmlns:a16="http://schemas.microsoft.com/office/drawing/2014/main" id="{9B366C71-F75A-415E-B4B2-BD3AACB7253A}"/>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 name="グループ化 92">
              <a:extLst>
                <a:ext uri="{FF2B5EF4-FFF2-40B4-BE49-F238E27FC236}">
                  <a16:creationId xmlns:a16="http://schemas.microsoft.com/office/drawing/2014/main" id="{C1220E2B-F4BA-4B6A-AD98-2C3C98E377BB}"/>
                </a:ext>
              </a:extLst>
            </p:cNvPr>
            <p:cNvGrpSpPr/>
            <p:nvPr/>
          </p:nvGrpSpPr>
          <p:grpSpPr>
            <a:xfrm>
              <a:off x="3014808" y="3276598"/>
              <a:ext cx="124732" cy="1408695"/>
              <a:chOff x="4733922" y="852487"/>
              <a:chExt cx="161925" cy="1619249"/>
            </a:xfrm>
          </p:grpSpPr>
          <p:sp>
            <p:nvSpPr>
              <p:cNvPr id="124" name="角丸四角形 16">
                <a:extLst>
                  <a:ext uri="{FF2B5EF4-FFF2-40B4-BE49-F238E27FC236}">
                    <a16:creationId xmlns:a16="http://schemas.microsoft.com/office/drawing/2014/main" id="{51FCCED6-5928-4F61-8E06-9CC3A830D1E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角丸四角形 16">
                <a:extLst>
                  <a:ext uri="{FF2B5EF4-FFF2-40B4-BE49-F238E27FC236}">
                    <a16:creationId xmlns:a16="http://schemas.microsoft.com/office/drawing/2014/main" id="{5978F98B-9673-4700-91AC-BE28C8D4B21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F7543C03-066B-489B-8D62-A66D04CD2171}"/>
                </a:ext>
              </a:extLst>
            </p:cNvPr>
            <p:cNvGrpSpPr/>
            <p:nvPr/>
          </p:nvGrpSpPr>
          <p:grpSpPr>
            <a:xfrm>
              <a:off x="3374699" y="3343276"/>
              <a:ext cx="116856" cy="1342018"/>
              <a:chOff x="4095749" y="852489"/>
              <a:chExt cx="161925" cy="1619248"/>
            </a:xfrm>
          </p:grpSpPr>
          <p:sp>
            <p:nvSpPr>
              <p:cNvPr id="122" name="角丸四角形 16">
                <a:extLst>
                  <a:ext uri="{FF2B5EF4-FFF2-40B4-BE49-F238E27FC236}">
                    <a16:creationId xmlns:a16="http://schemas.microsoft.com/office/drawing/2014/main" id="{10E48DE3-47C3-4317-92BC-77BB75204626}"/>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角丸四角形 16">
                <a:extLst>
                  <a:ext uri="{FF2B5EF4-FFF2-40B4-BE49-F238E27FC236}">
                    <a16:creationId xmlns:a16="http://schemas.microsoft.com/office/drawing/2014/main" id="{33051CD7-B92D-4053-8462-4E5A306CF918}"/>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 name="グループ化 94">
              <a:extLst>
                <a:ext uri="{FF2B5EF4-FFF2-40B4-BE49-F238E27FC236}">
                  <a16:creationId xmlns:a16="http://schemas.microsoft.com/office/drawing/2014/main" id="{AF0DFB44-2AA2-411D-9CD1-82DCFAA901E3}"/>
                </a:ext>
              </a:extLst>
            </p:cNvPr>
            <p:cNvGrpSpPr/>
            <p:nvPr/>
          </p:nvGrpSpPr>
          <p:grpSpPr>
            <a:xfrm>
              <a:off x="3750496" y="3605213"/>
              <a:ext cx="88856" cy="818143"/>
              <a:chOff x="4733922" y="852487"/>
              <a:chExt cx="161925" cy="1619249"/>
            </a:xfrm>
          </p:grpSpPr>
          <p:sp>
            <p:nvSpPr>
              <p:cNvPr id="120" name="角丸四角形 16">
                <a:extLst>
                  <a:ext uri="{FF2B5EF4-FFF2-40B4-BE49-F238E27FC236}">
                    <a16:creationId xmlns:a16="http://schemas.microsoft.com/office/drawing/2014/main" id="{070FA074-BBCB-4933-92A3-05848D2DB368}"/>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角丸四角形 16">
                <a:extLst>
                  <a:ext uri="{FF2B5EF4-FFF2-40B4-BE49-F238E27FC236}">
                    <a16:creationId xmlns:a16="http://schemas.microsoft.com/office/drawing/2014/main" id="{3E0A371E-888D-4148-BA64-A1726195D3E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 name="グループ化 95">
              <a:extLst>
                <a:ext uri="{FF2B5EF4-FFF2-40B4-BE49-F238E27FC236}">
                  <a16:creationId xmlns:a16="http://schemas.microsoft.com/office/drawing/2014/main" id="{6A4943E8-F645-4528-926C-A32A7A174DEF}"/>
                </a:ext>
              </a:extLst>
            </p:cNvPr>
            <p:cNvGrpSpPr/>
            <p:nvPr/>
          </p:nvGrpSpPr>
          <p:grpSpPr>
            <a:xfrm>
              <a:off x="4464969" y="3429000"/>
              <a:ext cx="110969" cy="1113921"/>
              <a:chOff x="4095749" y="852489"/>
              <a:chExt cx="161925" cy="1619248"/>
            </a:xfrm>
          </p:grpSpPr>
          <p:sp>
            <p:nvSpPr>
              <p:cNvPr id="118" name="角丸四角形 16">
                <a:extLst>
                  <a:ext uri="{FF2B5EF4-FFF2-40B4-BE49-F238E27FC236}">
                    <a16:creationId xmlns:a16="http://schemas.microsoft.com/office/drawing/2014/main" id="{6E6E372C-476E-4744-BC68-2EEDC0D799E4}"/>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16">
                <a:extLst>
                  <a:ext uri="{FF2B5EF4-FFF2-40B4-BE49-F238E27FC236}">
                    <a16:creationId xmlns:a16="http://schemas.microsoft.com/office/drawing/2014/main" id="{3E7441B1-F4A9-4207-AF44-3EDE8C29DFEF}"/>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 name="グループ化 96">
              <a:extLst>
                <a:ext uri="{FF2B5EF4-FFF2-40B4-BE49-F238E27FC236}">
                  <a16:creationId xmlns:a16="http://schemas.microsoft.com/office/drawing/2014/main" id="{B291F395-8F2E-43D8-BC39-0A3475EA71F4}"/>
                </a:ext>
              </a:extLst>
            </p:cNvPr>
            <p:cNvGrpSpPr/>
            <p:nvPr/>
          </p:nvGrpSpPr>
          <p:grpSpPr>
            <a:xfrm>
              <a:off x="4766026" y="3276598"/>
              <a:ext cx="124732" cy="1408695"/>
              <a:chOff x="4733922" y="852487"/>
              <a:chExt cx="161925" cy="1619249"/>
            </a:xfrm>
          </p:grpSpPr>
          <p:sp>
            <p:nvSpPr>
              <p:cNvPr id="116" name="角丸四角形 16">
                <a:extLst>
                  <a:ext uri="{FF2B5EF4-FFF2-40B4-BE49-F238E27FC236}">
                    <a16:creationId xmlns:a16="http://schemas.microsoft.com/office/drawing/2014/main" id="{E4097008-FD2E-4139-96CD-A6528C10192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角丸四角形 16">
                <a:extLst>
                  <a:ext uri="{FF2B5EF4-FFF2-40B4-BE49-F238E27FC236}">
                    <a16:creationId xmlns:a16="http://schemas.microsoft.com/office/drawing/2014/main" id="{09990B47-21D9-4B19-8810-A6F578093D5A}"/>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 name="グループ化 97">
              <a:extLst>
                <a:ext uri="{FF2B5EF4-FFF2-40B4-BE49-F238E27FC236}">
                  <a16:creationId xmlns:a16="http://schemas.microsoft.com/office/drawing/2014/main" id="{B4906DA6-5AD0-4DC4-B390-2BF0C2109E25}"/>
                </a:ext>
              </a:extLst>
            </p:cNvPr>
            <p:cNvGrpSpPr/>
            <p:nvPr/>
          </p:nvGrpSpPr>
          <p:grpSpPr>
            <a:xfrm>
              <a:off x="5125917" y="3343276"/>
              <a:ext cx="116856" cy="1342018"/>
              <a:chOff x="4095749" y="852489"/>
              <a:chExt cx="161925" cy="1619248"/>
            </a:xfrm>
          </p:grpSpPr>
          <p:sp>
            <p:nvSpPr>
              <p:cNvPr id="114" name="角丸四角形 16">
                <a:extLst>
                  <a:ext uri="{FF2B5EF4-FFF2-40B4-BE49-F238E27FC236}">
                    <a16:creationId xmlns:a16="http://schemas.microsoft.com/office/drawing/2014/main" id="{CBF1BFD2-ED0A-43C9-A5E2-63E428E9DD6B}"/>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角丸四角形 16">
                <a:extLst>
                  <a:ext uri="{FF2B5EF4-FFF2-40B4-BE49-F238E27FC236}">
                    <a16:creationId xmlns:a16="http://schemas.microsoft.com/office/drawing/2014/main" id="{A2D413F6-05F8-4C95-9303-946677BF7722}"/>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7DEE3B02-E929-4C86-99AC-DF224170D8AE}"/>
                </a:ext>
              </a:extLst>
            </p:cNvPr>
            <p:cNvGrpSpPr/>
            <p:nvPr/>
          </p:nvGrpSpPr>
          <p:grpSpPr>
            <a:xfrm>
              <a:off x="5501714" y="3605213"/>
              <a:ext cx="88856" cy="818143"/>
              <a:chOff x="4733922" y="852487"/>
              <a:chExt cx="161925" cy="1619249"/>
            </a:xfrm>
          </p:grpSpPr>
          <p:sp>
            <p:nvSpPr>
              <p:cNvPr id="112" name="角丸四角形 16">
                <a:extLst>
                  <a:ext uri="{FF2B5EF4-FFF2-40B4-BE49-F238E27FC236}">
                    <a16:creationId xmlns:a16="http://schemas.microsoft.com/office/drawing/2014/main" id="{E5A11A72-22E3-448A-97EF-36D8C98B719C}"/>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角丸四角形 16">
                <a:extLst>
                  <a:ext uri="{FF2B5EF4-FFF2-40B4-BE49-F238E27FC236}">
                    <a16:creationId xmlns:a16="http://schemas.microsoft.com/office/drawing/2014/main" id="{604D1A20-C185-4BD0-8E9B-2AE496C90A00}"/>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1D185A95-2A29-4FF7-BFAF-33B974EACDC8}"/>
                </a:ext>
              </a:extLst>
            </p:cNvPr>
            <p:cNvGrpSpPr/>
            <p:nvPr/>
          </p:nvGrpSpPr>
          <p:grpSpPr>
            <a:xfrm>
              <a:off x="6180595" y="3429000"/>
              <a:ext cx="110969" cy="1113921"/>
              <a:chOff x="4095749" y="852489"/>
              <a:chExt cx="161925" cy="1619248"/>
            </a:xfrm>
          </p:grpSpPr>
          <p:sp>
            <p:nvSpPr>
              <p:cNvPr id="110" name="角丸四角形 16">
                <a:extLst>
                  <a:ext uri="{FF2B5EF4-FFF2-40B4-BE49-F238E27FC236}">
                    <a16:creationId xmlns:a16="http://schemas.microsoft.com/office/drawing/2014/main" id="{D63FBADF-A92C-4A05-98FB-E24996537118}"/>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角丸四角形 16">
                <a:extLst>
                  <a:ext uri="{FF2B5EF4-FFF2-40B4-BE49-F238E27FC236}">
                    <a16:creationId xmlns:a16="http://schemas.microsoft.com/office/drawing/2014/main" id="{F1506C7C-4A3E-4C04-A2C1-BB2CA2CF2527}"/>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3F2AB99B-53C2-4A16-8999-CFB65DE331A6}"/>
                </a:ext>
              </a:extLst>
            </p:cNvPr>
            <p:cNvGrpSpPr/>
            <p:nvPr/>
          </p:nvGrpSpPr>
          <p:grpSpPr>
            <a:xfrm>
              <a:off x="6481652" y="3276598"/>
              <a:ext cx="124732" cy="1408695"/>
              <a:chOff x="4733922" y="852487"/>
              <a:chExt cx="161925" cy="1619249"/>
            </a:xfrm>
          </p:grpSpPr>
          <p:sp>
            <p:nvSpPr>
              <p:cNvPr id="108" name="角丸四角形 16">
                <a:extLst>
                  <a:ext uri="{FF2B5EF4-FFF2-40B4-BE49-F238E27FC236}">
                    <a16:creationId xmlns:a16="http://schemas.microsoft.com/office/drawing/2014/main" id="{0EDF2CD8-14DF-4395-9516-10E1DDBA0DD4}"/>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角丸四角形 16">
                <a:extLst>
                  <a:ext uri="{FF2B5EF4-FFF2-40B4-BE49-F238E27FC236}">
                    <a16:creationId xmlns:a16="http://schemas.microsoft.com/office/drawing/2014/main" id="{6195A77E-6CAF-47BE-A783-E4261D51D9D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 name="グループ化 101">
              <a:extLst>
                <a:ext uri="{FF2B5EF4-FFF2-40B4-BE49-F238E27FC236}">
                  <a16:creationId xmlns:a16="http://schemas.microsoft.com/office/drawing/2014/main" id="{C9BF4705-09C0-429F-B693-6845D9DE0490}"/>
                </a:ext>
              </a:extLst>
            </p:cNvPr>
            <p:cNvGrpSpPr/>
            <p:nvPr/>
          </p:nvGrpSpPr>
          <p:grpSpPr>
            <a:xfrm>
              <a:off x="6841543" y="3343276"/>
              <a:ext cx="116856" cy="1342018"/>
              <a:chOff x="4095749" y="852489"/>
              <a:chExt cx="161925" cy="1619248"/>
            </a:xfrm>
          </p:grpSpPr>
          <p:sp>
            <p:nvSpPr>
              <p:cNvPr id="106" name="角丸四角形 16">
                <a:extLst>
                  <a:ext uri="{FF2B5EF4-FFF2-40B4-BE49-F238E27FC236}">
                    <a16:creationId xmlns:a16="http://schemas.microsoft.com/office/drawing/2014/main" id="{32A0FA98-6E9A-4467-8E43-6F4F1AEBCA6C}"/>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角丸四角形 16">
                <a:extLst>
                  <a:ext uri="{FF2B5EF4-FFF2-40B4-BE49-F238E27FC236}">
                    <a16:creationId xmlns:a16="http://schemas.microsoft.com/office/drawing/2014/main" id="{E4B6EEEE-DD86-4C22-A572-4235372696CE}"/>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 name="グループ化 102">
              <a:extLst>
                <a:ext uri="{FF2B5EF4-FFF2-40B4-BE49-F238E27FC236}">
                  <a16:creationId xmlns:a16="http://schemas.microsoft.com/office/drawing/2014/main" id="{9A892627-5D5E-475B-8998-83FA89D70363}"/>
                </a:ext>
              </a:extLst>
            </p:cNvPr>
            <p:cNvGrpSpPr/>
            <p:nvPr/>
          </p:nvGrpSpPr>
          <p:grpSpPr>
            <a:xfrm>
              <a:off x="7217340" y="3605213"/>
              <a:ext cx="88856" cy="818143"/>
              <a:chOff x="4733922" y="852487"/>
              <a:chExt cx="161925" cy="1619249"/>
            </a:xfrm>
          </p:grpSpPr>
          <p:sp>
            <p:nvSpPr>
              <p:cNvPr id="104" name="角丸四角形 16">
                <a:extLst>
                  <a:ext uri="{FF2B5EF4-FFF2-40B4-BE49-F238E27FC236}">
                    <a16:creationId xmlns:a16="http://schemas.microsoft.com/office/drawing/2014/main" id="{09B44235-0824-4A7C-9F13-CFAABAA9495A}"/>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6">
                <a:extLst>
                  <a:ext uri="{FF2B5EF4-FFF2-40B4-BE49-F238E27FC236}">
                    <a16:creationId xmlns:a16="http://schemas.microsoft.com/office/drawing/2014/main" id="{CEDD4123-3D37-4A5B-A233-648B723A4387}"/>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38" name="テキスト ボックス 137">
            <a:extLst>
              <a:ext uri="{FF2B5EF4-FFF2-40B4-BE49-F238E27FC236}">
                <a16:creationId xmlns:a16="http://schemas.microsoft.com/office/drawing/2014/main" id="{43070B4F-B3EE-4B59-8286-4D4F99D0B5E6}"/>
              </a:ext>
            </a:extLst>
          </p:cNvPr>
          <p:cNvSpPr txBox="1"/>
          <p:nvPr/>
        </p:nvSpPr>
        <p:spPr>
          <a:xfrm>
            <a:off x="9038585" y="-16010"/>
            <a:ext cx="2720258" cy="769441"/>
          </a:xfrm>
          <a:prstGeom prst="rect">
            <a:avLst/>
          </a:prstGeom>
          <a:noFill/>
        </p:spPr>
        <p:txBody>
          <a:bodyPr wrap="square" rtlCol="0">
            <a:spAutoFit/>
          </a:bodyPr>
          <a:lstStyle/>
          <a:p>
            <a:pPr algn="ctr"/>
            <a:r>
              <a:rPr kumimoji="1" lang="ja-JP" altLang="en-US" sz="2000" dirty="0">
                <a:latin typeface="UD Digi Kyokasho NK-B" panose="020B0400000000000000" pitchFamily="18" charset="-128"/>
                <a:ea typeface="UD Digi Kyokasho NK-B" panose="020B0400000000000000" pitchFamily="18" charset="-128"/>
              </a:rPr>
              <a:t>再構成された</a:t>
            </a:r>
            <a:endParaRPr kumimoji="1" lang="en-US" altLang="ja-JP" sz="2000" dirty="0">
              <a:latin typeface="UD Digi Kyokasho NK-B" panose="020B0400000000000000" pitchFamily="18" charset="-128"/>
              <a:ea typeface="UD Digi Kyokasho NK-B" panose="020B0400000000000000" pitchFamily="18" charset="-128"/>
            </a:endParaRPr>
          </a:p>
          <a:p>
            <a:pPr algn="ctr"/>
            <a:r>
              <a:rPr kumimoji="1" lang="ja-JP" altLang="en-US" sz="2000" dirty="0">
                <a:latin typeface="UD Digi Kyokasho NK-B" panose="020B0400000000000000" pitchFamily="18" charset="-128"/>
                <a:ea typeface="UD Digi Kyokasho NK-B" panose="020B0400000000000000" pitchFamily="18" charset="-128"/>
              </a:rPr>
              <a:t>ウイルス</a:t>
            </a:r>
            <a:r>
              <a:rPr kumimoji="1" lang="en-US" altLang="ja-JP" sz="2400" dirty="0">
                <a:latin typeface="UD Digi Kyokasho NK-B" panose="020B0400000000000000" pitchFamily="18" charset="-128"/>
                <a:ea typeface="UD Digi Kyokasho NK-B" panose="020B0400000000000000" pitchFamily="18" charset="-128"/>
              </a:rPr>
              <a:t>DNA</a:t>
            </a:r>
            <a:endParaRPr kumimoji="1" lang="ja-JP" altLang="en-US" sz="2000" dirty="0">
              <a:latin typeface="UD Digi Kyokasho NK-B" panose="020B0400000000000000" pitchFamily="18" charset="-128"/>
              <a:ea typeface="UD Digi Kyokasho NK-B" panose="020B0400000000000000" pitchFamily="18" charset="-128"/>
            </a:endParaRPr>
          </a:p>
        </p:txBody>
      </p:sp>
      <p:pic>
        <p:nvPicPr>
          <p:cNvPr id="139" name="図 138">
            <a:extLst>
              <a:ext uri="{FF2B5EF4-FFF2-40B4-BE49-F238E27FC236}">
                <a16:creationId xmlns:a16="http://schemas.microsoft.com/office/drawing/2014/main" id="{FEC3F742-3BB5-426B-BCF9-2AEFC07D31A8}"/>
              </a:ext>
            </a:extLst>
          </p:cNvPr>
          <p:cNvPicPr>
            <a:picLocks noChangeAspect="1"/>
          </p:cNvPicPr>
          <p:nvPr/>
        </p:nvPicPr>
        <p:blipFill>
          <a:blip r:embed="rId2"/>
          <a:stretch>
            <a:fillRect/>
          </a:stretch>
        </p:blipFill>
        <p:spPr>
          <a:xfrm rot="16200000">
            <a:off x="7076087" y="3418519"/>
            <a:ext cx="1698707" cy="420996"/>
          </a:xfrm>
          <a:prstGeom prst="rect">
            <a:avLst/>
          </a:prstGeom>
          <a:effectLst>
            <a:glow rad="228600">
              <a:schemeClr val="accent5">
                <a:satMod val="175000"/>
                <a:alpha val="40000"/>
              </a:schemeClr>
            </a:glow>
          </a:effectLst>
        </p:spPr>
      </p:pic>
      <p:pic>
        <p:nvPicPr>
          <p:cNvPr id="140" name="図 139">
            <a:extLst>
              <a:ext uri="{FF2B5EF4-FFF2-40B4-BE49-F238E27FC236}">
                <a16:creationId xmlns:a16="http://schemas.microsoft.com/office/drawing/2014/main" id="{58262946-7531-479E-AE92-C8804CBEFDA5}"/>
              </a:ext>
            </a:extLst>
          </p:cNvPr>
          <p:cNvPicPr>
            <a:picLocks noChangeAspect="1"/>
          </p:cNvPicPr>
          <p:nvPr/>
        </p:nvPicPr>
        <p:blipFill>
          <a:blip r:embed="rId2"/>
          <a:stretch>
            <a:fillRect/>
          </a:stretch>
        </p:blipFill>
        <p:spPr>
          <a:xfrm rot="16200000">
            <a:off x="7020413" y="1341271"/>
            <a:ext cx="1861624" cy="400875"/>
          </a:xfrm>
          <a:prstGeom prst="rect">
            <a:avLst/>
          </a:prstGeom>
          <a:effectLst>
            <a:glow rad="101600">
              <a:schemeClr val="accent2">
                <a:satMod val="175000"/>
                <a:alpha val="40000"/>
              </a:schemeClr>
            </a:glow>
          </a:effectLst>
        </p:spPr>
      </p:pic>
      <p:pic>
        <p:nvPicPr>
          <p:cNvPr id="141" name="図 140">
            <a:extLst>
              <a:ext uri="{FF2B5EF4-FFF2-40B4-BE49-F238E27FC236}">
                <a16:creationId xmlns:a16="http://schemas.microsoft.com/office/drawing/2014/main" id="{979F0616-DBE1-4A95-B1B5-39CA4739275B}"/>
              </a:ext>
            </a:extLst>
          </p:cNvPr>
          <p:cNvPicPr>
            <a:picLocks noChangeAspect="1"/>
          </p:cNvPicPr>
          <p:nvPr/>
        </p:nvPicPr>
        <p:blipFill>
          <a:blip r:embed="rId2"/>
          <a:stretch>
            <a:fillRect/>
          </a:stretch>
        </p:blipFill>
        <p:spPr>
          <a:xfrm rot="16200000">
            <a:off x="7011187" y="5447453"/>
            <a:ext cx="1861624" cy="400875"/>
          </a:xfrm>
          <a:prstGeom prst="rect">
            <a:avLst/>
          </a:prstGeom>
          <a:effectLst>
            <a:glow rad="101600">
              <a:schemeClr val="accent2">
                <a:satMod val="175000"/>
                <a:alpha val="40000"/>
              </a:schemeClr>
            </a:glow>
          </a:effectLst>
        </p:spPr>
      </p:pic>
      <p:sp>
        <p:nvSpPr>
          <p:cNvPr id="146" name="矢印: 右 145">
            <a:extLst>
              <a:ext uri="{FF2B5EF4-FFF2-40B4-BE49-F238E27FC236}">
                <a16:creationId xmlns:a16="http://schemas.microsoft.com/office/drawing/2014/main" id="{59CDE4FD-C8E9-44A9-8BF2-B21D60C76205}"/>
              </a:ext>
            </a:extLst>
          </p:cNvPr>
          <p:cNvSpPr/>
          <p:nvPr/>
        </p:nvSpPr>
        <p:spPr>
          <a:xfrm>
            <a:off x="5426020" y="1607186"/>
            <a:ext cx="2009172" cy="49109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矢印: 右 146">
            <a:extLst>
              <a:ext uri="{FF2B5EF4-FFF2-40B4-BE49-F238E27FC236}">
                <a16:creationId xmlns:a16="http://schemas.microsoft.com/office/drawing/2014/main" id="{36262453-D6F0-4DF7-8527-1DCC8E068B0D}"/>
              </a:ext>
            </a:extLst>
          </p:cNvPr>
          <p:cNvSpPr/>
          <p:nvPr/>
        </p:nvSpPr>
        <p:spPr>
          <a:xfrm>
            <a:off x="5236182" y="5356235"/>
            <a:ext cx="2290078" cy="49109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四角形: 角を丸くする 148">
            <a:extLst>
              <a:ext uri="{FF2B5EF4-FFF2-40B4-BE49-F238E27FC236}">
                <a16:creationId xmlns:a16="http://schemas.microsoft.com/office/drawing/2014/main" id="{7F712048-3F3C-41F5-9198-7DD32EA04560}"/>
              </a:ext>
            </a:extLst>
          </p:cNvPr>
          <p:cNvSpPr/>
          <p:nvPr/>
        </p:nvSpPr>
        <p:spPr>
          <a:xfrm>
            <a:off x="7526260" y="2577518"/>
            <a:ext cx="920955" cy="2025611"/>
          </a:xfrm>
          <a:custGeom>
            <a:avLst/>
            <a:gdLst>
              <a:gd name="connsiteX0" fmla="*/ 0 w 920955"/>
              <a:gd name="connsiteY0" fmla="*/ 153496 h 2025611"/>
              <a:gd name="connsiteX1" fmla="*/ 153496 w 920955"/>
              <a:gd name="connsiteY1" fmla="*/ 0 h 2025611"/>
              <a:gd name="connsiteX2" fmla="*/ 767459 w 920955"/>
              <a:gd name="connsiteY2" fmla="*/ 0 h 2025611"/>
              <a:gd name="connsiteX3" fmla="*/ 920955 w 920955"/>
              <a:gd name="connsiteY3" fmla="*/ 153496 h 2025611"/>
              <a:gd name="connsiteX4" fmla="*/ 920955 w 920955"/>
              <a:gd name="connsiteY4" fmla="*/ 726369 h 2025611"/>
              <a:gd name="connsiteX5" fmla="*/ 920955 w 920955"/>
              <a:gd name="connsiteY5" fmla="*/ 1264870 h 2025611"/>
              <a:gd name="connsiteX6" fmla="*/ 920955 w 920955"/>
              <a:gd name="connsiteY6" fmla="*/ 1872115 h 2025611"/>
              <a:gd name="connsiteX7" fmla="*/ 767459 w 920955"/>
              <a:gd name="connsiteY7" fmla="*/ 2025611 h 2025611"/>
              <a:gd name="connsiteX8" fmla="*/ 153496 w 920955"/>
              <a:gd name="connsiteY8" fmla="*/ 2025611 h 2025611"/>
              <a:gd name="connsiteX9" fmla="*/ 0 w 920955"/>
              <a:gd name="connsiteY9" fmla="*/ 1872115 h 2025611"/>
              <a:gd name="connsiteX10" fmla="*/ 0 w 920955"/>
              <a:gd name="connsiteY10" fmla="*/ 1299242 h 2025611"/>
              <a:gd name="connsiteX11" fmla="*/ 0 w 920955"/>
              <a:gd name="connsiteY11" fmla="*/ 743555 h 2025611"/>
              <a:gd name="connsiteX12" fmla="*/ 0 w 920955"/>
              <a:gd name="connsiteY12" fmla="*/ 153496 h 202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955" h="2025611" extrusionOk="0">
                <a:moveTo>
                  <a:pt x="0" y="153496"/>
                </a:moveTo>
                <a:cubicBezTo>
                  <a:pt x="-9308" y="81763"/>
                  <a:pt x="61506" y="4990"/>
                  <a:pt x="153496" y="0"/>
                </a:cubicBezTo>
                <a:cubicBezTo>
                  <a:pt x="317182" y="-15406"/>
                  <a:pt x="568180" y="29601"/>
                  <a:pt x="767459" y="0"/>
                </a:cubicBezTo>
                <a:cubicBezTo>
                  <a:pt x="865848" y="8627"/>
                  <a:pt x="927217" y="80557"/>
                  <a:pt x="920955" y="153496"/>
                </a:cubicBezTo>
                <a:cubicBezTo>
                  <a:pt x="913174" y="407226"/>
                  <a:pt x="899571" y="529256"/>
                  <a:pt x="920955" y="726369"/>
                </a:cubicBezTo>
                <a:cubicBezTo>
                  <a:pt x="942339" y="923482"/>
                  <a:pt x="920878" y="1030751"/>
                  <a:pt x="920955" y="1264870"/>
                </a:cubicBezTo>
                <a:cubicBezTo>
                  <a:pt x="921032" y="1498989"/>
                  <a:pt x="944124" y="1705059"/>
                  <a:pt x="920955" y="1872115"/>
                </a:cubicBezTo>
                <a:cubicBezTo>
                  <a:pt x="915657" y="1958041"/>
                  <a:pt x="869285" y="2014388"/>
                  <a:pt x="767459" y="2025611"/>
                </a:cubicBezTo>
                <a:cubicBezTo>
                  <a:pt x="543263" y="2030241"/>
                  <a:pt x="440400" y="2011802"/>
                  <a:pt x="153496" y="2025611"/>
                </a:cubicBezTo>
                <a:cubicBezTo>
                  <a:pt x="62863" y="2018566"/>
                  <a:pt x="8277" y="1960320"/>
                  <a:pt x="0" y="1872115"/>
                </a:cubicBezTo>
                <a:cubicBezTo>
                  <a:pt x="22757" y="1611209"/>
                  <a:pt x="36" y="1504014"/>
                  <a:pt x="0" y="1299242"/>
                </a:cubicBezTo>
                <a:cubicBezTo>
                  <a:pt x="-36" y="1094470"/>
                  <a:pt x="15093" y="988105"/>
                  <a:pt x="0" y="743555"/>
                </a:cubicBezTo>
                <a:cubicBezTo>
                  <a:pt x="-15093" y="499005"/>
                  <a:pt x="-488" y="313848"/>
                  <a:pt x="0" y="153496"/>
                </a:cubicBezTo>
                <a:close/>
              </a:path>
            </a:pathLst>
          </a:custGeom>
          <a:noFill/>
          <a:ln>
            <a:solidFill>
              <a:srgbClr val="C00000"/>
            </a:solidFill>
            <a:extLst>
              <a:ext uri="{C807C97D-BFC1-408E-A445-0C87EB9F89A2}">
                <ask:lineSketchStyleProps xmlns:ask="http://schemas.microsoft.com/office/drawing/2018/sketchyshapes" sd="232616324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solidFill>
            </a:endParaRPr>
          </a:p>
        </p:txBody>
      </p:sp>
      <p:sp>
        <p:nvSpPr>
          <p:cNvPr id="150" name="矢印: 右 149">
            <a:extLst>
              <a:ext uri="{FF2B5EF4-FFF2-40B4-BE49-F238E27FC236}">
                <a16:creationId xmlns:a16="http://schemas.microsoft.com/office/drawing/2014/main" id="{7BA447B9-3E64-4DA2-BD7D-87BA1A24C972}"/>
              </a:ext>
            </a:extLst>
          </p:cNvPr>
          <p:cNvSpPr/>
          <p:nvPr/>
        </p:nvSpPr>
        <p:spPr>
          <a:xfrm rot="1215834">
            <a:off x="8355462" y="1721853"/>
            <a:ext cx="1270093" cy="4910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矢印: 右 150">
            <a:extLst>
              <a:ext uri="{FF2B5EF4-FFF2-40B4-BE49-F238E27FC236}">
                <a16:creationId xmlns:a16="http://schemas.microsoft.com/office/drawing/2014/main" id="{60B94B42-6332-42B2-9D04-083A5C428D57}"/>
              </a:ext>
            </a:extLst>
          </p:cNvPr>
          <p:cNvSpPr/>
          <p:nvPr/>
        </p:nvSpPr>
        <p:spPr>
          <a:xfrm rot="20292132">
            <a:off x="8324803" y="5302804"/>
            <a:ext cx="1299001" cy="4910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矢印: 右 151">
            <a:extLst>
              <a:ext uri="{FF2B5EF4-FFF2-40B4-BE49-F238E27FC236}">
                <a16:creationId xmlns:a16="http://schemas.microsoft.com/office/drawing/2014/main" id="{EECA0814-58C2-4B9E-99B4-3CD2615DF298}"/>
              </a:ext>
            </a:extLst>
          </p:cNvPr>
          <p:cNvSpPr/>
          <p:nvPr/>
        </p:nvSpPr>
        <p:spPr>
          <a:xfrm>
            <a:off x="8449088" y="3387983"/>
            <a:ext cx="1095654" cy="49109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53" name="Picture 122" descr="j0429827[1]">
            <a:extLst>
              <a:ext uri="{FF2B5EF4-FFF2-40B4-BE49-F238E27FC236}">
                <a16:creationId xmlns:a16="http://schemas.microsoft.com/office/drawing/2014/main" id="{9126CFAA-9466-4B32-A774-E64A63874E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3073" y="2361618"/>
            <a:ext cx="1026016" cy="1252181"/>
          </a:xfrm>
          <a:prstGeom prst="rect">
            <a:avLst/>
          </a:prstGeom>
          <a:noFill/>
          <a:extLst>
            <a:ext uri="{909E8E84-426E-40DD-AFC4-6F175D3DCCD1}">
              <a14:hiddenFill xmlns:a14="http://schemas.microsoft.com/office/drawing/2010/main">
                <a:solidFill>
                  <a:srgbClr val="FFFFFF"/>
                </a:solidFill>
              </a14:hiddenFill>
            </a:ext>
          </a:extLst>
        </p:spPr>
      </p:pic>
      <p:sp>
        <p:nvSpPr>
          <p:cNvPr id="154" name="テキスト ボックス 153">
            <a:extLst>
              <a:ext uri="{FF2B5EF4-FFF2-40B4-BE49-F238E27FC236}">
                <a16:creationId xmlns:a16="http://schemas.microsoft.com/office/drawing/2014/main" id="{8C14342B-BBF1-4EBB-9123-5D13150B331E}"/>
              </a:ext>
            </a:extLst>
          </p:cNvPr>
          <p:cNvSpPr txBox="1"/>
          <p:nvPr/>
        </p:nvSpPr>
        <p:spPr>
          <a:xfrm>
            <a:off x="5243897" y="3623450"/>
            <a:ext cx="2344031" cy="861774"/>
          </a:xfrm>
          <a:prstGeom prst="rect">
            <a:avLst/>
          </a:prstGeom>
          <a:noFill/>
        </p:spPr>
        <p:txBody>
          <a:bodyPr wrap="square" rtlCol="0">
            <a:spAutoFit/>
          </a:bodyPr>
          <a:lstStyle/>
          <a:p>
            <a:r>
              <a:rPr lang="ja-JP" altLang="en-US" dirty="0">
                <a:latin typeface="UD Digi Kyokasho NK-B" panose="020B0400000000000000" pitchFamily="18" charset="-128"/>
                <a:ea typeface="UD Digi Kyokasho NK-B" panose="020B0400000000000000" pitchFamily="18" charset="-128"/>
              </a:rPr>
              <a:t>　　　新規に追加する</a:t>
            </a:r>
            <a:endParaRPr lang="en-US" altLang="ja-JP" dirty="0">
              <a:latin typeface="UD Digi Kyokasho NK-B" panose="020B0400000000000000" pitchFamily="18" charset="-128"/>
              <a:ea typeface="UD Digi Kyokasho NK-B" panose="020B0400000000000000" pitchFamily="18" charset="-128"/>
            </a:endParaRPr>
          </a:p>
          <a:p>
            <a:pPr algn="ctr"/>
            <a:r>
              <a:rPr kumimoji="1" lang="ja-JP" altLang="en-US" dirty="0">
                <a:latin typeface="UD Digi Kyokasho NK-B" panose="020B0400000000000000" pitchFamily="18" charset="-128"/>
                <a:ea typeface="UD Digi Kyokasho NK-B" panose="020B0400000000000000" pitchFamily="18" charset="-128"/>
              </a:rPr>
              <a:t>　　　　　</a:t>
            </a:r>
            <a:r>
              <a:rPr kumimoji="1" lang="en-US" altLang="ja-JP" sz="3200" dirty="0">
                <a:latin typeface="UD Digi Kyokasho NK-B" panose="020B0400000000000000" pitchFamily="18" charset="-128"/>
                <a:ea typeface="UD Digi Kyokasho NK-B" panose="020B0400000000000000" pitchFamily="18" charset="-128"/>
              </a:rPr>
              <a:t>RNA</a:t>
            </a:r>
            <a:r>
              <a:rPr kumimoji="1" lang="ja-JP" altLang="en-US" sz="2400" dirty="0">
                <a:latin typeface="UD Digi Kyokasho NK-B" panose="020B0400000000000000" pitchFamily="18" charset="-128"/>
                <a:ea typeface="UD Digi Kyokasho NK-B" panose="020B0400000000000000" pitchFamily="18" charset="-128"/>
              </a:rPr>
              <a:t>→</a:t>
            </a:r>
            <a:endParaRPr kumimoji="1" lang="ja-JP" altLang="en-US" dirty="0">
              <a:latin typeface="UD Digi Kyokasho NK-B" panose="020B0400000000000000" pitchFamily="18" charset="-128"/>
              <a:ea typeface="UD Digi Kyokasho NK-B" panose="020B0400000000000000" pitchFamily="18" charset="-128"/>
            </a:endParaRPr>
          </a:p>
        </p:txBody>
      </p:sp>
      <p:sp>
        <p:nvSpPr>
          <p:cNvPr id="155" name="フローチャート: 代替処理 154">
            <a:extLst>
              <a:ext uri="{FF2B5EF4-FFF2-40B4-BE49-F238E27FC236}">
                <a16:creationId xmlns:a16="http://schemas.microsoft.com/office/drawing/2014/main" id="{AF8F18D1-6E1A-4C4B-B52B-EA9D180A9988}"/>
              </a:ext>
            </a:extLst>
          </p:cNvPr>
          <p:cNvSpPr/>
          <p:nvPr/>
        </p:nvSpPr>
        <p:spPr>
          <a:xfrm>
            <a:off x="7313197" y="375354"/>
            <a:ext cx="1588645" cy="6282128"/>
          </a:xfrm>
          <a:prstGeom prst="flowChartAlternateProcess">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DC2B7BE1-108A-4ED2-B588-99858B00DAA3}"/>
              </a:ext>
            </a:extLst>
          </p:cNvPr>
          <p:cNvSpPr txBox="1"/>
          <p:nvPr/>
        </p:nvSpPr>
        <p:spPr>
          <a:xfrm>
            <a:off x="11218163" y="807045"/>
            <a:ext cx="553998" cy="6149816"/>
          </a:xfrm>
          <a:prstGeom prst="rect">
            <a:avLst/>
          </a:prstGeom>
          <a:noFill/>
        </p:spPr>
        <p:txBody>
          <a:bodyPr vert="eaVert" wrap="square" rtlCol="0">
            <a:spAutoFit/>
          </a:bodyPr>
          <a:lstStyle/>
          <a:p>
            <a:r>
              <a:rPr kumimoji="1" lang="ja-JP" altLang="en-US" sz="2400" dirty="0">
                <a:solidFill>
                  <a:srgbClr val="002060"/>
                </a:solidFill>
                <a:latin typeface="UD Digi Kyokasho NP-B" panose="02020700000000000000" pitchFamily="18" charset="-128"/>
                <a:ea typeface="UD Digi Kyokasho NP-B" panose="02020700000000000000" pitchFamily="18" charset="-128"/>
              </a:rPr>
              <a:t>人為（新規ゲノム配列追加）の痕跡がない</a:t>
            </a:r>
          </a:p>
        </p:txBody>
      </p:sp>
      <p:sp>
        <p:nvSpPr>
          <p:cNvPr id="158" name="&quot;禁止&quot;マーク 157">
            <a:extLst>
              <a:ext uri="{FF2B5EF4-FFF2-40B4-BE49-F238E27FC236}">
                <a16:creationId xmlns:a16="http://schemas.microsoft.com/office/drawing/2014/main" id="{F2604778-3160-41FC-A33A-B4E6F8E069F3}"/>
              </a:ext>
            </a:extLst>
          </p:cNvPr>
          <p:cNvSpPr/>
          <p:nvPr/>
        </p:nvSpPr>
        <p:spPr>
          <a:xfrm>
            <a:off x="4602665" y="3262746"/>
            <a:ext cx="553705" cy="54644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スマイル 159">
            <a:extLst>
              <a:ext uri="{FF2B5EF4-FFF2-40B4-BE49-F238E27FC236}">
                <a16:creationId xmlns:a16="http://schemas.microsoft.com/office/drawing/2014/main" id="{79E8E666-AEB3-4665-AD28-0CF0CD931AA7}"/>
              </a:ext>
            </a:extLst>
          </p:cNvPr>
          <p:cNvSpPr/>
          <p:nvPr/>
        </p:nvSpPr>
        <p:spPr>
          <a:xfrm>
            <a:off x="6951983" y="1033119"/>
            <a:ext cx="549999" cy="530686"/>
          </a:xfrm>
          <a:prstGeom prst="smileyFace">
            <a:avLst/>
          </a:prstGeom>
          <a:solidFill>
            <a:srgbClr val="FFFF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スマイル 160">
            <a:extLst>
              <a:ext uri="{FF2B5EF4-FFF2-40B4-BE49-F238E27FC236}">
                <a16:creationId xmlns:a16="http://schemas.microsoft.com/office/drawing/2014/main" id="{0B56C3F6-99A9-4A68-92A4-D25540D76407}"/>
              </a:ext>
            </a:extLst>
          </p:cNvPr>
          <p:cNvSpPr/>
          <p:nvPr/>
        </p:nvSpPr>
        <p:spPr>
          <a:xfrm>
            <a:off x="6968744" y="4765559"/>
            <a:ext cx="549999" cy="530686"/>
          </a:xfrm>
          <a:prstGeom prst="smileyFace">
            <a:avLst/>
          </a:prstGeom>
          <a:solidFill>
            <a:srgbClr val="FFFF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テキスト ボックス 161">
            <a:extLst>
              <a:ext uri="{FF2B5EF4-FFF2-40B4-BE49-F238E27FC236}">
                <a16:creationId xmlns:a16="http://schemas.microsoft.com/office/drawing/2014/main" id="{53A3CB2E-08FA-41F0-8A88-A751AE49227F}"/>
              </a:ext>
            </a:extLst>
          </p:cNvPr>
          <p:cNvSpPr txBox="1"/>
          <p:nvPr/>
        </p:nvSpPr>
        <p:spPr>
          <a:xfrm>
            <a:off x="6923684" y="37256"/>
            <a:ext cx="2367670" cy="400110"/>
          </a:xfrm>
          <a:prstGeom prst="rect">
            <a:avLst/>
          </a:prstGeom>
          <a:noFill/>
        </p:spPr>
        <p:txBody>
          <a:bodyPr wrap="square" rtlCol="0">
            <a:spAutoFit/>
          </a:bodyPr>
          <a:lstStyle/>
          <a:p>
            <a:pPr algn="ctr"/>
            <a:r>
              <a:rPr kumimoji="1" lang="en-US" altLang="ja-JP" sz="2000" dirty="0">
                <a:solidFill>
                  <a:srgbClr val="002060"/>
                </a:solidFill>
                <a:latin typeface="UD Digi Kyokasho NK-B" panose="020B0400000000000000" pitchFamily="18" charset="-128"/>
                <a:ea typeface="UD Digi Kyokasho NK-B" panose="020B0400000000000000" pitchFamily="18" charset="-128"/>
              </a:rPr>
              <a:t>No-See-</a:t>
            </a:r>
            <a:r>
              <a:rPr kumimoji="1" lang="en-US" altLang="ja-JP" sz="2000" dirty="0" err="1">
                <a:solidFill>
                  <a:srgbClr val="002060"/>
                </a:solidFill>
                <a:latin typeface="UD Digi Kyokasho NK-B" panose="020B0400000000000000" pitchFamily="18" charset="-128"/>
                <a:ea typeface="UD Digi Kyokasho NK-B" panose="020B0400000000000000" pitchFamily="18" charset="-128"/>
              </a:rPr>
              <a:t>Umh</a:t>
            </a:r>
            <a:endParaRPr kumimoji="1" lang="ja-JP" altLang="en-US" sz="2000" dirty="0">
              <a:solidFill>
                <a:srgbClr val="002060"/>
              </a:solidFill>
              <a:latin typeface="UD Digi Kyokasho NK-B" panose="020B0400000000000000" pitchFamily="18" charset="-128"/>
              <a:ea typeface="UD Digi Kyokasho NK-B" panose="020B0400000000000000" pitchFamily="18" charset="-128"/>
            </a:endParaRPr>
          </a:p>
        </p:txBody>
      </p:sp>
    </p:spTree>
    <p:extLst>
      <p:ext uri="{BB962C8B-B14F-4D97-AF65-F5344CB8AC3E}">
        <p14:creationId xmlns:p14="http://schemas.microsoft.com/office/powerpoint/2010/main" val="3578401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2"/>
          <p:cNvSpPr txBox="1">
            <a:spLocks/>
          </p:cNvSpPr>
          <p:nvPr/>
        </p:nvSpPr>
        <p:spPr bwMode="auto">
          <a:xfrm>
            <a:off x="2226160" y="190352"/>
            <a:ext cx="7740650"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en-US" altLang="ja-JP" sz="3600" b="1" dirty="0">
                <a:solidFill>
                  <a:schemeClr val="tx1"/>
                </a:solidFill>
                <a:latin typeface="Yet R" panose="02030504000101010101" pitchFamily="18" charset="-127"/>
                <a:ea typeface="Yet R" panose="02030504000101010101" pitchFamily="18" charset="-127"/>
              </a:rPr>
              <a:t>RNA</a:t>
            </a:r>
            <a:r>
              <a:rPr lang="ja-JP" altLang="en-US" sz="3600" b="1" dirty="0">
                <a:solidFill>
                  <a:schemeClr val="tx1"/>
                </a:solidFill>
                <a:latin typeface="Yet R" panose="02030504000101010101" pitchFamily="18" charset="-127"/>
                <a:ea typeface="Yet R" panose="02030504000101010101" pitchFamily="18" charset="-127"/>
              </a:rPr>
              <a:t>スプライシング</a:t>
            </a:r>
          </a:p>
        </p:txBody>
      </p:sp>
      <p:sp>
        <p:nvSpPr>
          <p:cNvPr id="28" name="AutoShape 4">
            <a:extLst>
              <a:ext uri="{FF2B5EF4-FFF2-40B4-BE49-F238E27FC236}">
                <a16:creationId xmlns:a16="http://schemas.microsoft.com/office/drawing/2014/main" id="{1B8DCB41-8DCC-4480-A122-C9F94A7E8C1D}"/>
              </a:ext>
            </a:extLst>
          </p:cNvPr>
          <p:cNvSpPr>
            <a:spLocks noChangeArrowheads="1"/>
          </p:cNvSpPr>
          <p:nvPr/>
        </p:nvSpPr>
        <p:spPr bwMode="auto">
          <a:xfrm>
            <a:off x="4908550" y="919496"/>
            <a:ext cx="2374900" cy="1223963"/>
          </a:xfrm>
          <a:prstGeom prst="roundRect">
            <a:avLst>
              <a:gd name="adj" fmla="val 50000"/>
            </a:avLst>
          </a:prstGeom>
          <a:solidFill>
            <a:srgbClr val="FFC000"/>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defRPr/>
            </a:pPr>
            <a:r>
              <a:rPr lang="ja-JP" altLang="en-US" sz="3600" dirty="0">
                <a:latin typeface="UD デジタル 教科書体 NK-B" panose="02020700000000000000" pitchFamily="18" charset="-128"/>
                <a:ea typeface="UD デジタル 教科書体 NK-B" panose="02020700000000000000" pitchFamily="18" charset="-128"/>
              </a:rPr>
              <a:t>　</a:t>
            </a:r>
            <a:r>
              <a:rPr lang="en-US" altLang="ja-JP" sz="3600" dirty="0">
                <a:latin typeface="UD デジタル 教科書体 NK-B" panose="02020700000000000000" pitchFamily="18" charset="-128"/>
                <a:ea typeface="UD デジタル 教科書体 NK-B" panose="02020700000000000000" pitchFamily="18" charset="-128"/>
              </a:rPr>
              <a:t>cDNA</a:t>
            </a:r>
            <a:r>
              <a:rPr lang="ja-JP" altLang="en-US" sz="3600" dirty="0">
                <a:latin typeface="UD デジタル 教科書体 NK-B" panose="02020700000000000000" pitchFamily="18" charset="-128"/>
                <a:ea typeface="UD デジタル 教科書体 NK-B" panose="02020700000000000000" pitchFamily="18" charset="-128"/>
              </a:rPr>
              <a:t>　</a:t>
            </a:r>
            <a:endParaRPr lang="en-US" altLang="ja-JP" sz="3600" dirty="0">
              <a:latin typeface="UD デジタル 教科書体 NK-B" panose="02020700000000000000" pitchFamily="18" charset="-128"/>
              <a:ea typeface="UD デジタル 教科書体 NK-B" panose="02020700000000000000" pitchFamily="18" charset="-128"/>
            </a:endParaRPr>
          </a:p>
        </p:txBody>
      </p:sp>
      <p:sp>
        <p:nvSpPr>
          <p:cNvPr id="13" name="小波 12">
            <a:extLst>
              <a:ext uri="{FF2B5EF4-FFF2-40B4-BE49-F238E27FC236}">
                <a16:creationId xmlns:a16="http://schemas.microsoft.com/office/drawing/2014/main" id="{35D543B8-597E-48F2-BE75-FD58AE7C8C15}"/>
              </a:ext>
            </a:extLst>
          </p:cNvPr>
          <p:cNvSpPr/>
          <p:nvPr/>
        </p:nvSpPr>
        <p:spPr>
          <a:xfrm>
            <a:off x="4820264" y="5893087"/>
            <a:ext cx="2214562" cy="285750"/>
          </a:xfrm>
          <a:prstGeom prst="doubleWave">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4" name="円柱 13">
            <a:extLst>
              <a:ext uri="{FF2B5EF4-FFF2-40B4-BE49-F238E27FC236}">
                <a16:creationId xmlns:a16="http://schemas.microsoft.com/office/drawing/2014/main" id="{448306DF-4F3D-48BD-9CD8-7667FBEB39D1}"/>
              </a:ext>
            </a:extLst>
          </p:cNvPr>
          <p:cNvSpPr/>
          <p:nvPr/>
        </p:nvSpPr>
        <p:spPr>
          <a:xfrm>
            <a:off x="4963139" y="5686712"/>
            <a:ext cx="142875" cy="357188"/>
          </a:xfrm>
          <a:prstGeom prst="can">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5" name="円柱 14">
            <a:extLst>
              <a:ext uri="{FF2B5EF4-FFF2-40B4-BE49-F238E27FC236}">
                <a16:creationId xmlns:a16="http://schemas.microsoft.com/office/drawing/2014/main" id="{7EA7E0F6-C548-4D36-8A19-90F705ADD1A6}"/>
              </a:ext>
            </a:extLst>
          </p:cNvPr>
          <p:cNvSpPr/>
          <p:nvPr/>
        </p:nvSpPr>
        <p:spPr>
          <a:xfrm>
            <a:off x="5248889" y="5678775"/>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6" name="円柱 15">
            <a:extLst>
              <a:ext uri="{FF2B5EF4-FFF2-40B4-BE49-F238E27FC236}">
                <a16:creationId xmlns:a16="http://schemas.microsoft.com/office/drawing/2014/main" id="{08D69590-D597-4D51-96CD-6E220C752FD1}"/>
              </a:ext>
            </a:extLst>
          </p:cNvPr>
          <p:cNvSpPr/>
          <p:nvPr/>
        </p:nvSpPr>
        <p:spPr>
          <a:xfrm>
            <a:off x="5534639" y="5678775"/>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7" name="円柱 16">
            <a:extLst>
              <a:ext uri="{FF2B5EF4-FFF2-40B4-BE49-F238E27FC236}">
                <a16:creationId xmlns:a16="http://schemas.microsoft.com/office/drawing/2014/main" id="{F82EB79F-06BB-4871-B2F6-21935A43D084}"/>
              </a:ext>
            </a:extLst>
          </p:cNvPr>
          <p:cNvSpPr/>
          <p:nvPr/>
        </p:nvSpPr>
        <p:spPr>
          <a:xfrm>
            <a:off x="5820389" y="5678775"/>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8" name="円柱 17">
            <a:extLst>
              <a:ext uri="{FF2B5EF4-FFF2-40B4-BE49-F238E27FC236}">
                <a16:creationId xmlns:a16="http://schemas.microsoft.com/office/drawing/2014/main" id="{38C829F2-9606-43CD-BE1C-2277D5118E22}"/>
              </a:ext>
            </a:extLst>
          </p:cNvPr>
          <p:cNvSpPr/>
          <p:nvPr/>
        </p:nvSpPr>
        <p:spPr>
          <a:xfrm>
            <a:off x="6106139" y="5678775"/>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19" name="円柱 18">
            <a:extLst>
              <a:ext uri="{FF2B5EF4-FFF2-40B4-BE49-F238E27FC236}">
                <a16:creationId xmlns:a16="http://schemas.microsoft.com/office/drawing/2014/main" id="{5789D077-D1EF-47F9-88D7-E3AAF993A353}"/>
              </a:ext>
            </a:extLst>
          </p:cNvPr>
          <p:cNvSpPr/>
          <p:nvPr/>
        </p:nvSpPr>
        <p:spPr>
          <a:xfrm>
            <a:off x="6391889" y="5678775"/>
            <a:ext cx="142875" cy="357187"/>
          </a:xfrm>
          <a:prstGeom prst="can">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0" name="円柱 19">
            <a:extLst>
              <a:ext uri="{FF2B5EF4-FFF2-40B4-BE49-F238E27FC236}">
                <a16:creationId xmlns:a16="http://schemas.microsoft.com/office/drawing/2014/main" id="{61E01FEB-048F-4603-8543-DA137A8D72E7}"/>
              </a:ext>
            </a:extLst>
          </p:cNvPr>
          <p:cNvSpPr/>
          <p:nvPr/>
        </p:nvSpPr>
        <p:spPr>
          <a:xfrm>
            <a:off x="6677639" y="5678775"/>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1" name="円/楕円 122">
            <a:extLst>
              <a:ext uri="{FF2B5EF4-FFF2-40B4-BE49-F238E27FC236}">
                <a16:creationId xmlns:a16="http://schemas.microsoft.com/office/drawing/2014/main" id="{E49E4789-B416-4985-98AF-7B28725288BE}"/>
              </a:ext>
            </a:extLst>
          </p:cNvPr>
          <p:cNvSpPr/>
          <p:nvPr/>
        </p:nvSpPr>
        <p:spPr>
          <a:xfrm>
            <a:off x="5212376" y="5427950"/>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2" name="円/楕円 123">
            <a:extLst>
              <a:ext uri="{FF2B5EF4-FFF2-40B4-BE49-F238E27FC236}">
                <a16:creationId xmlns:a16="http://schemas.microsoft.com/office/drawing/2014/main" id="{01BF64D0-5FB6-45A7-91EE-33233C075953}"/>
              </a:ext>
            </a:extLst>
          </p:cNvPr>
          <p:cNvSpPr/>
          <p:nvPr/>
        </p:nvSpPr>
        <p:spPr>
          <a:xfrm>
            <a:off x="5507651" y="5427950"/>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3" name="円/楕円 124">
            <a:extLst>
              <a:ext uri="{FF2B5EF4-FFF2-40B4-BE49-F238E27FC236}">
                <a16:creationId xmlns:a16="http://schemas.microsoft.com/office/drawing/2014/main" id="{2BD40934-F49A-442A-B885-7F1D044A9532}"/>
              </a:ext>
            </a:extLst>
          </p:cNvPr>
          <p:cNvSpPr/>
          <p:nvPr/>
        </p:nvSpPr>
        <p:spPr>
          <a:xfrm>
            <a:off x="6633189" y="5437475"/>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4" name="円/楕円 125">
            <a:extLst>
              <a:ext uri="{FF2B5EF4-FFF2-40B4-BE49-F238E27FC236}">
                <a16:creationId xmlns:a16="http://schemas.microsoft.com/office/drawing/2014/main" id="{FBD2EE02-9AE7-4357-90C7-7052A550B777}"/>
              </a:ext>
            </a:extLst>
          </p:cNvPr>
          <p:cNvSpPr/>
          <p:nvPr/>
        </p:nvSpPr>
        <p:spPr>
          <a:xfrm>
            <a:off x="4918689" y="5437475"/>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U</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5" name="円/楕円 126">
            <a:extLst>
              <a:ext uri="{FF2B5EF4-FFF2-40B4-BE49-F238E27FC236}">
                <a16:creationId xmlns:a16="http://schemas.microsoft.com/office/drawing/2014/main" id="{344287BD-6F1E-42CC-B6AE-E578EDE26712}"/>
              </a:ext>
            </a:extLst>
          </p:cNvPr>
          <p:cNvSpPr/>
          <p:nvPr/>
        </p:nvSpPr>
        <p:spPr>
          <a:xfrm>
            <a:off x="6356964" y="5437475"/>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C</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6" name="円/楕円 127">
            <a:extLst>
              <a:ext uri="{FF2B5EF4-FFF2-40B4-BE49-F238E27FC236}">
                <a16:creationId xmlns:a16="http://schemas.microsoft.com/office/drawing/2014/main" id="{D84557C3-180D-4306-85DD-15ED1E373A8B}"/>
              </a:ext>
            </a:extLst>
          </p:cNvPr>
          <p:cNvSpPr/>
          <p:nvPr/>
        </p:nvSpPr>
        <p:spPr>
          <a:xfrm>
            <a:off x="6071214" y="5427950"/>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7" name="円/楕円 128">
            <a:extLst>
              <a:ext uri="{FF2B5EF4-FFF2-40B4-BE49-F238E27FC236}">
                <a16:creationId xmlns:a16="http://schemas.microsoft.com/office/drawing/2014/main" id="{B3BE2AC0-69CB-4CFA-8410-40AC4F664093}"/>
              </a:ext>
            </a:extLst>
          </p:cNvPr>
          <p:cNvSpPr/>
          <p:nvPr/>
        </p:nvSpPr>
        <p:spPr>
          <a:xfrm>
            <a:off x="5775939" y="5420012"/>
            <a:ext cx="214312" cy="21431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pic>
        <p:nvPicPr>
          <p:cNvPr id="49" name="図 48">
            <a:extLst>
              <a:ext uri="{FF2B5EF4-FFF2-40B4-BE49-F238E27FC236}">
                <a16:creationId xmlns:a16="http://schemas.microsoft.com/office/drawing/2014/main" id="{DC84BABD-3D85-4BF9-A407-C1272AA921E9}"/>
              </a:ext>
            </a:extLst>
          </p:cNvPr>
          <p:cNvPicPr>
            <a:picLocks noChangeAspect="1"/>
          </p:cNvPicPr>
          <p:nvPr/>
        </p:nvPicPr>
        <p:blipFill>
          <a:blip r:embed="rId3"/>
          <a:stretch>
            <a:fillRect/>
          </a:stretch>
        </p:blipFill>
        <p:spPr>
          <a:xfrm>
            <a:off x="870433" y="5272894"/>
            <a:ext cx="2225233" cy="847417"/>
          </a:xfrm>
          <a:prstGeom prst="rect">
            <a:avLst/>
          </a:prstGeom>
        </p:spPr>
      </p:pic>
      <p:pic>
        <p:nvPicPr>
          <p:cNvPr id="50" name="図 49">
            <a:extLst>
              <a:ext uri="{FF2B5EF4-FFF2-40B4-BE49-F238E27FC236}">
                <a16:creationId xmlns:a16="http://schemas.microsoft.com/office/drawing/2014/main" id="{253C571E-F829-4D45-B7EA-B8A5C408B4C8}"/>
              </a:ext>
            </a:extLst>
          </p:cNvPr>
          <p:cNvPicPr>
            <a:picLocks noChangeAspect="1"/>
          </p:cNvPicPr>
          <p:nvPr/>
        </p:nvPicPr>
        <p:blipFill>
          <a:blip r:embed="rId3"/>
          <a:stretch>
            <a:fillRect/>
          </a:stretch>
        </p:blipFill>
        <p:spPr>
          <a:xfrm>
            <a:off x="8855115" y="5331420"/>
            <a:ext cx="2225233" cy="847417"/>
          </a:xfrm>
          <a:prstGeom prst="rect">
            <a:avLst/>
          </a:prstGeom>
        </p:spPr>
      </p:pic>
      <p:sp>
        <p:nvSpPr>
          <p:cNvPr id="32" name="四角形: 角を丸くする 31">
            <a:extLst>
              <a:ext uri="{FF2B5EF4-FFF2-40B4-BE49-F238E27FC236}">
                <a16:creationId xmlns:a16="http://schemas.microsoft.com/office/drawing/2014/main" id="{903DCB61-8E14-4545-BBFC-0029FF26F9AF}"/>
              </a:ext>
            </a:extLst>
          </p:cNvPr>
          <p:cNvSpPr/>
          <p:nvPr/>
        </p:nvSpPr>
        <p:spPr>
          <a:xfrm>
            <a:off x="2950484" y="5644216"/>
            <a:ext cx="2003129" cy="615950"/>
          </a:xfrm>
          <a:prstGeom prst="roundRect">
            <a:avLst>
              <a:gd name="adj" fmla="val 44052"/>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Digi Kyokasho NP-B" panose="02020700000000000000" pitchFamily="18" charset="-128"/>
                <a:ea typeface="UD Digi Kyokasho NP-B" panose="02020700000000000000" pitchFamily="18" charset="-128"/>
              </a:rPr>
              <a:t>イントロン</a:t>
            </a:r>
          </a:p>
        </p:txBody>
      </p:sp>
      <p:sp>
        <p:nvSpPr>
          <p:cNvPr id="33" name="四角形: 角を丸くする 32">
            <a:extLst>
              <a:ext uri="{FF2B5EF4-FFF2-40B4-BE49-F238E27FC236}">
                <a16:creationId xmlns:a16="http://schemas.microsoft.com/office/drawing/2014/main" id="{2EF3F477-8DEC-4197-9823-86EB182D11A2}"/>
              </a:ext>
            </a:extLst>
          </p:cNvPr>
          <p:cNvSpPr/>
          <p:nvPr/>
        </p:nvSpPr>
        <p:spPr>
          <a:xfrm>
            <a:off x="6926303" y="5644216"/>
            <a:ext cx="2003129" cy="615950"/>
          </a:xfrm>
          <a:prstGeom prst="roundRect">
            <a:avLst>
              <a:gd name="adj" fmla="val 44052"/>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Digi Kyokasho NP-B" panose="02020700000000000000" pitchFamily="18" charset="-128"/>
                <a:ea typeface="UD Digi Kyokasho NP-B" panose="02020700000000000000" pitchFamily="18" charset="-128"/>
              </a:rPr>
              <a:t>イントロン</a:t>
            </a:r>
          </a:p>
        </p:txBody>
      </p:sp>
      <p:sp>
        <p:nvSpPr>
          <p:cNvPr id="55" name="四角形: 角を丸くする 54">
            <a:extLst>
              <a:ext uri="{FF2B5EF4-FFF2-40B4-BE49-F238E27FC236}">
                <a16:creationId xmlns:a16="http://schemas.microsoft.com/office/drawing/2014/main" id="{F8A3062C-F000-4FB3-A049-6BECBCC5CA96}"/>
              </a:ext>
            </a:extLst>
          </p:cNvPr>
          <p:cNvSpPr/>
          <p:nvPr/>
        </p:nvSpPr>
        <p:spPr>
          <a:xfrm>
            <a:off x="10961194" y="5603552"/>
            <a:ext cx="1230806" cy="615950"/>
          </a:xfrm>
          <a:prstGeom prst="roundRect">
            <a:avLst>
              <a:gd name="adj" fmla="val 44052"/>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UD Digi Kyokasho NP-B" panose="02020700000000000000" pitchFamily="18" charset="-128"/>
                <a:ea typeface="UD Digi Kyokasho NP-B" panose="02020700000000000000" pitchFamily="18" charset="-128"/>
              </a:rPr>
              <a:t>イントロン</a:t>
            </a:r>
          </a:p>
        </p:txBody>
      </p:sp>
      <p:sp>
        <p:nvSpPr>
          <p:cNvPr id="56" name="四角形: 角を丸くする 55">
            <a:extLst>
              <a:ext uri="{FF2B5EF4-FFF2-40B4-BE49-F238E27FC236}">
                <a16:creationId xmlns:a16="http://schemas.microsoft.com/office/drawing/2014/main" id="{B13F93F2-7E4F-4EEC-B245-418F14B710F5}"/>
              </a:ext>
            </a:extLst>
          </p:cNvPr>
          <p:cNvSpPr/>
          <p:nvPr/>
        </p:nvSpPr>
        <p:spPr>
          <a:xfrm>
            <a:off x="-129691" y="5552862"/>
            <a:ext cx="1107486" cy="615950"/>
          </a:xfrm>
          <a:prstGeom prst="roundRect">
            <a:avLst>
              <a:gd name="adj" fmla="val 44052"/>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UD Digi Kyokasho NP-B" panose="02020700000000000000" pitchFamily="18" charset="-128"/>
                <a:ea typeface="UD Digi Kyokasho NP-B" panose="02020700000000000000" pitchFamily="18" charset="-128"/>
              </a:rPr>
              <a:t>イントロン</a:t>
            </a:r>
          </a:p>
        </p:txBody>
      </p:sp>
      <p:sp>
        <p:nvSpPr>
          <p:cNvPr id="52" name="テキスト ボックス 51">
            <a:extLst>
              <a:ext uri="{FF2B5EF4-FFF2-40B4-BE49-F238E27FC236}">
                <a16:creationId xmlns:a16="http://schemas.microsoft.com/office/drawing/2014/main" id="{C1EAA287-A9FB-4FCE-A321-9BBC010FCFD6}"/>
              </a:ext>
            </a:extLst>
          </p:cNvPr>
          <p:cNvSpPr txBox="1"/>
          <p:nvPr/>
        </p:nvSpPr>
        <p:spPr>
          <a:xfrm>
            <a:off x="797425" y="6061916"/>
            <a:ext cx="2225233" cy="646331"/>
          </a:xfrm>
          <a:prstGeom prst="rect">
            <a:avLst/>
          </a:prstGeom>
          <a:noFill/>
        </p:spPr>
        <p:txBody>
          <a:bodyPr wrap="square" rtlCol="0">
            <a:spAutoFit/>
          </a:bodyPr>
          <a:lstStyle/>
          <a:p>
            <a:pPr algn="ctr"/>
            <a:r>
              <a:rPr kumimoji="1" lang="ja-JP" altLang="en-US" dirty="0">
                <a:latin typeface="UD Digi Kyokasho NP-B" panose="02020700000000000000" pitchFamily="18" charset="-128"/>
                <a:ea typeface="UD Digi Kyokasho NP-B" panose="02020700000000000000" pitchFamily="18" charset="-128"/>
              </a:rPr>
              <a:t>エキソン</a:t>
            </a:r>
            <a:br>
              <a:rPr kumimoji="1" lang="en-US" altLang="ja-JP" dirty="0">
                <a:latin typeface="UD Digi Kyokasho NP-B" panose="02020700000000000000" pitchFamily="18" charset="-128"/>
                <a:ea typeface="UD Digi Kyokasho NP-B" panose="02020700000000000000" pitchFamily="18" charset="-128"/>
              </a:rPr>
            </a:br>
            <a:r>
              <a:rPr kumimoji="1" lang="ja-JP" altLang="en-US" dirty="0">
                <a:latin typeface="UD Digi Kyokasho NP-B" panose="02020700000000000000" pitchFamily="18" charset="-128"/>
                <a:ea typeface="UD Digi Kyokasho NP-B" panose="02020700000000000000" pitchFamily="18" charset="-128"/>
              </a:rPr>
              <a:t>（遺伝子配列）</a:t>
            </a:r>
          </a:p>
        </p:txBody>
      </p:sp>
      <p:sp>
        <p:nvSpPr>
          <p:cNvPr id="53" name="テキスト ボックス 52">
            <a:extLst>
              <a:ext uri="{FF2B5EF4-FFF2-40B4-BE49-F238E27FC236}">
                <a16:creationId xmlns:a16="http://schemas.microsoft.com/office/drawing/2014/main" id="{9B15AE66-BA5F-4A8E-9A58-A01F111F110F}"/>
              </a:ext>
            </a:extLst>
          </p:cNvPr>
          <p:cNvSpPr txBox="1"/>
          <p:nvPr/>
        </p:nvSpPr>
        <p:spPr>
          <a:xfrm>
            <a:off x="4903542" y="6143375"/>
            <a:ext cx="2225233" cy="646331"/>
          </a:xfrm>
          <a:prstGeom prst="rect">
            <a:avLst/>
          </a:prstGeom>
          <a:noFill/>
        </p:spPr>
        <p:txBody>
          <a:bodyPr wrap="square" rtlCol="0">
            <a:spAutoFit/>
          </a:bodyPr>
          <a:lstStyle/>
          <a:p>
            <a:pPr algn="ctr"/>
            <a:r>
              <a:rPr kumimoji="1" lang="ja-JP" altLang="en-US" dirty="0">
                <a:latin typeface="UD Digi Kyokasho NP-B" panose="02020700000000000000" pitchFamily="18" charset="-128"/>
                <a:ea typeface="UD Digi Kyokasho NP-B" panose="02020700000000000000" pitchFamily="18" charset="-128"/>
              </a:rPr>
              <a:t>エキソン</a:t>
            </a:r>
            <a:br>
              <a:rPr kumimoji="1" lang="en-US" altLang="ja-JP" dirty="0">
                <a:latin typeface="UD Digi Kyokasho NP-B" panose="02020700000000000000" pitchFamily="18" charset="-128"/>
                <a:ea typeface="UD Digi Kyokasho NP-B" panose="02020700000000000000" pitchFamily="18" charset="-128"/>
              </a:rPr>
            </a:br>
            <a:r>
              <a:rPr kumimoji="1" lang="ja-JP" altLang="en-US" dirty="0">
                <a:latin typeface="UD Digi Kyokasho NP-B" panose="02020700000000000000" pitchFamily="18" charset="-128"/>
                <a:ea typeface="UD Digi Kyokasho NP-B" panose="02020700000000000000" pitchFamily="18" charset="-128"/>
              </a:rPr>
              <a:t>（遺伝子配列）</a:t>
            </a:r>
          </a:p>
        </p:txBody>
      </p:sp>
      <p:sp>
        <p:nvSpPr>
          <p:cNvPr id="54" name="テキスト ボックス 53">
            <a:extLst>
              <a:ext uri="{FF2B5EF4-FFF2-40B4-BE49-F238E27FC236}">
                <a16:creationId xmlns:a16="http://schemas.microsoft.com/office/drawing/2014/main" id="{2E5423D4-BCD6-41ED-A01C-C8F1E69D6607}"/>
              </a:ext>
            </a:extLst>
          </p:cNvPr>
          <p:cNvSpPr txBox="1"/>
          <p:nvPr/>
        </p:nvSpPr>
        <p:spPr>
          <a:xfrm>
            <a:off x="8933418" y="6143375"/>
            <a:ext cx="2225233" cy="646331"/>
          </a:xfrm>
          <a:prstGeom prst="rect">
            <a:avLst/>
          </a:prstGeom>
          <a:noFill/>
        </p:spPr>
        <p:txBody>
          <a:bodyPr wrap="square" rtlCol="0">
            <a:spAutoFit/>
          </a:bodyPr>
          <a:lstStyle/>
          <a:p>
            <a:pPr algn="ctr"/>
            <a:r>
              <a:rPr kumimoji="1" lang="ja-JP" altLang="en-US" dirty="0">
                <a:latin typeface="UD Digi Kyokasho NP-B" panose="02020700000000000000" pitchFamily="18" charset="-128"/>
                <a:ea typeface="UD Digi Kyokasho NP-B" panose="02020700000000000000" pitchFamily="18" charset="-128"/>
              </a:rPr>
              <a:t>エキソン</a:t>
            </a:r>
            <a:br>
              <a:rPr kumimoji="1" lang="en-US" altLang="ja-JP" dirty="0">
                <a:latin typeface="UD Digi Kyokasho NP-B" panose="02020700000000000000" pitchFamily="18" charset="-128"/>
                <a:ea typeface="UD Digi Kyokasho NP-B" panose="02020700000000000000" pitchFamily="18" charset="-128"/>
              </a:rPr>
            </a:br>
            <a:r>
              <a:rPr kumimoji="1" lang="ja-JP" altLang="en-US" dirty="0">
                <a:latin typeface="UD Digi Kyokasho NP-B" panose="02020700000000000000" pitchFamily="18" charset="-128"/>
                <a:ea typeface="UD Digi Kyokasho NP-B" panose="02020700000000000000" pitchFamily="18" charset="-128"/>
              </a:rPr>
              <a:t>（遺伝子配列）</a:t>
            </a:r>
          </a:p>
        </p:txBody>
      </p:sp>
      <p:sp>
        <p:nvSpPr>
          <p:cNvPr id="58" name="小波 57">
            <a:extLst>
              <a:ext uri="{FF2B5EF4-FFF2-40B4-BE49-F238E27FC236}">
                <a16:creationId xmlns:a16="http://schemas.microsoft.com/office/drawing/2014/main" id="{FE8FE27D-7868-46C7-899A-139FEE66C6E1}"/>
              </a:ext>
            </a:extLst>
          </p:cNvPr>
          <p:cNvSpPr/>
          <p:nvPr/>
        </p:nvSpPr>
        <p:spPr>
          <a:xfrm>
            <a:off x="4820264" y="3880490"/>
            <a:ext cx="2214562" cy="285750"/>
          </a:xfrm>
          <a:prstGeom prst="doubleWave">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59" name="円柱 58">
            <a:extLst>
              <a:ext uri="{FF2B5EF4-FFF2-40B4-BE49-F238E27FC236}">
                <a16:creationId xmlns:a16="http://schemas.microsoft.com/office/drawing/2014/main" id="{739EB4BC-E876-460E-939F-2D00253EEC8D}"/>
              </a:ext>
            </a:extLst>
          </p:cNvPr>
          <p:cNvSpPr/>
          <p:nvPr/>
        </p:nvSpPr>
        <p:spPr>
          <a:xfrm>
            <a:off x="4963139" y="3674115"/>
            <a:ext cx="142875" cy="357188"/>
          </a:xfrm>
          <a:prstGeom prst="can">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0" name="円柱 59">
            <a:extLst>
              <a:ext uri="{FF2B5EF4-FFF2-40B4-BE49-F238E27FC236}">
                <a16:creationId xmlns:a16="http://schemas.microsoft.com/office/drawing/2014/main" id="{94B7DA32-7DFD-4689-81A1-0985DB0F78C1}"/>
              </a:ext>
            </a:extLst>
          </p:cNvPr>
          <p:cNvSpPr/>
          <p:nvPr/>
        </p:nvSpPr>
        <p:spPr>
          <a:xfrm>
            <a:off x="5248889" y="3666178"/>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1" name="円柱 60">
            <a:extLst>
              <a:ext uri="{FF2B5EF4-FFF2-40B4-BE49-F238E27FC236}">
                <a16:creationId xmlns:a16="http://schemas.microsoft.com/office/drawing/2014/main" id="{6429B4A7-F897-41D6-A23C-37997C776CD2}"/>
              </a:ext>
            </a:extLst>
          </p:cNvPr>
          <p:cNvSpPr/>
          <p:nvPr/>
        </p:nvSpPr>
        <p:spPr>
          <a:xfrm>
            <a:off x="5534639" y="3666178"/>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2" name="円柱 61">
            <a:extLst>
              <a:ext uri="{FF2B5EF4-FFF2-40B4-BE49-F238E27FC236}">
                <a16:creationId xmlns:a16="http://schemas.microsoft.com/office/drawing/2014/main" id="{FF9CB269-6FBB-4CF0-9193-61B8E6B7C685}"/>
              </a:ext>
            </a:extLst>
          </p:cNvPr>
          <p:cNvSpPr/>
          <p:nvPr/>
        </p:nvSpPr>
        <p:spPr>
          <a:xfrm>
            <a:off x="5820389" y="3666178"/>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3" name="円柱 62">
            <a:extLst>
              <a:ext uri="{FF2B5EF4-FFF2-40B4-BE49-F238E27FC236}">
                <a16:creationId xmlns:a16="http://schemas.microsoft.com/office/drawing/2014/main" id="{ECC1C824-EF64-4BE8-91C7-A4935A598DC0}"/>
              </a:ext>
            </a:extLst>
          </p:cNvPr>
          <p:cNvSpPr/>
          <p:nvPr/>
        </p:nvSpPr>
        <p:spPr>
          <a:xfrm>
            <a:off x="6106139" y="3666178"/>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4" name="円柱 63">
            <a:extLst>
              <a:ext uri="{FF2B5EF4-FFF2-40B4-BE49-F238E27FC236}">
                <a16:creationId xmlns:a16="http://schemas.microsoft.com/office/drawing/2014/main" id="{D3FFD255-3F88-4C4D-8392-DDDD00C39C88}"/>
              </a:ext>
            </a:extLst>
          </p:cNvPr>
          <p:cNvSpPr/>
          <p:nvPr/>
        </p:nvSpPr>
        <p:spPr>
          <a:xfrm>
            <a:off x="6391889" y="3666178"/>
            <a:ext cx="142875" cy="357187"/>
          </a:xfrm>
          <a:prstGeom prst="can">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5" name="円柱 64">
            <a:extLst>
              <a:ext uri="{FF2B5EF4-FFF2-40B4-BE49-F238E27FC236}">
                <a16:creationId xmlns:a16="http://schemas.microsoft.com/office/drawing/2014/main" id="{CF6D71CD-544A-407F-A984-25AA33CB0172}"/>
              </a:ext>
            </a:extLst>
          </p:cNvPr>
          <p:cNvSpPr/>
          <p:nvPr/>
        </p:nvSpPr>
        <p:spPr>
          <a:xfrm>
            <a:off x="6677639" y="3666178"/>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6" name="円/楕円 122">
            <a:extLst>
              <a:ext uri="{FF2B5EF4-FFF2-40B4-BE49-F238E27FC236}">
                <a16:creationId xmlns:a16="http://schemas.microsoft.com/office/drawing/2014/main" id="{91A420D5-FD47-406C-AE92-317091B98F29}"/>
              </a:ext>
            </a:extLst>
          </p:cNvPr>
          <p:cNvSpPr/>
          <p:nvPr/>
        </p:nvSpPr>
        <p:spPr>
          <a:xfrm>
            <a:off x="5212376" y="3415353"/>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7" name="円/楕円 123">
            <a:extLst>
              <a:ext uri="{FF2B5EF4-FFF2-40B4-BE49-F238E27FC236}">
                <a16:creationId xmlns:a16="http://schemas.microsoft.com/office/drawing/2014/main" id="{752D2BA0-AD9A-47DB-B260-2B59142FECEA}"/>
              </a:ext>
            </a:extLst>
          </p:cNvPr>
          <p:cNvSpPr/>
          <p:nvPr/>
        </p:nvSpPr>
        <p:spPr>
          <a:xfrm>
            <a:off x="5507651" y="3415353"/>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8" name="円/楕円 124">
            <a:extLst>
              <a:ext uri="{FF2B5EF4-FFF2-40B4-BE49-F238E27FC236}">
                <a16:creationId xmlns:a16="http://schemas.microsoft.com/office/drawing/2014/main" id="{DAA2B734-37DB-4546-B893-995619F46D7C}"/>
              </a:ext>
            </a:extLst>
          </p:cNvPr>
          <p:cNvSpPr/>
          <p:nvPr/>
        </p:nvSpPr>
        <p:spPr>
          <a:xfrm>
            <a:off x="6633189" y="3424878"/>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69" name="円/楕円 125">
            <a:extLst>
              <a:ext uri="{FF2B5EF4-FFF2-40B4-BE49-F238E27FC236}">
                <a16:creationId xmlns:a16="http://schemas.microsoft.com/office/drawing/2014/main" id="{D3B5E40E-9A9F-4E3B-9D8F-A0168911699A}"/>
              </a:ext>
            </a:extLst>
          </p:cNvPr>
          <p:cNvSpPr/>
          <p:nvPr/>
        </p:nvSpPr>
        <p:spPr>
          <a:xfrm>
            <a:off x="4918689" y="3424878"/>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U</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70" name="円/楕円 126">
            <a:extLst>
              <a:ext uri="{FF2B5EF4-FFF2-40B4-BE49-F238E27FC236}">
                <a16:creationId xmlns:a16="http://schemas.microsoft.com/office/drawing/2014/main" id="{6149FF3F-8C99-4C51-A612-953699D4AE54}"/>
              </a:ext>
            </a:extLst>
          </p:cNvPr>
          <p:cNvSpPr/>
          <p:nvPr/>
        </p:nvSpPr>
        <p:spPr>
          <a:xfrm>
            <a:off x="6356964" y="3424878"/>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C</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71" name="円/楕円 127">
            <a:extLst>
              <a:ext uri="{FF2B5EF4-FFF2-40B4-BE49-F238E27FC236}">
                <a16:creationId xmlns:a16="http://schemas.microsoft.com/office/drawing/2014/main" id="{CBC688F1-E8D7-427F-B012-C8FEE375A0EC}"/>
              </a:ext>
            </a:extLst>
          </p:cNvPr>
          <p:cNvSpPr/>
          <p:nvPr/>
        </p:nvSpPr>
        <p:spPr>
          <a:xfrm>
            <a:off x="6071214" y="3415353"/>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72" name="円/楕円 128">
            <a:extLst>
              <a:ext uri="{FF2B5EF4-FFF2-40B4-BE49-F238E27FC236}">
                <a16:creationId xmlns:a16="http://schemas.microsoft.com/office/drawing/2014/main" id="{069288CC-62C1-4FF8-962F-93199BD8BD48}"/>
              </a:ext>
            </a:extLst>
          </p:cNvPr>
          <p:cNvSpPr/>
          <p:nvPr/>
        </p:nvSpPr>
        <p:spPr>
          <a:xfrm>
            <a:off x="5775939" y="3407415"/>
            <a:ext cx="214312" cy="21431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pic>
        <p:nvPicPr>
          <p:cNvPr id="73" name="図 72">
            <a:extLst>
              <a:ext uri="{FF2B5EF4-FFF2-40B4-BE49-F238E27FC236}">
                <a16:creationId xmlns:a16="http://schemas.microsoft.com/office/drawing/2014/main" id="{49BD3CA2-F6F7-41AF-9B20-3DD482DEA3BA}"/>
              </a:ext>
            </a:extLst>
          </p:cNvPr>
          <p:cNvPicPr>
            <a:picLocks noChangeAspect="1"/>
          </p:cNvPicPr>
          <p:nvPr/>
        </p:nvPicPr>
        <p:blipFill>
          <a:blip r:embed="rId3"/>
          <a:stretch>
            <a:fillRect/>
          </a:stretch>
        </p:blipFill>
        <p:spPr>
          <a:xfrm>
            <a:off x="2595031" y="3319002"/>
            <a:ext cx="2225233" cy="847417"/>
          </a:xfrm>
          <a:prstGeom prst="rect">
            <a:avLst/>
          </a:prstGeom>
        </p:spPr>
      </p:pic>
      <p:pic>
        <p:nvPicPr>
          <p:cNvPr id="74" name="図 73">
            <a:extLst>
              <a:ext uri="{FF2B5EF4-FFF2-40B4-BE49-F238E27FC236}">
                <a16:creationId xmlns:a16="http://schemas.microsoft.com/office/drawing/2014/main" id="{94ED4658-8BF9-4914-A749-56D3C655AD82}"/>
              </a:ext>
            </a:extLst>
          </p:cNvPr>
          <p:cNvPicPr>
            <a:picLocks noChangeAspect="1"/>
          </p:cNvPicPr>
          <p:nvPr/>
        </p:nvPicPr>
        <p:blipFill>
          <a:blip r:embed="rId3"/>
          <a:stretch>
            <a:fillRect/>
          </a:stretch>
        </p:blipFill>
        <p:spPr>
          <a:xfrm>
            <a:off x="7042841" y="3327880"/>
            <a:ext cx="2225233" cy="847417"/>
          </a:xfrm>
          <a:prstGeom prst="rect">
            <a:avLst/>
          </a:prstGeom>
        </p:spPr>
      </p:pic>
      <p:cxnSp>
        <p:nvCxnSpPr>
          <p:cNvPr id="76" name="直線コネクタ 75">
            <a:extLst>
              <a:ext uri="{FF2B5EF4-FFF2-40B4-BE49-F238E27FC236}">
                <a16:creationId xmlns:a16="http://schemas.microsoft.com/office/drawing/2014/main" id="{109D5328-9C2E-4052-B166-1E4F2632CDD3}"/>
              </a:ext>
            </a:extLst>
          </p:cNvPr>
          <p:cNvCxnSpPr/>
          <p:nvPr/>
        </p:nvCxnSpPr>
        <p:spPr>
          <a:xfrm flipV="1">
            <a:off x="1013011" y="4175297"/>
            <a:ext cx="1617236" cy="1579831"/>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77" name="直線コネクタ 76">
            <a:extLst>
              <a:ext uri="{FF2B5EF4-FFF2-40B4-BE49-F238E27FC236}">
                <a16:creationId xmlns:a16="http://schemas.microsoft.com/office/drawing/2014/main" id="{92583BE8-0D05-428E-93FF-DFC3CDBC9DFD}"/>
              </a:ext>
            </a:extLst>
          </p:cNvPr>
          <p:cNvCxnSpPr>
            <a:cxnSpLocks/>
          </p:cNvCxnSpPr>
          <p:nvPr/>
        </p:nvCxnSpPr>
        <p:spPr>
          <a:xfrm flipV="1">
            <a:off x="2849601" y="4166240"/>
            <a:ext cx="2017999" cy="1784626"/>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7AD086E1-873A-4121-AC27-9A382DDBEDA3}"/>
              </a:ext>
            </a:extLst>
          </p:cNvPr>
          <p:cNvCxnSpPr>
            <a:cxnSpLocks/>
          </p:cNvCxnSpPr>
          <p:nvPr/>
        </p:nvCxnSpPr>
        <p:spPr>
          <a:xfrm flipH="1" flipV="1">
            <a:off x="4886436" y="4166240"/>
            <a:ext cx="102393" cy="1785951"/>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82" name="直線コネクタ 81">
            <a:extLst>
              <a:ext uri="{FF2B5EF4-FFF2-40B4-BE49-F238E27FC236}">
                <a16:creationId xmlns:a16="http://schemas.microsoft.com/office/drawing/2014/main" id="{9C0DD0D9-A7FD-4F79-AB97-2CE4BC4E693B}"/>
              </a:ext>
            </a:extLst>
          </p:cNvPr>
          <p:cNvCxnSpPr>
            <a:cxnSpLocks/>
          </p:cNvCxnSpPr>
          <p:nvPr/>
        </p:nvCxnSpPr>
        <p:spPr>
          <a:xfrm flipV="1">
            <a:off x="6909414" y="4175298"/>
            <a:ext cx="131905" cy="1726846"/>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87" name="直線コネクタ 86">
            <a:extLst>
              <a:ext uri="{FF2B5EF4-FFF2-40B4-BE49-F238E27FC236}">
                <a16:creationId xmlns:a16="http://schemas.microsoft.com/office/drawing/2014/main" id="{367F6EA4-B51C-4703-BF1E-D878E0D416BA}"/>
              </a:ext>
            </a:extLst>
          </p:cNvPr>
          <p:cNvCxnSpPr>
            <a:cxnSpLocks/>
          </p:cNvCxnSpPr>
          <p:nvPr/>
        </p:nvCxnSpPr>
        <p:spPr>
          <a:xfrm flipH="1" flipV="1">
            <a:off x="9263896" y="4166240"/>
            <a:ext cx="1668291" cy="1699067"/>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91" name="矢印: 右 90">
            <a:extLst>
              <a:ext uri="{FF2B5EF4-FFF2-40B4-BE49-F238E27FC236}">
                <a16:creationId xmlns:a16="http://schemas.microsoft.com/office/drawing/2014/main" id="{E7D6087A-F5A7-4800-9827-7B636D122FD2}"/>
              </a:ext>
            </a:extLst>
          </p:cNvPr>
          <p:cNvSpPr/>
          <p:nvPr/>
        </p:nvSpPr>
        <p:spPr>
          <a:xfrm rot="16200000">
            <a:off x="5549312" y="1589486"/>
            <a:ext cx="933691" cy="2374901"/>
          </a:xfrm>
          <a:prstGeom prst="rightArrow">
            <a:avLst/>
          </a:prstGeom>
          <a:effectLst>
            <a:glow rad="228600">
              <a:schemeClr val="accent3">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92" name="直線コネクタ 91">
            <a:extLst>
              <a:ext uri="{FF2B5EF4-FFF2-40B4-BE49-F238E27FC236}">
                <a16:creationId xmlns:a16="http://schemas.microsoft.com/office/drawing/2014/main" id="{F47B039D-B703-4D18-B848-7942CBCEAAAA}"/>
              </a:ext>
            </a:extLst>
          </p:cNvPr>
          <p:cNvCxnSpPr>
            <a:cxnSpLocks/>
          </p:cNvCxnSpPr>
          <p:nvPr/>
        </p:nvCxnSpPr>
        <p:spPr>
          <a:xfrm flipH="1" flipV="1">
            <a:off x="7042842" y="4158302"/>
            <a:ext cx="1894605" cy="1699066"/>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57" name="テキスト ボックス 56">
            <a:extLst>
              <a:ext uri="{FF2B5EF4-FFF2-40B4-BE49-F238E27FC236}">
                <a16:creationId xmlns:a16="http://schemas.microsoft.com/office/drawing/2014/main" id="{0727FDC3-19B3-4CE5-A286-387AA9EC547D}"/>
              </a:ext>
            </a:extLst>
          </p:cNvPr>
          <p:cNvSpPr txBox="1"/>
          <p:nvPr/>
        </p:nvSpPr>
        <p:spPr>
          <a:xfrm>
            <a:off x="7179050" y="1342513"/>
            <a:ext cx="2725145" cy="369332"/>
          </a:xfrm>
          <a:prstGeom prst="rect">
            <a:avLst/>
          </a:prstGeom>
          <a:noFill/>
        </p:spPr>
        <p:txBody>
          <a:bodyPr wrap="square">
            <a:spAutoFit/>
          </a:bodyPr>
          <a:lstStyle/>
          <a:p>
            <a:pPr algn="r"/>
            <a:r>
              <a:rPr lang="en-US" altLang="ja-JP" b="0" i="0" dirty="0">
                <a:solidFill>
                  <a:srgbClr val="202124"/>
                </a:solidFill>
                <a:effectLst/>
                <a:latin typeface="Amasis MT Pro Black" panose="02040A04050005020304" pitchFamily="18" charset="0"/>
              </a:rPr>
              <a:t>complementary DNA</a:t>
            </a:r>
            <a:endParaRPr lang="ja-JP" altLang="en-US" dirty="0">
              <a:latin typeface="Amasis MT Pro Black" panose="02040A04050005020304" pitchFamily="18" charset="0"/>
            </a:endParaRPr>
          </a:p>
        </p:txBody>
      </p:sp>
      <p:sp>
        <p:nvSpPr>
          <p:cNvPr id="75" name="テキスト ボックス 74">
            <a:extLst>
              <a:ext uri="{FF2B5EF4-FFF2-40B4-BE49-F238E27FC236}">
                <a16:creationId xmlns:a16="http://schemas.microsoft.com/office/drawing/2014/main" id="{1F52EC70-9F1E-4FF9-89AF-F97B1449C233}"/>
              </a:ext>
            </a:extLst>
          </p:cNvPr>
          <p:cNvSpPr txBox="1"/>
          <p:nvPr/>
        </p:nvSpPr>
        <p:spPr>
          <a:xfrm>
            <a:off x="483513" y="3597605"/>
            <a:ext cx="2017999" cy="646331"/>
          </a:xfrm>
          <a:prstGeom prst="rect">
            <a:avLst/>
          </a:prstGeom>
          <a:noFill/>
        </p:spPr>
        <p:txBody>
          <a:bodyPr wrap="square">
            <a:spAutoFit/>
          </a:bodyPr>
          <a:lstStyle/>
          <a:p>
            <a:pPr algn="r"/>
            <a:r>
              <a:rPr lang="en-US" altLang="ja-JP" sz="3600" b="0" i="0" dirty="0">
                <a:solidFill>
                  <a:srgbClr val="202124"/>
                </a:solidFill>
                <a:effectLst/>
                <a:latin typeface="Yet R" panose="02030504000101010101" pitchFamily="18" charset="-127"/>
                <a:ea typeface="Yet R" panose="02030504000101010101" pitchFamily="18" charset="-127"/>
              </a:rPr>
              <a:t>mRNA</a:t>
            </a:r>
            <a:endParaRPr lang="ja-JP" altLang="en-US" sz="3600" dirty="0">
              <a:latin typeface="Yet R" panose="02030504000101010101" pitchFamily="18" charset="-127"/>
              <a:ea typeface="Yet R" panose="02030504000101010101" pitchFamily="18" charset="-127"/>
            </a:endParaRPr>
          </a:p>
        </p:txBody>
      </p:sp>
      <p:sp>
        <p:nvSpPr>
          <p:cNvPr id="78" name="テキスト ボックス 77">
            <a:extLst>
              <a:ext uri="{FF2B5EF4-FFF2-40B4-BE49-F238E27FC236}">
                <a16:creationId xmlns:a16="http://schemas.microsoft.com/office/drawing/2014/main" id="{1DB74464-1DEC-4DD7-B725-597AC3F7DDBC}"/>
              </a:ext>
            </a:extLst>
          </p:cNvPr>
          <p:cNvSpPr txBox="1"/>
          <p:nvPr/>
        </p:nvSpPr>
        <p:spPr>
          <a:xfrm>
            <a:off x="5335158" y="2486491"/>
            <a:ext cx="1574256" cy="369332"/>
          </a:xfrm>
          <a:prstGeom prst="rect">
            <a:avLst/>
          </a:prstGeom>
          <a:noFill/>
          <a:effectLst>
            <a:glow rad="228600">
              <a:schemeClr val="accent2">
                <a:satMod val="175000"/>
                <a:alpha val="40000"/>
              </a:schemeClr>
            </a:glow>
          </a:effectLst>
        </p:spPr>
        <p:txBody>
          <a:bodyPr wrap="square">
            <a:spAutoFit/>
          </a:bodyPr>
          <a:lstStyle/>
          <a:p>
            <a:r>
              <a:rPr lang="ja-JP" altLang="en-US" dirty="0">
                <a:solidFill>
                  <a:schemeClr val="bg1"/>
                </a:solidFill>
                <a:latin typeface="HG丸ｺﾞｼｯｸM-PRO" panose="020F0600000000000000" pitchFamily="50" charset="-128"/>
                <a:ea typeface="HG丸ｺﾞｼｯｸM-PRO" panose="020F0600000000000000" pitchFamily="50" charset="-128"/>
              </a:rPr>
              <a:t>逆転写酵素</a:t>
            </a:r>
          </a:p>
        </p:txBody>
      </p:sp>
    </p:spTree>
    <p:extLst>
      <p:ext uri="{BB962C8B-B14F-4D97-AF65-F5344CB8AC3E}">
        <p14:creationId xmlns:p14="http://schemas.microsoft.com/office/powerpoint/2010/main" val="27395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図 67">
            <a:extLst>
              <a:ext uri="{FF2B5EF4-FFF2-40B4-BE49-F238E27FC236}">
                <a16:creationId xmlns:a16="http://schemas.microsoft.com/office/drawing/2014/main" id="{31C333F0-BAD0-42A1-BEDD-62A04337EF3B}"/>
              </a:ext>
            </a:extLst>
          </p:cNvPr>
          <p:cNvPicPr>
            <a:picLocks noChangeAspect="1"/>
          </p:cNvPicPr>
          <p:nvPr/>
        </p:nvPicPr>
        <p:blipFill>
          <a:blip r:embed="rId2"/>
          <a:stretch>
            <a:fillRect/>
          </a:stretch>
        </p:blipFill>
        <p:spPr>
          <a:xfrm>
            <a:off x="82334" y="1164908"/>
            <a:ext cx="4981575" cy="4929087"/>
          </a:xfrm>
          <a:prstGeom prst="rect">
            <a:avLst/>
          </a:prstGeom>
        </p:spPr>
      </p:pic>
      <p:sp>
        <p:nvSpPr>
          <p:cNvPr id="236" name="テキスト ボックス 235">
            <a:extLst>
              <a:ext uri="{FF2B5EF4-FFF2-40B4-BE49-F238E27FC236}">
                <a16:creationId xmlns:a16="http://schemas.microsoft.com/office/drawing/2014/main" id="{E9BF16C9-EE62-4D00-AA39-F6C18ADDB766}"/>
              </a:ext>
            </a:extLst>
          </p:cNvPr>
          <p:cNvSpPr txBox="1"/>
          <p:nvPr/>
        </p:nvSpPr>
        <p:spPr>
          <a:xfrm>
            <a:off x="552406" y="265381"/>
            <a:ext cx="4511503" cy="584775"/>
          </a:xfrm>
          <a:prstGeom prst="rect">
            <a:avLst/>
          </a:prstGeom>
          <a:noFill/>
        </p:spPr>
        <p:txBody>
          <a:bodyPr wrap="square" rtlCol="0">
            <a:spAutoFit/>
          </a:bodyPr>
          <a:lstStyle/>
          <a:p>
            <a:pPr algn="ctr"/>
            <a:r>
              <a:rPr kumimoji="1" lang="ja-JP" altLang="en-US" sz="3200" dirty="0">
                <a:latin typeface="UD Digi Kyokasho NP-B" panose="02020700000000000000" pitchFamily="18" charset="-128"/>
                <a:ea typeface="UD Digi Kyokasho NP-B" panose="02020700000000000000" pitchFamily="18" charset="-128"/>
              </a:rPr>
              <a:t>コロナウイルス</a:t>
            </a:r>
          </a:p>
        </p:txBody>
      </p:sp>
      <p:pic>
        <p:nvPicPr>
          <p:cNvPr id="2" name="図 1">
            <a:extLst>
              <a:ext uri="{FF2B5EF4-FFF2-40B4-BE49-F238E27FC236}">
                <a16:creationId xmlns:a16="http://schemas.microsoft.com/office/drawing/2014/main" id="{7BB4AC3C-C3F1-4B08-AD30-F7F7CB61FB1D}"/>
              </a:ext>
            </a:extLst>
          </p:cNvPr>
          <p:cNvPicPr>
            <a:picLocks noChangeAspect="1"/>
          </p:cNvPicPr>
          <p:nvPr/>
        </p:nvPicPr>
        <p:blipFill>
          <a:blip r:embed="rId3"/>
          <a:stretch>
            <a:fillRect/>
          </a:stretch>
        </p:blipFill>
        <p:spPr>
          <a:xfrm>
            <a:off x="7143998" y="1318752"/>
            <a:ext cx="4812598" cy="4741376"/>
          </a:xfrm>
          <a:prstGeom prst="rect">
            <a:avLst/>
          </a:prstGeom>
        </p:spPr>
      </p:pic>
      <p:sp>
        <p:nvSpPr>
          <p:cNvPr id="83" name="テキスト ボックス 82">
            <a:extLst>
              <a:ext uri="{FF2B5EF4-FFF2-40B4-BE49-F238E27FC236}">
                <a16:creationId xmlns:a16="http://schemas.microsoft.com/office/drawing/2014/main" id="{15D94C3C-B99B-4420-AC8E-9C62FAE00BB5}"/>
              </a:ext>
            </a:extLst>
          </p:cNvPr>
          <p:cNvSpPr txBox="1"/>
          <p:nvPr/>
        </p:nvSpPr>
        <p:spPr>
          <a:xfrm>
            <a:off x="4815355" y="4455545"/>
            <a:ext cx="2123573" cy="338554"/>
          </a:xfrm>
          <a:prstGeom prst="rect">
            <a:avLst/>
          </a:prstGeom>
          <a:noFill/>
        </p:spPr>
        <p:txBody>
          <a:bodyPr wrap="square" rtlCol="0">
            <a:spAutoFit/>
          </a:bodyPr>
          <a:lstStyle/>
          <a:p>
            <a:pPr algn="ctr"/>
            <a:r>
              <a:rPr kumimoji="1" lang="ja-JP" altLang="en-US" sz="1600" dirty="0">
                <a:latin typeface="UD Digi Kyokasho NK-B" panose="02020700000000000000" pitchFamily="18" charset="-128"/>
                <a:ea typeface="UD Digi Kyokasho NK-B" panose="02020700000000000000" pitchFamily="18" charset="-128"/>
              </a:rPr>
              <a:t>スパイク・タンパク質</a:t>
            </a:r>
          </a:p>
        </p:txBody>
      </p:sp>
      <p:cxnSp>
        <p:nvCxnSpPr>
          <p:cNvPr id="85" name="直線矢印コネクタ 84">
            <a:extLst>
              <a:ext uri="{FF2B5EF4-FFF2-40B4-BE49-F238E27FC236}">
                <a16:creationId xmlns:a16="http://schemas.microsoft.com/office/drawing/2014/main" id="{8B5E8902-B8E1-4A86-837A-96567E192109}"/>
              </a:ext>
            </a:extLst>
          </p:cNvPr>
          <p:cNvCxnSpPr>
            <a:stCxn id="83" idx="0"/>
          </p:cNvCxnSpPr>
          <p:nvPr/>
        </p:nvCxnSpPr>
        <p:spPr>
          <a:xfrm flipH="1" flipV="1">
            <a:off x="5083342" y="3826042"/>
            <a:ext cx="793800" cy="62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81628DF6-D5BA-4510-A4AB-4D12EC9793DB}"/>
              </a:ext>
            </a:extLst>
          </p:cNvPr>
          <p:cNvCxnSpPr>
            <a:stCxn id="83" idx="0"/>
            <a:endCxn id="2" idx="1"/>
          </p:cNvCxnSpPr>
          <p:nvPr/>
        </p:nvCxnSpPr>
        <p:spPr>
          <a:xfrm flipV="1">
            <a:off x="5877142" y="3689440"/>
            <a:ext cx="1266856" cy="76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矢印: 右 87">
            <a:extLst>
              <a:ext uri="{FF2B5EF4-FFF2-40B4-BE49-F238E27FC236}">
                <a16:creationId xmlns:a16="http://schemas.microsoft.com/office/drawing/2014/main" id="{BCE6FD6E-B607-4AF6-B079-50F0775263E3}"/>
              </a:ext>
            </a:extLst>
          </p:cNvPr>
          <p:cNvSpPr/>
          <p:nvPr/>
        </p:nvSpPr>
        <p:spPr>
          <a:xfrm>
            <a:off x="5453032" y="3263332"/>
            <a:ext cx="1217910" cy="732238"/>
          </a:xfrm>
          <a:prstGeom prst="rightArrow">
            <a:avLst/>
          </a:prstGeom>
          <a:solidFill>
            <a:srgbClr val="002060"/>
          </a:solidFill>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1A65A6D1-F52E-4AF3-9739-1ED45187C180}"/>
              </a:ext>
            </a:extLst>
          </p:cNvPr>
          <p:cNvSpPr txBox="1"/>
          <p:nvPr/>
        </p:nvSpPr>
        <p:spPr>
          <a:xfrm>
            <a:off x="1399595" y="3213952"/>
            <a:ext cx="2347052" cy="830997"/>
          </a:xfrm>
          <a:prstGeom prst="rect">
            <a:avLst/>
          </a:prstGeom>
          <a:noFill/>
        </p:spPr>
        <p:txBody>
          <a:bodyPr wrap="square" rtlCol="0">
            <a:spAutoFit/>
          </a:bodyPr>
          <a:lstStyle/>
          <a:p>
            <a:pPr algn="ctr"/>
            <a:r>
              <a:rPr kumimoji="1" lang="en-US" altLang="ja-JP" sz="4800" dirty="0">
                <a:latin typeface="Yet R" panose="02030504000101010101" pitchFamily="18" charset="-127"/>
                <a:ea typeface="Yet R" panose="02030504000101010101" pitchFamily="18" charset="-127"/>
              </a:rPr>
              <a:t>RNA</a:t>
            </a:r>
            <a:endParaRPr kumimoji="1" lang="ja-JP" altLang="en-US" sz="4800" dirty="0">
              <a:latin typeface="Yet R" panose="02030504000101010101" pitchFamily="18" charset="-127"/>
              <a:ea typeface="Yet R" panose="02030504000101010101" pitchFamily="18" charset="-127"/>
            </a:endParaRPr>
          </a:p>
        </p:txBody>
      </p:sp>
      <p:sp>
        <p:nvSpPr>
          <p:cNvPr id="90" name="テキスト ボックス 89">
            <a:extLst>
              <a:ext uri="{FF2B5EF4-FFF2-40B4-BE49-F238E27FC236}">
                <a16:creationId xmlns:a16="http://schemas.microsoft.com/office/drawing/2014/main" id="{E0B885BE-3F6B-4252-B9C4-4CFB39A67E56}"/>
              </a:ext>
            </a:extLst>
          </p:cNvPr>
          <p:cNvSpPr txBox="1"/>
          <p:nvPr/>
        </p:nvSpPr>
        <p:spPr>
          <a:xfrm>
            <a:off x="8410854" y="3241495"/>
            <a:ext cx="2347052" cy="830997"/>
          </a:xfrm>
          <a:prstGeom prst="rect">
            <a:avLst/>
          </a:prstGeom>
          <a:noFill/>
        </p:spPr>
        <p:txBody>
          <a:bodyPr wrap="square" rtlCol="0">
            <a:spAutoFit/>
          </a:bodyPr>
          <a:lstStyle/>
          <a:p>
            <a:pPr algn="ctr"/>
            <a:r>
              <a:rPr kumimoji="1" lang="en-US" altLang="ja-JP" sz="4800" dirty="0">
                <a:latin typeface="Yet R" panose="02030504000101010101" pitchFamily="18" charset="-127"/>
                <a:ea typeface="Yet R" panose="02030504000101010101" pitchFamily="18" charset="-127"/>
              </a:rPr>
              <a:t>RNA</a:t>
            </a:r>
            <a:endParaRPr kumimoji="1" lang="ja-JP" altLang="en-US" sz="4800" dirty="0">
              <a:latin typeface="Yet R" panose="02030504000101010101" pitchFamily="18" charset="-127"/>
              <a:ea typeface="Yet R" panose="02030504000101010101" pitchFamily="18" charset="-127"/>
            </a:endParaRPr>
          </a:p>
        </p:txBody>
      </p:sp>
      <p:sp>
        <p:nvSpPr>
          <p:cNvPr id="91" name="テキスト ボックス 90">
            <a:extLst>
              <a:ext uri="{FF2B5EF4-FFF2-40B4-BE49-F238E27FC236}">
                <a16:creationId xmlns:a16="http://schemas.microsoft.com/office/drawing/2014/main" id="{5253EBED-08EE-4675-9D97-C68A7FA7FB48}"/>
              </a:ext>
            </a:extLst>
          </p:cNvPr>
          <p:cNvSpPr txBox="1"/>
          <p:nvPr/>
        </p:nvSpPr>
        <p:spPr>
          <a:xfrm>
            <a:off x="6938928" y="30713"/>
            <a:ext cx="4511503" cy="1077218"/>
          </a:xfrm>
          <a:prstGeom prst="rect">
            <a:avLst/>
          </a:prstGeom>
          <a:noFill/>
        </p:spPr>
        <p:txBody>
          <a:bodyPr wrap="square" rtlCol="0">
            <a:spAutoFit/>
          </a:bodyPr>
          <a:lstStyle/>
          <a:p>
            <a:pPr algn="ctr"/>
            <a:r>
              <a:rPr kumimoji="1" lang="ja-JP" altLang="en-US" sz="3200" dirty="0">
                <a:latin typeface="UD Digi Kyokasho NP-B" panose="02020700000000000000" pitchFamily="18" charset="-128"/>
                <a:ea typeface="UD Digi Kyokasho NP-B" panose="02020700000000000000" pitchFamily="18" charset="-128"/>
              </a:rPr>
              <a:t>再構成された</a:t>
            </a:r>
            <a:endParaRPr kumimoji="1" lang="en-US" altLang="ja-JP" sz="3200" dirty="0">
              <a:latin typeface="UD Digi Kyokasho NP-B" panose="02020700000000000000" pitchFamily="18" charset="-128"/>
              <a:ea typeface="UD Digi Kyokasho NP-B" panose="02020700000000000000" pitchFamily="18" charset="-128"/>
            </a:endParaRPr>
          </a:p>
          <a:p>
            <a:pPr algn="ctr"/>
            <a:r>
              <a:rPr kumimoji="1" lang="ja-JP" altLang="en-US" sz="3200" dirty="0">
                <a:latin typeface="UD Digi Kyokasho NP-B" panose="02020700000000000000" pitchFamily="18" charset="-128"/>
                <a:ea typeface="UD Digi Kyokasho NP-B" panose="02020700000000000000" pitchFamily="18" charset="-128"/>
              </a:rPr>
              <a:t>コロナウイルス</a:t>
            </a:r>
          </a:p>
        </p:txBody>
      </p:sp>
    </p:spTree>
    <p:extLst>
      <p:ext uri="{BB962C8B-B14F-4D97-AF65-F5344CB8AC3E}">
        <p14:creationId xmlns:p14="http://schemas.microsoft.com/office/powerpoint/2010/main" val="2495852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4803973" y="189885"/>
            <a:ext cx="2492990" cy="646331"/>
          </a:xfrm>
          <a:prstGeom prst="rect">
            <a:avLst/>
          </a:prstGeom>
        </p:spPr>
        <p:txBody>
          <a:bodyPr wrap="none">
            <a:spAutoFit/>
          </a:bodyPr>
          <a:lstStyle/>
          <a:p>
            <a:r>
              <a:rPr lang="ja-JP" altLang="en-US" sz="36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染色体崩壊</a:t>
            </a:r>
            <a:endParaRPr lang="en-US" altLang="ja-JP" sz="36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pic>
        <p:nvPicPr>
          <p:cNvPr id="5" name="図 4">
            <a:extLst>
              <a:ext uri="{FF2B5EF4-FFF2-40B4-BE49-F238E27FC236}">
                <a16:creationId xmlns:a16="http://schemas.microsoft.com/office/drawing/2014/main" id="{53D4E960-1120-498F-89E9-EE2EDA25BE57}"/>
              </a:ext>
            </a:extLst>
          </p:cNvPr>
          <p:cNvPicPr>
            <a:picLocks noChangeAspect="1"/>
          </p:cNvPicPr>
          <p:nvPr/>
        </p:nvPicPr>
        <p:blipFill>
          <a:blip r:embed="rId2"/>
          <a:stretch>
            <a:fillRect/>
          </a:stretch>
        </p:blipFill>
        <p:spPr>
          <a:xfrm>
            <a:off x="2333625" y="1676325"/>
            <a:ext cx="7524750" cy="2924175"/>
          </a:xfrm>
          <a:prstGeom prst="rect">
            <a:avLst/>
          </a:prstGeom>
        </p:spPr>
      </p:pic>
      <p:sp>
        <p:nvSpPr>
          <p:cNvPr id="6" name="テキスト ボックス 5">
            <a:extLst>
              <a:ext uri="{FF2B5EF4-FFF2-40B4-BE49-F238E27FC236}">
                <a16:creationId xmlns:a16="http://schemas.microsoft.com/office/drawing/2014/main" id="{0AD4994B-FAA6-4C84-AD80-46560DCAA258}"/>
              </a:ext>
            </a:extLst>
          </p:cNvPr>
          <p:cNvSpPr txBox="1"/>
          <p:nvPr/>
        </p:nvSpPr>
        <p:spPr>
          <a:xfrm>
            <a:off x="3506972" y="1364718"/>
            <a:ext cx="5178055" cy="369332"/>
          </a:xfrm>
          <a:prstGeom prst="rect">
            <a:avLst/>
          </a:prstGeom>
          <a:noFill/>
        </p:spPr>
        <p:txBody>
          <a:bodyPr wrap="square" rtlCol="0">
            <a:spAutoFit/>
          </a:bodyPr>
          <a:lstStyle/>
          <a:p>
            <a:pPr algn="ctr"/>
            <a:r>
              <a:rPr kumimoji="1" lang="ja-JP" altLang="en-US" dirty="0">
                <a:latin typeface="UD Digi Kyokasho NK-B" panose="02020700000000000000" pitchFamily="18" charset="-128"/>
                <a:ea typeface="UD Digi Kyokasho NK-B" panose="02020700000000000000" pitchFamily="18" charset="-128"/>
              </a:rPr>
              <a:t>下記の写真はイメージ図です。</a:t>
            </a:r>
            <a:endParaRPr kumimoji="1" lang="en-US" altLang="ja-JP" dirty="0">
              <a:latin typeface="UD Digi Kyokasho NK-B" panose="02020700000000000000" pitchFamily="18" charset="-128"/>
              <a:ea typeface="UD Digi Kyokasho NK-B" panose="02020700000000000000" pitchFamily="18" charset="-128"/>
            </a:endParaRPr>
          </a:p>
        </p:txBody>
      </p:sp>
      <p:sp>
        <p:nvSpPr>
          <p:cNvPr id="9" name="テキスト ボックス 8">
            <a:extLst>
              <a:ext uri="{FF2B5EF4-FFF2-40B4-BE49-F238E27FC236}">
                <a16:creationId xmlns:a16="http://schemas.microsoft.com/office/drawing/2014/main" id="{91F530CA-E5CF-4060-9046-AA17694B9EA4}"/>
              </a:ext>
            </a:extLst>
          </p:cNvPr>
          <p:cNvSpPr txBox="1"/>
          <p:nvPr/>
        </p:nvSpPr>
        <p:spPr>
          <a:xfrm>
            <a:off x="334106" y="859036"/>
            <a:ext cx="11613384" cy="646331"/>
          </a:xfrm>
          <a:prstGeom prst="rect">
            <a:avLst/>
          </a:prstGeom>
          <a:noFill/>
        </p:spPr>
        <p:txBody>
          <a:bodyPr wrap="square">
            <a:spAutoFit/>
          </a:bodyPr>
          <a:lstStyle/>
          <a:p>
            <a:r>
              <a:rPr lang="ja-JP" altLang="en-US" b="0" i="0" dirty="0">
                <a:solidFill>
                  <a:srgbClr val="202124"/>
                </a:solidFill>
                <a:effectLst/>
                <a:latin typeface="UD Digi Kyokasho NK-B" panose="02020700000000000000" pitchFamily="18" charset="-128"/>
                <a:ea typeface="UD Digi Kyokasho NK-B" panose="02020700000000000000" pitchFamily="18" charset="-128"/>
              </a:rPr>
              <a:t>クロモスリプシス（</a:t>
            </a:r>
            <a:r>
              <a:rPr lang="ja-JP" altLang="en-US" b="1" i="0" dirty="0">
                <a:solidFill>
                  <a:srgbClr val="202124"/>
                </a:solidFill>
                <a:effectLst/>
                <a:latin typeface="UD Digi Kyokasho NK-B" panose="02020700000000000000" pitchFamily="18" charset="-128"/>
                <a:ea typeface="UD Digi Kyokasho NK-B" panose="02020700000000000000" pitchFamily="18" charset="-128"/>
              </a:rPr>
              <a:t>染色体崩壊：</a:t>
            </a:r>
            <a:r>
              <a:rPr lang="en-US" altLang="ja-JP" b="0" i="0" dirty="0" err="1">
                <a:solidFill>
                  <a:srgbClr val="202124"/>
                </a:solidFill>
                <a:effectLst/>
                <a:latin typeface="UD Digi Kyokasho NK-B" panose="02020700000000000000" pitchFamily="18" charset="-128"/>
                <a:ea typeface="UD Digi Kyokasho NK-B" panose="02020700000000000000" pitchFamily="18" charset="-128"/>
              </a:rPr>
              <a:t>Chromothripsis</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）とは、</a:t>
            </a:r>
            <a:r>
              <a:rPr lang="en-US" altLang="ja-JP" b="0" i="0" dirty="0">
                <a:solidFill>
                  <a:srgbClr val="202124"/>
                </a:solidFill>
                <a:effectLst/>
                <a:latin typeface="UD Digi Kyokasho NK-B" panose="02020700000000000000" pitchFamily="18" charset="-128"/>
                <a:ea typeface="UD Digi Kyokasho NK-B" panose="02020700000000000000" pitchFamily="18" charset="-128"/>
              </a:rPr>
              <a:t>1</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つもしくはごく少数の</a:t>
            </a:r>
            <a:r>
              <a:rPr lang="ja-JP" altLang="en-US" b="1" i="0" dirty="0">
                <a:solidFill>
                  <a:srgbClr val="202124"/>
                </a:solidFill>
                <a:effectLst/>
                <a:latin typeface="UD Digi Kyokasho NK-B" panose="02020700000000000000" pitchFamily="18" charset="-128"/>
                <a:ea typeface="UD Digi Kyokasho NK-B" panose="02020700000000000000" pitchFamily="18" charset="-128"/>
              </a:rPr>
              <a:t>染色体</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において、数十</a:t>
            </a:r>
            <a:r>
              <a:rPr lang="en-US" altLang="ja-JP" b="0" i="0" dirty="0">
                <a:solidFill>
                  <a:srgbClr val="202124"/>
                </a:solidFill>
                <a:effectLst/>
                <a:latin typeface="UD Digi Kyokasho NK-B" panose="02020700000000000000" pitchFamily="18" charset="-128"/>
                <a:ea typeface="UD Digi Kyokasho NK-B" panose="02020700000000000000" pitchFamily="18" charset="-128"/>
              </a:rPr>
              <a:t>〜</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数千箇所にも及ぶ</a:t>
            </a:r>
            <a:r>
              <a:rPr lang="ja-JP" altLang="en-US" b="1" i="0" dirty="0">
                <a:solidFill>
                  <a:srgbClr val="202124"/>
                </a:solidFill>
                <a:effectLst/>
                <a:latin typeface="UD Digi Kyokasho NK-B" panose="02020700000000000000" pitchFamily="18" charset="-128"/>
                <a:ea typeface="UD Digi Kyokasho NK-B" panose="02020700000000000000" pitchFamily="18" charset="-128"/>
              </a:rPr>
              <a:t>崩壊</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と再編成がおこる</a:t>
            </a:r>
            <a:r>
              <a:rPr lang="ja-JP" altLang="en-US" b="1" i="0" dirty="0">
                <a:solidFill>
                  <a:srgbClr val="202124"/>
                </a:solidFill>
                <a:effectLst/>
                <a:latin typeface="UD Digi Kyokasho NK-B" panose="02020700000000000000" pitchFamily="18" charset="-128"/>
                <a:ea typeface="UD Digi Kyokasho NK-B" panose="02020700000000000000" pitchFamily="18" charset="-128"/>
              </a:rPr>
              <a:t>現象</a:t>
            </a:r>
            <a:r>
              <a:rPr lang="ja-JP" altLang="en-US" b="0" i="0" dirty="0">
                <a:solidFill>
                  <a:srgbClr val="202124"/>
                </a:solidFill>
                <a:effectLst/>
                <a:latin typeface="UD Digi Kyokasho NK-B" panose="02020700000000000000" pitchFamily="18" charset="-128"/>
                <a:ea typeface="UD Digi Kyokasho NK-B" panose="02020700000000000000" pitchFamily="18" charset="-128"/>
              </a:rPr>
              <a:t>である。</a:t>
            </a:r>
            <a:endParaRPr lang="ja-JP" altLang="en-US" dirty="0">
              <a:latin typeface="UD Digi Kyokasho NK-B" panose="02020700000000000000" pitchFamily="18" charset="-128"/>
              <a:ea typeface="UD Digi Kyokasho NK-B" panose="02020700000000000000" pitchFamily="18" charset="-128"/>
            </a:endParaRPr>
          </a:p>
        </p:txBody>
      </p:sp>
      <p:sp>
        <p:nvSpPr>
          <p:cNvPr id="11" name="テキスト ボックス 10">
            <a:extLst>
              <a:ext uri="{FF2B5EF4-FFF2-40B4-BE49-F238E27FC236}">
                <a16:creationId xmlns:a16="http://schemas.microsoft.com/office/drawing/2014/main" id="{7DFD5F1F-80F4-43CB-96B5-CDEDE50B567E}"/>
              </a:ext>
            </a:extLst>
          </p:cNvPr>
          <p:cNvSpPr txBox="1"/>
          <p:nvPr/>
        </p:nvSpPr>
        <p:spPr>
          <a:xfrm>
            <a:off x="0" y="4626655"/>
            <a:ext cx="12192000" cy="2477601"/>
          </a:xfrm>
          <a:prstGeom prst="rect">
            <a:avLst/>
          </a:prstGeom>
          <a:noFill/>
        </p:spPr>
        <p:txBody>
          <a:bodyPr wrap="square">
            <a:spAutoFit/>
          </a:bodyPr>
          <a:lstStyle/>
          <a:p>
            <a:r>
              <a:rPr lang="en-US" altLang="ja-JP" sz="1400" b="0" i="0" dirty="0">
                <a:solidFill>
                  <a:srgbClr val="080000"/>
                </a:solidFill>
                <a:effectLst/>
                <a:latin typeface="Lucida Sans Typewriter" panose="020B0509030504030204" pitchFamily="49" charset="0"/>
              </a:rPr>
              <a:t>"</a:t>
            </a:r>
            <a:r>
              <a:rPr lang="en-US" altLang="ja-JP" sz="1400" b="1" i="0" dirty="0" err="1">
                <a:solidFill>
                  <a:srgbClr val="080000"/>
                </a:solidFill>
                <a:effectLst/>
                <a:latin typeface="Lucida Sans Typewriter" panose="020B0509030504030204" pitchFamily="49" charset="0"/>
              </a:rPr>
              <a:t>Chromothripsis</a:t>
            </a:r>
            <a:r>
              <a:rPr lang="en-US" altLang="ja-JP" sz="1400" b="1" i="0" dirty="0">
                <a:solidFill>
                  <a:srgbClr val="080000"/>
                </a:solidFill>
                <a:effectLst/>
                <a:latin typeface="Lucida Sans Typewriter" panose="020B0509030504030204" pitchFamily="49" charset="0"/>
              </a:rPr>
              <a:t> as an on-target consequence of CRISPR–Cas9 genome editing</a:t>
            </a:r>
            <a:r>
              <a:rPr lang="en-US" altLang="ja-JP" sz="1400" b="0" i="0" dirty="0">
                <a:solidFill>
                  <a:srgbClr val="080000"/>
                </a:solidFill>
                <a:effectLst/>
                <a:latin typeface="Lucida Sans Typewriter" panose="020B0509030504030204" pitchFamily="49" charset="0"/>
              </a:rPr>
              <a:t>" </a:t>
            </a:r>
          </a:p>
          <a:p>
            <a:r>
              <a:rPr lang="en-US" altLang="ja-JP" sz="1400" b="0" i="1" dirty="0">
                <a:solidFill>
                  <a:srgbClr val="080000"/>
                </a:solidFill>
                <a:effectLst/>
                <a:latin typeface="Lucida Sans Typewriter" panose="020B0509030504030204" pitchFamily="49" charset="0"/>
              </a:rPr>
              <a:t>Nature</a:t>
            </a:r>
            <a:r>
              <a:rPr lang="en-US" altLang="ja-JP" sz="1400" b="0" i="0" dirty="0">
                <a:solidFill>
                  <a:srgbClr val="080000"/>
                </a:solidFill>
                <a:effectLst/>
                <a:latin typeface="Lucida Sans Typewriter" panose="020B0509030504030204" pitchFamily="49" charset="0"/>
              </a:rPr>
              <a:t> 2021-04-21.</a:t>
            </a:r>
            <a:r>
              <a:rPr lang="en-US" altLang="ja-JP" sz="1400" b="0" i="0" u="none" strike="noStrike" dirty="0">
                <a:solidFill>
                  <a:srgbClr val="0088E7"/>
                </a:solidFill>
                <a:effectLst/>
                <a:latin typeface="Lucida Sans Typewriter" panose="020B0509030504030204" pitchFamily="49" charset="0"/>
                <a:hlinkClick r:id="rId3"/>
              </a:rPr>
              <a:t>https://doi.org/10.1038/s41588-021-00838-7</a:t>
            </a:r>
            <a:endParaRPr lang="en-US" altLang="ja-JP" sz="1400" b="0" i="0" u="none" strike="noStrike" dirty="0">
              <a:solidFill>
                <a:srgbClr val="0088E7"/>
              </a:solidFill>
              <a:effectLst/>
              <a:latin typeface="Lucida Sans Typewriter" panose="020B0509030504030204" pitchFamily="49" charset="0"/>
            </a:endParaRPr>
          </a:p>
          <a:p>
            <a:endParaRPr lang="en-US" altLang="ja-JP" sz="1400" dirty="0">
              <a:solidFill>
                <a:srgbClr val="0088E7"/>
              </a:solidFill>
              <a:latin typeface="Lucida Sans Typewriter" panose="020B0509030504030204" pitchFamily="49" charset="0"/>
            </a:endParaRPr>
          </a:p>
          <a:p>
            <a:pPr algn="l"/>
            <a:r>
              <a:rPr lang="en-US" altLang="ja-JP" sz="1100" b="0" i="0" dirty="0">
                <a:solidFill>
                  <a:srgbClr val="080000"/>
                </a:solidFill>
                <a:effectLst/>
                <a:latin typeface="72 Light" panose="020B0303030000000003" pitchFamily="34" charset="0"/>
                <a:cs typeface="72 Light" panose="020B0303030000000003" pitchFamily="34" charset="0"/>
              </a:rPr>
              <a:t>DNA</a:t>
            </a:r>
            <a:r>
              <a:rPr lang="ja-JP" altLang="en-US" sz="1100" b="0" i="0" dirty="0">
                <a:solidFill>
                  <a:srgbClr val="080000"/>
                </a:solidFill>
                <a:effectLst/>
                <a:latin typeface="72 Light" panose="020B0303030000000003" pitchFamily="34" charset="0"/>
                <a:cs typeface="72 Light" panose="020B0303030000000003" pitchFamily="34" charset="0"/>
              </a:rPr>
              <a:t>二本鎖切断 </a:t>
            </a:r>
            <a:r>
              <a:rPr lang="en-US" altLang="ja-JP" sz="1100" b="0" i="0" dirty="0">
                <a:solidFill>
                  <a:srgbClr val="080000"/>
                </a:solidFill>
                <a:effectLst/>
                <a:latin typeface="72 Light" panose="020B0303030000000003" pitchFamily="34" charset="0"/>
                <a:cs typeface="72 Light" panose="020B0303030000000003" pitchFamily="34" charset="0"/>
              </a:rPr>
              <a:t>(DSBs)</a:t>
            </a:r>
            <a:r>
              <a:rPr lang="ja-JP" altLang="en-US" sz="1100" b="0" i="0" dirty="0">
                <a:solidFill>
                  <a:srgbClr val="080000"/>
                </a:solidFill>
                <a:effectLst/>
                <a:latin typeface="72 Light" panose="020B0303030000000003" pitchFamily="34" charset="0"/>
                <a:cs typeface="72 Light" panose="020B0303030000000003" pitchFamily="34" charset="0"/>
              </a:rPr>
              <a:t>を介してゲノム編集を実現する</a:t>
            </a:r>
            <a:r>
              <a:rPr lang="en-US" altLang="ja-JP" sz="1100" b="0" i="0" dirty="0">
                <a:solidFill>
                  <a:srgbClr val="080000"/>
                </a:solidFill>
                <a:effectLst/>
                <a:latin typeface="72 Light" panose="020B0303030000000003" pitchFamily="34" charset="0"/>
                <a:cs typeface="72 Light" panose="020B0303030000000003" pitchFamily="34" charset="0"/>
              </a:rPr>
              <a:t>CRISPR-Cas9</a:t>
            </a:r>
            <a:r>
              <a:rPr lang="ja-JP" altLang="en-US" sz="1100" b="0" i="0" dirty="0">
                <a:solidFill>
                  <a:srgbClr val="080000"/>
                </a:solidFill>
                <a:effectLst/>
                <a:latin typeface="72 Light" panose="020B0303030000000003" pitchFamily="34" charset="0"/>
                <a:cs typeface="72 Light" panose="020B0303030000000003" pitchFamily="34" charset="0"/>
              </a:rPr>
              <a:t>については，</a:t>
            </a:r>
            <a:r>
              <a:rPr lang="ja-JP" altLang="en-US" sz="1100" b="1" i="0" u="sng" dirty="0">
                <a:solidFill>
                  <a:srgbClr val="C00000"/>
                </a:solidFill>
                <a:effectLst/>
                <a:latin typeface="72 Light" panose="020B0303030000000003" pitchFamily="34" charset="0"/>
                <a:cs typeface="72 Light" panose="020B0303030000000003" pitchFamily="34" charset="0"/>
              </a:rPr>
              <a:t>オフターゲット部位への小規模な</a:t>
            </a:r>
            <a:r>
              <a:rPr lang="en-US" altLang="ja-JP" sz="1100" b="1" i="0" u="sng" dirty="0">
                <a:solidFill>
                  <a:srgbClr val="C00000"/>
                </a:solidFill>
                <a:effectLst/>
                <a:latin typeface="72 Light" panose="020B0303030000000003" pitchFamily="34" charset="0"/>
                <a:cs typeface="72 Light" panose="020B0303030000000003" pitchFamily="34" charset="0"/>
              </a:rPr>
              <a:t>indels</a:t>
            </a:r>
            <a:r>
              <a:rPr lang="ja-JP" altLang="en-US" sz="1100" b="1" i="0" u="sng" dirty="0">
                <a:solidFill>
                  <a:srgbClr val="C00000"/>
                </a:solidFill>
                <a:effectLst/>
                <a:latin typeface="72 Light" panose="020B0303030000000003" pitchFamily="34" charset="0"/>
                <a:cs typeface="72 Light" panose="020B0303030000000003" pitchFamily="34" charset="0"/>
              </a:rPr>
              <a:t>誘導にかぎらず，オンターゲット部位への望ましくない変異や大規模な欠失や染色体の再編成を誘導することが報告</a:t>
            </a:r>
            <a:r>
              <a:rPr lang="ja-JP" altLang="en-US" sz="1100" b="0" i="0" dirty="0">
                <a:solidFill>
                  <a:srgbClr val="080000"/>
                </a:solidFill>
                <a:effectLst/>
                <a:latin typeface="72 Light" panose="020B0303030000000003" pitchFamily="34" charset="0"/>
                <a:cs typeface="72 Light" panose="020B0303030000000003" pitchFamily="34" charset="0"/>
              </a:rPr>
              <a:t>されてきた。</a:t>
            </a:r>
          </a:p>
          <a:p>
            <a:pPr algn="l"/>
            <a:r>
              <a:rPr lang="ja-JP" altLang="en-US" sz="1100" b="0" i="0" dirty="0">
                <a:solidFill>
                  <a:srgbClr val="080000"/>
                </a:solidFill>
                <a:effectLst/>
                <a:latin typeface="72 Light" panose="020B0303030000000003" pitchFamily="34" charset="0"/>
                <a:cs typeface="72 Light" panose="020B0303030000000003" pitchFamily="34" charset="0"/>
              </a:rPr>
              <a:t>　</a:t>
            </a:r>
            <a:r>
              <a:rPr lang="en-US" altLang="ja-JP" sz="1100" b="0" i="0" dirty="0">
                <a:solidFill>
                  <a:srgbClr val="080000"/>
                </a:solidFill>
                <a:effectLst/>
                <a:latin typeface="72 Light" panose="020B0303030000000003" pitchFamily="34" charset="0"/>
                <a:cs typeface="72 Light" panose="020B0303030000000003" pitchFamily="34" charset="0"/>
              </a:rPr>
              <a:t>Harvard Medical School, St. Jude Children’s Research Hospital, </a:t>
            </a:r>
            <a:r>
              <a:rPr lang="ja-JP" altLang="en-US" sz="1100" b="0" i="0" dirty="0">
                <a:solidFill>
                  <a:srgbClr val="080000"/>
                </a:solidFill>
                <a:effectLst/>
                <a:latin typeface="72 Light" panose="020B0303030000000003" pitchFamily="34" charset="0"/>
                <a:cs typeface="72 Light" panose="020B0303030000000003" pitchFamily="34" charset="0"/>
              </a:rPr>
              <a:t>および</a:t>
            </a:r>
            <a:r>
              <a:rPr lang="en-US" altLang="ja-JP" sz="1100" b="0" i="0" dirty="0">
                <a:solidFill>
                  <a:srgbClr val="080000"/>
                </a:solidFill>
                <a:effectLst/>
                <a:latin typeface="72 Light" panose="020B0303030000000003" pitchFamily="34" charset="0"/>
                <a:cs typeface="72 Light" panose="020B0303030000000003" pitchFamily="34" charset="0"/>
              </a:rPr>
              <a:t>Dana-Farber Cancer Institute</a:t>
            </a:r>
            <a:r>
              <a:rPr lang="ja-JP" altLang="en-US" sz="1100" b="0" i="0" dirty="0">
                <a:solidFill>
                  <a:srgbClr val="080000"/>
                </a:solidFill>
                <a:effectLst/>
                <a:latin typeface="72 Light" panose="020B0303030000000003" pitchFamily="34" charset="0"/>
                <a:cs typeface="72 Light" panose="020B0303030000000003" pitchFamily="34" charset="0"/>
              </a:rPr>
              <a:t>の研究グループは今回，臨床関連細胞における臨床関連遺伝子の編集と共にモデル細胞 </a:t>
            </a:r>
            <a:r>
              <a:rPr lang="en-US" altLang="ja-JP" sz="1100" b="0" i="0" dirty="0">
                <a:solidFill>
                  <a:srgbClr val="080000"/>
                </a:solidFill>
                <a:effectLst/>
                <a:latin typeface="72 Light" panose="020B0303030000000003" pitchFamily="34" charset="0"/>
                <a:cs typeface="72 Light" panose="020B0303030000000003" pitchFamily="34" charset="0"/>
              </a:rPr>
              <a:t>(hTERT</a:t>
            </a:r>
            <a:r>
              <a:rPr lang="ja-JP" altLang="en-US" sz="1100" b="0" i="0" dirty="0">
                <a:solidFill>
                  <a:srgbClr val="080000"/>
                </a:solidFill>
                <a:effectLst/>
                <a:latin typeface="72 Light" panose="020B0303030000000003" pitchFamily="34" charset="0"/>
                <a:cs typeface="72 Light" panose="020B0303030000000003" pitchFamily="34" charset="0"/>
              </a:rPr>
              <a:t>不死化細胞株</a:t>
            </a:r>
            <a:r>
              <a:rPr lang="en-US" altLang="ja-JP" sz="1100" b="0" i="0" dirty="0">
                <a:solidFill>
                  <a:srgbClr val="080000"/>
                </a:solidFill>
                <a:effectLst/>
                <a:latin typeface="72 Light" panose="020B0303030000000003" pitchFamily="34" charset="0"/>
                <a:cs typeface="72 Light" panose="020B0303030000000003" pitchFamily="34" charset="0"/>
              </a:rPr>
              <a:t>RPE-1, </a:t>
            </a:r>
            <a:r>
              <a:rPr lang="ja-JP" altLang="en-US" sz="1100" b="0" i="0" dirty="0">
                <a:solidFill>
                  <a:srgbClr val="080000"/>
                </a:solidFill>
                <a:effectLst/>
                <a:latin typeface="72 Light" panose="020B0303030000000003" pitchFamily="34" charset="0"/>
                <a:cs typeface="72 Light" panose="020B0303030000000003" pitchFamily="34" charset="0"/>
              </a:rPr>
              <a:t>健常人由来</a:t>
            </a:r>
            <a:r>
              <a:rPr lang="en-US" altLang="ja-JP" sz="1100" b="0" i="0" dirty="0">
                <a:solidFill>
                  <a:srgbClr val="080000"/>
                </a:solidFill>
                <a:effectLst/>
                <a:latin typeface="72 Light" panose="020B0303030000000003" pitchFamily="34" charset="0"/>
                <a:cs typeface="72 Light" panose="020B0303030000000003" pitchFamily="34" charset="0"/>
              </a:rPr>
              <a:t>CD34+ HSPCs)</a:t>
            </a:r>
            <a:r>
              <a:rPr lang="ja-JP" altLang="en-US" sz="1100" b="0" i="0" dirty="0">
                <a:solidFill>
                  <a:srgbClr val="080000"/>
                </a:solidFill>
                <a:effectLst/>
                <a:latin typeface="72 Light" panose="020B0303030000000003" pitchFamily="34" charset="0"/>
                <a:cs typeface="72 Light" panose="020B0303030000000003" pitchFamily="34" charset="0"/>
              </a:rPr>
              <a:t>を対象とする</a:t>
            </a:r>
            <a:r>
              <a:rPr lang="en-US" altLang="ja-JP" sz="1100" b="0" i="0" dirty="0">
                <a:solidFill>
                  <a:srgbClr val="080000"/>
                </a:solidFill>
                <a:effectLst/>
                <a:latin typeface="72 Light" panose="020B0303030000000003" pitchFamily="34" charset="0"/>
                <a:cs typeface="72 Light" panose="020B0303030000000003" pitchFamily="34" charset="0"/>
              </a:rPr>
              <a:t>Look-seq</a:t>
            </a:r>
            <a:r>
              <a:rPr lang="ja-JP" altLang="en-US" sz="1100" b="0" i="0" dirty="0">
                <a:solidFill>
                  <a:srgbClr val="080000"/>
                </a:solidFill>
                <a:effectLst/>
                <a:latin typeface="72 Light" panose="020B0303030000000003" pitchFamily="34" charset="0"/>
                <a:cs typeface="72 Light" panose="020B0303030000000003" pitchFamily="34" charset="0"/>
              </a:rPr>
              <a:t>などの手法によって，</a:t>
            </a:r>
            <a:r>
              <a:rPr lang="en-US" altLang="ja-JP" sz="1100" b="0" i="0" dirty="0">
                <a:solidFill>
                  <a:srgbClr val="080000"/>
                </a:solidFill>
                <a:effectLst/>
                <a:latin typeface="72 Light" panose="020B0303030000000003" pitchFamily="34" charset="0"/>
                <a:cs typeface="72 Light" panose="020B0303030000000003" pitchFamily="34" charset="0"/>
              </a:rPr>
              <a:t>CRISPR-Cas9</a:t>
            </a:r>
            <a:r>
              <a:rPr lang="ja-JP" altLang="en-US" sz="1100" b="0" i="0" dirty="0">
                <a:solidFill>
                  <a:srgbClr val="080000"/>
                </a:solidFill>
                <a:effectLst/>
                <a:latin typeface="72 Light" panose="020B0303030000000003" pitchFamily="34" charset="0"/>
                <a:cs typeface="72 Light" panose="020B0303030000000003" pitchFamily="34" charset="0"/>
              </a:rPr>
              <a:t>のオンターゲット編集が，細胞核の構造欠陥，微小核形成，および染色体架橋を誘導し，クロモスリプシスと呼ばれる変異過程の進行を促すことを見出した。</a:t>
            </a:r>
            <a:endParaRPr lang="en-US" altLang="ja-JP" sz="1100" b="0" i="0" dirty="0">
              <a:solidFill>
                <a:srgbClr val="080000"/>
              </a:solidFill>
              <a:effectLst/>
              <a:latin typeface="72 Light" panose="020B0303030000000003" pitchFamily="34" charset="0"/>
              <a:cs typeface="72 Light" panose="020B0303030000000003" pitchFamily="34" charset="0"/>
            </a:endParaRPr>
          </a:p>
          <a:p>
            <a:pPr algn="l"/>
            <a:endParaRPr lang="en-US" altLang="ja-JP" sz="1100" b="0" i="0" dirty="0">
              <a:solidFill>
                <a:srgbClr val="080000"/>
              </a:solidFill>
              <a:effectLst/>
              <a:latin typeface="72 Light" panose="020B0303030000000003" pitchFamily="34" charset="0"/>
              <a:cs typeface="72 Light" panose="020B0303030000000003" pitchFamily="34" charset="0"/>
            </a:endParaRPr>
          </a:p>
          <a:p>
            <a:pPr algn="l"/>
            <a:r>
              <a:rPr lang="ja-JP" altLang="en-US" sz="1100" b="1" i="0" dirty="0">
                <a:solidFill>
                  <a:srgbClr val="C00000"/>
                </a:solidFill>
                <a:effectLst/>
                <a:latin typeface="Helvetica" panose="020B0604020202020204" pitchFamily="34" charset="0"/>
              </a:rPr>
              <a:t>★</a:t>
            </a:r>
            <a:r>
              <a:rPr lang="en-US" altLang="ja-JP" sz="1100" b="1" i="0" dirty="0">
                <a:solidFill>
                  <a:srgbClr val="C00000"/>
                </a:solidFill>
                <a:effectLst/>
                <a:latin typeface="Helvetica" panose="020B0604020202020204" pitchFamily="34" charset="0"/>
              </a:rPr>
              <a:t>2021-10-10 CRISPR-Cas9</a:t>
            </a:r>
            <a:r>
              <a:rPr lang="ja-JP" altLang="en-US" sz="1100" b="1" i="0" dirty="0">
                <a:solidFill>
                  <a:srgbClr val="C00000"/>
                </a:solidFill>
                <a:effectLst/>
                <a:latin typeface="Helvetica" panose="020B0604020202020204" pitchFamily="34" charset="0"/>
              </a:rPr>
              <a:t>は，生体内のオンターゲットおよびオフターゲット部位に構造変異を誘導し，それは，世代を超えて遺伝する．</a:t>
            </a:r>
            <a:r>
              <a:rPr lang="en-US" altLang="ja-JP" sz="1100" b="0" i="0" u="none" strike="noStrike" dirty="0">
                <a:solidFill>
                  <a:srgbClr val="0088E7"/>
                </a:solidFill>
                <a:effectLst/>
                <a:latin typeface="Helvetica" panose="020B0604020202020204" pitchFamily="34" charset="0"/>
                <a:hlinkClick r:id="rId4"/>
              </a:rPr>
              <a:t>https://crisp-bio.blog.jp/archives/27594633.html</a:t>
            </a:r>
            <a:endParaRPr lang="en-US" altLang="ja-JP" sz="1100" b="0" i="0" dirty="0">
              <a:solidFill>
                <a:srgbClr val="080000"/>
              </a:solidFill>
              <a:effectLst/>
              <a:latin typeface="Helvetica" panose="020B0604020202020204" pitchFamily="34" charset="0"/>
            </a:endParaRPr>
          </a:p>
          <a:p>
            <a:pPr algn="l"/>
            <a:r>
              <a:rPr lang="ja-JP" altLang="en-US" sz="1100" b="1" i="0" dirty="0">
                <a:solidFill>
                  <a:srgbClr val="C00000"/>
                </a:solidFill>
                <a:effectLst/>
                <a:latin typeface="UD Digi Kyokasho NK-B" panose="02020700000000000000" pitchFamily="18" charset="-128"/>
                <a:ea typeface="UD Digi Kyokasho NK-B" panose="02020700000000000000" pitchFamily="18" charset="-128"/>
              </a:rPr>
              <a:t>★</a:t>
            </a:r>
            <a:r>
              <a:rPr lang="en-US" altLang="ja-JP" sz="1100" b="1" i="0" dirty="0">
                <a:solidFill>
                  <a:srgbClr val="C00000"/>
                </a:solidFill>
                <a:effectLst/>
                <a:latin typeface="UD Digi Kyokasho NK-B" panose="02020700000000000000" pitchFamily="18" charset="-128"/>
                <a:ea typeface="UD Digi Kyokasho NK-B" panose="02020700000000000000" pitchFamily="18" charset="-128"/>
              </a:rPr>
              <a:t>2021-10-09 </a:t>
            </a:r>
            <a:r>
              <a:rPr lang="en-US" altLang="ja-JP" sz="1100" b="1" i="0" dirty="0" err="1">
                <a:solidFill>
                  <a:srgbClr val="C00000"/>
                </a:solidFill>
                <a:effectLst/>
                <a:latin typeface="UD Digi Kyokasho NK-B" panose="02020700000000000000" pitchFamily="18" charset="-128"/>
                <a:ea typeface="UD Digi Kyokasho NK-B" panose="02020700000000000000" pitchFamily="18" charset="-128"/>
              </a:rPr>
              <a:t>Pellman</a:t>
            </a:r>
            <a:r>
              <a:rPr lang="ja-JP" altLang="en-US" sz="1100" b="1" i="0" dirty="0">
                <a:solidFill>
                  <a:srgbClr val="C00000"/>
                </a:solidFill>
                <a:effectLst/>
                <a:latin typeface="UD Digi Kyokasho NK-B" panose="02020700000000000000" pitchFamily="18" charset="-128"/>
                <a:ea typeface="UD Digi Kyokasho NK-B" panose="02020700000000000000" pitchFamily="18" charset="-128"/>
              </a:rPr>
              <a:t>グループからの関連論文紹介</a:t>
            </a:r>
            <a:r>
              <a:rPr lang="en-US" altLang="ja-JP" sz="1100" b="1" i="0" dirty="0" err="1">
                <a:solidFill>
                  <a:srgbClr val="C00000"/>
                </a:solidFill>
                <a:effectLst/>
                <a:latin typeface="UD Digi Kyokasho NK-B" panose="02020700000000000000" pitchFamily="18" charset="-128"/>
                <a:ea typeface="UD Digi Kyokasho NK-B" panose="02020700000000000000" pitchFamily="18" charset="-128"/>
              </a:rPr>
              <a:t>crisp_bio</a:t>
            </a:r>
            <a:r>
              <a:rPr lang="ja-JP" altLang="en-US" sz="1100" b="1" i="0" dirty="0">
                <a:solidFill>
                  <a:srgbClr val="C00000"/>
                </a:solidFill>
                <a:effectLst/>
                <a:latin typeface="UD Digi Kyokasho NK-B" panose="02020700000000000000" pitchFamily="18" charset="-128"/>
                <a:ea typeface="UD Digi Kyokasho NK-B" panose="02020700000000000000" pitchFamily="18" charset="-128"/>
              </a:rPr>
              <a:t>記事へのリンクを追加 </a:t>
            </a:r>
            <a:r>
              <a:rPr lang="en-US" altLang="ja-JP" sz="1100" b="1" i="0" dirty="0">
                <a:solidFill>
                  <a:srgbClr val="C00000"/>
                </a:solidFill>
                <a:effectLst/>
                <a:latin typeface="UD Digi Kyokasho NK-B" panose="02020700000000000000" pitchFamily="18" charset="-128"/>
                <a:ea typeface="UD Digi Kyokasho NK-B" panose="02020700000000000000" pitchFamily="18" charset="-128"/>
              </a:rPr>
              <a:t>"</a:t>
            </a:r>
            <a:r>
              <a:rPr lang="ja-JP" altLang="en-US" sz="1100" b="1" i="0" dirty="0">
                <a:solidFill>
                  <a:srgbClr val="C00000"/>
                </a:solidFill>
                <a:effectLst/>
                <a:latin typeface="UD Digi Kyokasho NK-B" panose="02020700000000000000" pitchFamily="18" charset="-128"/>
                <a:ea typeface="UD Digi Kyokasho NK-B" panose="02020700000000000000" pitchFamily="18" charset="-128"/>
              </a:rPr>
              <a:t>マウス胚において，</a:t>
            </a:r>
            <a:r>
              <a:rPr lang="en-US" altLang="ja-JP" sz="1100" b="1" i="0" dirty="0">
                <a:solidFill>
                  <a:srgbClr val="C00000"/>
                </a:solidFill>
                <a:effectLst/>
                <a:latin typeface="UD Digi Kyokasho NK-B" panose="02020700000000000000" pitchFamily="18" charset="-128"/>
                <a:ea typeface="UD Digi Kyokasho NK-B" panose="02020700000000000000" pitchFamily="18" charset="-128"/>
              </a:rPr>
              <a:t>CRISPR-Cas9</a:t>
            </a:r>
            <a:r>
              <a:rPr lang="ja-JP" altLang="en-US" sz="1100" b="1" i="0" dirty="0">
                <a:solidFill>
                  <a:srgbClr val="C00000"/>
                </a:solidFill>
                <a:effectLst/>
                <a:latin typeface="UD Digi Kyokasho NK-B" panose="02020700000000000000" pitchFamily="18" charset="-128"/>
                <a:ea typeface="UD Digi Kyokasho NK-B" panose="02020700000000000000" pitchFamily="18" charset="-128"/>
              </a:rPr>
              <a:t>ゲノム編集が全染色体消失とゲノムの不安定化を引き起こす</a:t>
            </a:r>
            <a:r>
              <a:rPr lang="en-US" altLang="ja-JP" sz="1100" b="0" i="0" dirty="0">
                <a:solidFill>
                  <a:srgbClr val="080000"/>
                </a:solidFill>
                <a:effectLst/>
                <a:latin typeface="Helvetica" panose="020B0604020202020204" pitchFamily="34" charset="0"/>
              </a:rPr>
              <a:t>" </a:t>
            </a:r>
            <a:r>
              <a:rPr lang="en-US" altLang="ja-JP" sz="1100" b="0" i="0" u="none" strike="noStrike" dirty="0">
                <a:solidFill>
                  <a:srgbClr val="0088E7"/>
                </a:solidFill>
                <a:effectLst/>
                <a:latin typeface="Helvetica" panose="020B0604020202020204" pitchFamily="34" charset="0"/>
                <a:hlinkClick r:id="rId5"/>
              </a:rPr>
              <a:t>https://crisp-bio.blog.jp/archives/27613654.html</a:t>
            </a:r>
            <a:endParaRPr lang="en-US" altLang="ja-JP" sz="1100" b="0" i="0" dirty="0">
              <a:solidFill>
                <a:srgbClr val="080000"/>
              </a:solidFill>
              <a:effectLst/>
              <a:latin typeface="Helvetica" panose="020B0604020202020204" pitchFamily="34" charset="0"/>
            </a:endParaRPr>
          </a:p>
          <a:p>
            <a:pPr algn="l"/>
            <a:endParaRPr lang="ja-JP" altLang="en-US" sz="1400" dirty="0">
              <a:latin typeface="Lucida Sans Typewriter" panose="020B0509030504030204" pitchFamily="49" charset="0"/>
            </a:endParaRPr>
          </a:p>
        </p:txBody>
      </p:sp>
    </p:spTree>
    <p:extLst>
      <p:ext uri="{BB962C8B-B14F-4D97-AF65-F5344CB8AC3E}">
        <p14:creationId xmlns:p14="http://schemas.microsoft.com/office/powerpoint/2010/main" val="44703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9020" y="3046814"/>
            <a:ext cx="12190972" cy="769441"/>
          </a:xfrm>
          <a:prstGeom prst="rect">
            <a:avLst/>
          </a:prstGeom>
          <a:noFill/>
        </p:spPr>
        <p:txBody>
          <a:bodyPr wrap="square">
            <a:spAutoFit/>
          </a:bodyPr>
          <a:lstStyle/>
          <a:p>
            <a:pPr algn="ctr"/>
            <a:r>
              <a:rPr kumimoji="1" lang="ja-JP" altLang="en-US" sz="44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有難う御座いました</a:t>
            </a:r>
            <a:endParaRPr lang="ja-JP" altLang="en-US" sz="44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842001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https://forms.office.com/r/cEJSw5dnPU</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1253" y="571699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QR コード&#10;&#10;自動的に生成された説明">
            <a:extLst>
              <a:ext uri="{FF2B5EF4-FFF2-40B4-BE49-F238E27FC236}">
                <a16:creationId xmlns:a16="http://schemas.microsoft.com/office/drawing/2014/main" id="{797B4BD2-52B1-4B6A-9203-0C31D03647E9}"/>
              </a:ext>
            </a:extLst>
          </p:cNvPr>
          <p:cNvPicPr>
            <a:picLocks noChangeAspect="1"/>
          </p:cNvPicPr>
          <p:nvPr/>
        </p:nvPicPr>
        <p:blipFill>
          <a:blip r:embed="rId4"/>
          <a:stretch>
            <a:fillRect/>
          </a:stretch>
        </p:blipFill>
        <p:spPr>
          <a:xfrm>
            <a:off x="3139273" y="687351"/>
            <a:ext cx="5833068" cy="5833068"/>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063AC1-B6A1-437D-9E17-09A3FED2F192}"/>
              </a:ext>
            </a:extLst>
          </p:cNvPr>
          <p:cNvSpPr txBox="1"/>
          <p:nvPr/>
        </p:nvSpPr>
        <p:spPr>
          <a:xfrm rot="20250570">
            <a:off x="2617112" y="2921168"/>
            <a:ext cx="6884751" cy="1015663"/>
          </a:xfrm>
          <a:prstGeom prst="rect">
            <a:avLst/>
          </a:prstGeom>
          <a:noFill/>
        </p:spPr>
        <p:txBody>
          <a:bodyPr wrap="square">
            <a:spAutoFit/>
          </a:bodyPr>
          <a:lstStyle/>
          <a:p>
            <a:pPr algn="ctr"/>
            <a:r>
              <a:rPr lang="en-US" altLang="ja-JP" sz="6000" dirty="0">
                <a:latin typeface="Yet R" panose="02030504000101010101" pitchFamily="18" charset="-127"/>
                <a:ea typeface="Yet R" panose="02030504000101010101" pitchFamily="18" charset="-127"/>
              </a:rPr>
              <a:t>Backup Slide</a:t>
            </a:r>
            <a:endParaRPr lang="ja-JP" altLang="en-US" sz="6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285929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F0E8547-A04E-4325-8EFB-C3EB142595C5}"/>
              </a:ext>
            </a:extLst>
          </p:cNvPr>
          <p:cNvSpPr txBox="1"/>
          <p:nvPr/>
        </p:nvSpPr>
        <p:spPr>
          <a:xfrm>
            <a:off x="1522657" y="282991"/>
            <a:ext cx="9073662" cy="584775"/>
          </a:xfrm>
          <a:prstGeom prst="rect">
            <a:avLst/>
          </a:prstGeom>
          <a:noFill/>
        </p:spPr>
        <p:txBody>
          <a:bodyPr wrap="square" rtlCol="0">
            <a:spAutoFit/>
          </a:bodyPr>
          <a:lstStyle/>
          <a:p>
            <a:pPr algn="ctr"/>
            <a:r>
              <a:rPr lang="ja-JP" altLang="en-US" sz="3200" dirty="0">
                <a:latin typeface="UD Digi Kyokasho NK-B" panose="02020700000000000000" pitchFamily="18" charset="-128"/>
                <a:ea typeface="UD Digi Kyokasho NK-B" panose="02020700000000000000" pitchFamily="18" charset="-128"/>
              </a:rPr>
              <a:t>ウィルス再構成技術に関する参照</a:t>
            </a:r>
            <a:r>
              <a:rPr lang="en-US" altLang="ja-JP" sz="3200" dirty="0">
                <a:latin typeface="UD Digi Kyokasho NK-B" panose="02020700000000000000" pitchFamily="18" charset="-128"/>
                <a:ea typeface="UD Digi Kyokasho NK-B" panose="02020700000000000000" pitchFamily="18" charset="-128"/>
              </a:rPr>
              <a:t>URL</a:t>
            </a:r>
            <a:endParaRPr kumimoji="1" lang="ja-JP" altLang="en-US" sz="3200" dirty="0">
              <a:latin typeface="UD Digi Kyokasho NK-B" panose="02020700000000000000" pitchFamily="18" charset="-128"/>
              <a:ea typeface="UD Digi Kyokasho NK-B" panose="02020700000000000000" pitchFamily="18" charset="-128"/>
            </a:endParaRPr>
          </a:p>
        </p:txBody>
      </p:sp>
      <p:sp>
        <p:nvSpPr>
          <p:cNvPr id="7" name="テキスト ボックス 6">
            <a:extLst>
              <a:ext uri="{FF2B5EF4-FFF2-40B4-BE49-F238E27FC236}">
                <a16:creationId xmlns:a16="http://schemas.microsoft.com/office/drawing/2014/main" id="{82F763E2-5013-4882-810E-4CB9DC934161}"/>
              </a:ext>
            </a:extLst>
          </p:cNvPr>
          <p:cNvSpPr txBox="1"/>
          <p:nvPr/>
        </p:nvSpPr>
        <p:spPr>
          <a:xfrm>
            <a:off x="902563" y="1174974"/>
            <a:ext cx="10386873" cy="5078313"/>
          </a:xfrm>
          <a:prstGeom prst="rect">
            <a:avLst/>
          </a:prstGeom>
          <a:noFill/>
        </p:spPr>
        <p:txBody>
          <a:bodyPr wrap="square">
            <a:spAutoFit/>
          </a:bodyPr>
          <a:lstStyle/>
          <a:p>
            <a:r>
              <a:rPr lang="ja-JP" altLang="en-US"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米国家情報長官室が発表した新型コロナウイルス起源調査の概要（といっても</a:t>
            </a:r>
            <a:r>
              <a:rPr lang="en-US" altLang="ja-JP"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2</a:t>
            </a:r>
            <a:r>
              <a:rPr lang="ja-JP" altLang="en-US"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ページしかないが</a:t>
            </a:r>
            <a:r>
              <a:rPr lang="en-US" altLang="ja-JP"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a:t>
            </a:r>
            <a:r>
              <a:rPr lang="ja-JP" altLang="en-US"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a:t>
            </a:r>
            <a:endParaRPr lang="en-US" altLang="ja-JP"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endParaRPr>
          </a:p>
          <a:p>
            <a:r>
              <a:rPr lang="en-US" altLang="ja-JP"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ODNI Issues Summary of Assessment on COVID-19 Origins</a:t>
            </a:r>
            <a:r>
              <a:rPr lang="ja-JP" altLang="ja-JP" sz="1400" dirty="0">
                <a:solidFill>
                  <a:srgbClr val="000000"/>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 </a:t>
            </a:r>
            <a:r>
              <a:rPr lang="en-US"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The Office of the Director of National Intelligence, 2021</a:t>
            </a:r>
            <a:r>
              <a:rPr lang="ja-JP"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年</a:t>
            </a:r>
            <a:r>
              <a:rPr lang="en-US"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8</a:t>
            </a:r>
            <a:r>
              <a:rPr lang="ja-JP"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月</a:t>
            </a:r>
            <a:r>
              <a:rPr lang="en-US"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30</a:t>
            </a:r>
            <a:r>
              <a:rPr lang="ja-JP" altLang="ja-JP" sz="1400" dirty="0">
                <a:solidFill>
                  <a:srgbClr val="333333"/>
                </a:solidFill>
                <a:effectLst/>
                <a:latin typeface="UD Digi Kyokasho NP-B" panose="02020700000000000000" pitchFamily="18" charset="-128"/>
                <a:ea typeface="UD Digi Kyokasho NP-B" panose="02020700000000000000" pitchFamily="18" charset="-128"/>
                <a:cs typeface="ＭＳ Ｐゴシック" panose="020B0600070205080204" pitchFamily="50" charset="-128"/>
              </a:rPr>
              <a:t>日</a:t>
            </a:r>
            <a:endParaRPr lang="ja-JP" altLang="ja-JP" sz="1400" dirty="0">
              <a:effectLst/>
              <a:latin typeface="UD Digi Kyokasho NP-B" panose="02020700000000000000" pitchFamily="18" charset="-128"/>
              <a:ea typeface="UD Digi Kyokasho NP-B" panose="02020700000000000000" pitchFamily="18" charset="-128"/>
              <a:cs typeface="ＭＳ Ｐゴシック" panose="020B0600070205080204" pitchFamily="50" charset="-128"/>
            </a:endParaRPr>
          </a:p>
          <a:p>
            <a:r>
              <a:rPr lang="en-US" altLang="ja-JP" sz="1400" dirty="0">
                <a:latin typeface="UD Digi Kyokasho NP-B" panose="02020700000000000000" pitchFamily="18" charset="-128"/>
                <a:ea typeface="UD Digi Kyokasho NP-B" panose="02020700000000000000" pitchFamily="18" charset="-128"/>
                <a:hlinkClick r:id="rId2"/>
              </a:rPr>
              <a:t>Unclassified-Summary-of-Assessment-on-COVID-19-Origins.pdf (dni.gov)</a:t>
            </a:r>
            <a:r>
              <a:rPr lang="ja-JP" altLang="en-US" sz="1400" u="sng" dirty="0">
                <a:solidFill>
                  <a:srgbClr val="0563C1"/>
                </a:solidFill>
                <a:latin typeface="UD Digi Kyokasho NP-B" panose="02020700000000000000" pitchFamily="18" charset="-128"/>
                <a:ea typeface="UD Digi Kyokasho NP-B" panose="02020700000000000000" pitchFamily="18" charset="-128"/>
              </a:rPr>
              <a:t>　</a:t>
            </a:r>
            <a:endParaRPr lang="en-US" altLang="ja-JP" sz="1400" b="1"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endPar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endParaRPr>
          </a:p>
          <a:p>
            <a:r>
              <a:rPr lang="ja-JP" altLang="en-US" sz="1400" dirty="0">
                <a:effectLst/>
                <a:latin typeface="UD Digi Kyokasho NP-B" panose="02020700000000000000" pitchFamily="18" charset="-128"/>
                <a:ea typeface="UD Digi Kyokasho NP-B" panose="02020700000000000000" pitchFamily="18" charset="-128"/>
                <a:cs typeface="Khmer UI" panose="020B0502040204020203" pitchFamily="34" charset="0"/>
              </a:rPr>
              <a:t>共和党が新型コロナウイルスに関する調査報告書のファイナル版</a:t>
            </a:r>
            <a:endPar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r>
              <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rPr>
              <a:t>THE ORIGINS OF THE COVID-19 GLOBAL PANDEMIC, INCLUDING THE ROLES OF THE CHINESE COMMUNIST PARTY AND THE WORLD HEALTH ORGANIZATION</a:t>
            </a:r>
            <a:br>
              <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rPr>
            </a:br>
            <a:r>
              <a:rPr lang="en-US" altLang="ja-JP" sz="1400" u="sng" dirty="0">
                <a:solidFill>
                  <a:srgbClr val="0000FF"/>
                </a:solidFill>
                <a:effectLst/>
                <a:latin typeface="UD Digi Kyokasho NP-B" panose="02020700000000000000" pitchFamily="18" charset="-128"/>
                <a:ea typeface="UD Digi Kyokasho NP-B" panose="02020700000000000000" pitchFamily="18" charset="-128"/>
                <a:cs typeface="Khmer UI" panose="020B0502040204020203" pitchFamily="34" charset="0"/>
                <a:hlinkClick r:id="rId3"/>
              </a:rPr>
              <a:t>https://gop-foreignaffairs.house.gov/wp-content/uploads/2020/09/Final-Minority-Report-on-the-Origins-of-the-COVID-19-Global-Pandemic-Including-the-Roles-of-the-CCP-and-WHO-9.20.20-Coverpage.pdf</a:t>
            </a:r>
            <a:br>
              <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rPr>
            </a:br>
            <a:endPar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r>
              <a:rPr lang="ja-JP" altLang="en-US" sz="1400" dirty="0">
                <a:effectLst/>
                <a:latin typeface="UD Digi Kyokasho NP-B" panose="02020700000000000000" pitchFamily="18" charset="-128"/>
                <a:ea typeface="UD Digi Kyokasho NP-B" panose="02020700000000000000" pitchFamily="18" charset="-128"/>
                <a:cs typeface="Khmer UI" panose="020B0502040204020203" pitchFamily="34" charset="0"/>
              </a:rPr>
              <a:t>ウイルス改変技術が掲載されている報告書</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a:t>
            </a:r>
            <a:r>
              <a:rPr lang="ja-JP" altLang="en-US" sz="1400" dirty="0">
                <a:effectLst/>
                <a:latin typeface="UD Digi Kyokasho NP-B" panose="02020700000000000000" pitchFamily="18" charset="-128"/>
                <a:ea typeface="UD Digi Kyokasho NP-B" panose="02020700000000000000" pitchFamily="18" charset="-128"/>
                <a:cs typeface="Khmer UI" panose="020B0502040204020203" pitchFamily="34" charset="0"/>
              </a:rPr>
              <a:t>上記報告書の追補版）</a:t>
            </a:r>
            <a:endPar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r>
              <a:rPr lang="ja-JP" altLang="ja-JP" sz="1600" dirty="0">
                <a:solidFill>
                  <a:schemeClr val="accent5">
                    <a:lumMod val="50000"/>
                  </a:schemeClr>
                </a:solidFill>
                <a:effectLst/>
                <a:latin typeface="UD Digi Kyokasho NP-B" panose="02020700000000000000" pitchFamily="18" charset="-128"/>
                <a:ea typeface="UD Digi Kyokasho NP-B" panose="02020700000000000000" pitchFamily="18" charset="-128"/>
                <a:cs typeface="Khmer UI" panose="020B0502040204020203" pitchFamily="34" charset="0"/>
              </a:rPr>
              <a:t>『</a:t>
            </a:r>
            <a:r>
              <a:rPr lang="en-US" altLang="ja-JP" sz="1600" dirty="0">
                <a:solidFill>
                  <a:schemeClr val="accent5">
                    <a:lumMod val="50000"/>
                  </a:schemeClr>
                </a:solidFill>
                <a:effectLst/>
                <a:latin typeface="UD Digi Kyokasho NP-B" panose="02020700000000000000" pitchFamily="18" charset="-128"/>
                <a:ea typeface="UD Digi Kyokasho NP-B" panose="02020700000000000000" pitchFamily="18" charset="-128"/>
                <a:cs typeface="Khmer UI" panose="020B0502040204020203" pitchFamily="34" charset="0"/>
              </a:rPr>
              <a:t>THE ORIGINS of COVID-19:an investigation of the </a:t>
            </a:r>
            <a:r>
              <a:rPr lang="en-US" altLang="ja-JP" sz="1600" dirty="0" err="1">
                <a:solidFill>
                  <a:schemeClr val="accent5">
                    <a:lumMod val="50000"/>
                  </a:schemeClr>
                </a:solidFill>
                <a:effectLst/>
                <a:latin typeface="UD Digi Kyokasho NP-B" panose="02020700000000000000" pitchFamily="18" charset="-128"/>
                <a:ea typeface="UD Digi Kyokasho NP-B" panose="02020700000000000000" pitchFamily="18" charset="-128"/>
                <a:cs typeface="Khmer UI" panose="020B0502040204020203" pitchFamily="34" charset="0"/>
              </a:rPr>
              <a:t>wuhan</a:t>
            </a:r>
            <a:r>
              <a:rPr lang="en-US" altLang="ja-JP" sz="1600" dirty="0">
                <a:solidFill>
                  <a:schemeClr val="accent5">
                    <a:lumMod val="50000"/>
                  </a:schemeClr>
                </a:solidFill>
                <a:effectLst/>
                <a:latin typeface="UD Digi Kyokasho NP-B" panose="02020700000000000000" pitchFamily="18" charset="-128"/>
                <a:ea typeface="UD Digi Kyokasho NP-B" panose="02020700000000000000" pitchFamily="18" charset="-128"/>
                <a:cs typeface="Khmer UI" panose="020B0502040204020203" pitchFamily="34" charset="0"/>
              </a:rPr>
              <a:t> institute of virology</a:t>
            </a:r>
            <a:r>
              <a:rPr lang="ja-JP" altLang="ja-JP" sz="1600" dirty="0">
                <a:solidFill>
                  <a:schemeClr val="accent5">
                    <a:lumMod val="50000"/>
                  </a:schemeClr>
                </a:solidFill>
                <a:effectLst/>
                <a:latin typeface="UD Digi Kyokasho NP-B" panose="02020700000000000000" pitchFamily="18" charset="-128"/>
                <a:ea typeface="UD Digi Kyokasho NP-B" panose="02020700000000000000" pitchFamily="18" charset="-128"/>
                <a:cs typeface="Khmer UI" panose="020B0502040204020203" pitchFamily="34" charset="0"/>
              </a:rPr>
              <a:t>』</a:t>
            </a:r>
          </a:p>
          <a:p>
            <a:r>
              <a:rPr lang="en-US" altLang="ja-JP" sz="1400" u="sng" dirty="0">
                <a:solidFill>
                  <a:srgbClr val="0000FF"/>
                </a:solidFill>
                <a:effectLst/>
                <a:latin typeface="UD Digi Kyokasho NP-B" panose="02020700000000000000" pitchFamily="18" charset="-128"/>
                <a:ea typeface="UD Digi Kyokasho NP-B" panose="02020700000000000000" pitchFamily="18" charset="-128"/>
                <a:cs typeface="Khmer UI" panose="020B0502040204020203" pitchFamily="34" charset="0"/>
                <a:hlinkClick r:id="rId4"/>
              </a:rPr>
              <a:t>https://gop-foreignaffairs.house.gov/wp-content/uploads/2021/08/ORIGINS-OF-COVID-19-REPORT.pdf</a:t>
            </a:r>
            <a:br>
              <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rPr>
            </a:br>
            <a:endPar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endPar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Gain</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 </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of</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 </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Function</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関連：情報公開法で開示（</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528</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ページあります～）</a:t>
            </a:r>
            <a:br>
              <a:rPr lang="en-US"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rPr>
            </a:br>
            <a:r>
              <a:rPr lang="en-US" altLang="ja-JP" sz="1400" u="sng" dirty="0">
                <a:solidFill>
                  <a:srgbClr val="0000FF"/>
                </a:solidFill>
                <a:effectLst/>
                <a:latin typeface="UD Digi Kyokasho NP-B" panose="02020700000000000000" pitchFamily="18" charset="-128"/>
                <a:ea typeface="UD Digi Kyokasho NP-B" panose="02020700000000000000" pitchFamily="18" charset="-128"/>
                <a:cs typeface="Khmer UI" panose="020B0502040204020203" pitchFamily="34" charset="0"/>
                <a:hlinkClick r:id="rId5"/>
              </a:rPr>
              <a:t>https://s3.documentcloud.org/documents/21055989/understanding-risk-bat-coronavirus-emergence-grant-notice.pdf</a:t>
            </a:r>
            <a:endParaRPr lang="en-US" altLang="ja-JP" sz="1400" u="sng" dirty="0">
              <a:solidFill>
                <a:srgbClr val="0000FF"/>
              </a:solidFill>
              <a:effectLst/>
              <a:latin typeface="UD Digi Kyokasho NP-B" panose="02020700000000000000" pitchFamily="18" charset="-128"/>
              <a:ea typeface="UD Digi Kyokasho NP-B" panose="02020700000000000000" pitchFamily="18" charset="-128"/>
              <a:cs typeface="Khmer UI" panose="020B0502040204020203" pitchFamily="34" charset="0"/>
            </a:endParaRPr>
          </a:p>
          <a:p>
            <a:endParaRPr lang="en-US" altLang="ja-JP" sz="1400" u="sng" dirty="0">
              <a:solidFill>
                <a:srgbClr val="0000FF"/>
              </a:solidFill>
              <a:latin typeface="UD Digi Kyokasho NP-B" panose="02020700000000000000" pitchFamily="18" charset="-128"/>
              <a:ea typeface="UD Digi Kyokasho NP-B" panose="02020700000000000000" pitchFamily="18" charset="-128"/>
              <a:cs typeface="Khmer UI" panose="020B0502040204020203" pitchFamily="34" charset="0"/>
            </a:endParaRPr>
          </a:p>
          <a:p>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DNA</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を修復するよりも</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RNA</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を利用した</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DNA</a:t>
            </a:r>
            <a:r>
              <a:rPr lang="ja-JP" altLang="en-US" sz="1400" dirty="0">
                <a:latin typeface="UD Digi Kyokasho NP-B" panose="02020700000000000000" pitchFamily="18" charset="-128"/>
                <a:ea typeface="UD Digi Kyokasho NP-B" panose="02020700000000000000" pitchFamily="18" charset="-128"/>
                <a:cs typeface="Khmer UI" panose="020B0502040204020203" pitchFamily="34" charset="0"/>
              </a:rPr>
              <a:t>修復の方が効率的という逆転写酵素に関する論文</a:t>
            </a:r>
            <a:endPar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endParaRPr>
          </a:p>
          <a:p>
            <a:r>
              <a:rPr lang="en-US" altLang="ja-JP" sz="1400" dirty="0" err="1">
                <a:latin typeface="UD Digi Kyokasho NP-B" panose="02020700000000000000" pitchFamily="18" charset="-128"/>
                <a:ea typeface="UD Digi Kyokasho NP-B" panose="02020700000000000000" pitchFamily="18" charset="-128"/>
                <a:cs typeface="Khmer UI" panose="020B0502040204020203" pitchFamily="34" charset="0"/>
              </a:rPr>
              <a:t>PolΘ</a:t>
            </a:r>
            <a:r>
              <a:rPr lang="en-US" altLang="ja-JP" sz="1400" dirty="0">
                <a:latin typeface="UD Digi Kyokasho NP-B" panose="02020700000000000000" pitchFamily="18" charset="-128"/>
                <a:ea typeface="UD Digi Kyokasho NP-B" panose="02020700000000000000" pitchFamily="18" charset="-128"/>
                <a:cs typeface="Khmer UI" panose="020B0502040204020203" pitchFamily="34" charset="0"/>
              </a:rPr>
              <a:t> reverse transcribes RNA and promotes RNA-templated DNA repair</a:t>
            </a:r>
            <a:endParaRPr lang="ja-JP"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a:p>
            <a:r>
              <a:rPr lang="en-US" altLang="ja-JP" sz="1400" u="sng" dirty="0">
                <a:solidFill>
                  <a:srgbClr val="0000FF"/>
                </a:solidFill>
                <a:effectLst/>
                <a:latin typeface="UD Digi Kyokasho NP-B" panose="02020700000000000000" pitchFamily="18" charset="-128"/>
                <a:ea typeface="UD Digi Kyokasho NP-B" panose="02020700000000000000" pitchFamily="18" charset="-128"/>
                <a:cs typeface="Khmer UI" panose="020B0502040204020203" pitchFamily="34" charset="0"/>
                <a:hlinkClick r:id="rId6"/>
              </a:rPr>
              <a:t>https://www.sciencedaily.com/releases/2021/06/210611174037.htm</a:t>
            </a:r>
            <a:endParaRPr lang="ja-JP" altLang="ja-JP" sz="1400" dirty="0">
              <a:effectLst/>
              <a:latin typeface="UD Digi Kyokasho NP-B" panose="02020700000000000000" pitchFamily="18" charset="-128"/>
              <a:ea typeface="UD Digi Kyokasho NP-B" panose="02020700000000000000" pitchFamily="18" charset="-128"/>
              <a:cs typeface="Khmer UI" panose="020B0502040204020203" pitchFamily="34" charset="0"/>
            </a:endParaRPr>
          </a:p>
        </p:txBody>
      </p:sp>
    </p:spTree>
    <p:extLst>
      <p:ext uri="{BB962C8B-B14F-4D97-AF65-F5344CB8AC3E}">
        <p14:creationId xmlns:p14="http://schemas.microsoft.com/office/powerpoint/2010/main" val="3944307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テキスト ボックス 25"/>
          <p:cNvSpPr txBox="1"/>
          <p:nvPr/>
        </p:nvSpPr>
        <p:spPr>
          <a:xfrm>
            <a:off x="2863018" y="504497"/>
            <a:ext cx="6482781" cy="584775"/>
          </a:xfrm>
          <a:prstGeom prst="rect">
            <a:avLst/>
          </a:prstGeom>
          <a:noFill/>
        </p:spPr>
        <p:txBody>
          <a:bodyPr wrap="square" rtlCol="0">
            <a:spAutoFit/>
          </a:bodyPr>
          <a:lstStyle/>
          <a:p>
            <a:pPr algn="ctr"/>
            <a:r>
              <a:rPr kumimoji="1" lang="ja-JP" altLang="en-US" sz="3200" b="1" dirty="0">
                <a:latin typeface="UD デジタル 教科書体 NK-B" panose="02020700000000000000" pitchFamily="18" charset="-128"/>
                <a:ea typeface="UD デジタル 教科書体 NK-B" panose="02020700000000000000" pitchFamily="18" charset="-128"/>
              </a:rPr>
              <a:t>塩基対</a:t>
            </a:r>
          </a:p>
        </p:txBody>
      </p:sp>
      <p:pic>
        <p:nvPicPr>
          <p:cNvPr id="4" name="図 3"/>
          <p:cNvPicPr>
            <a:picLocks noChangeAspect="1"/>
          </p:cNvPicPr>
          <p:nvPr/>
        </p:nvPicPr>
        <p:blipFill>
          <a:blip r:embed="rId2"/>
          <a:stretch>
            <a:fillRect/>
          </a:stretch>
        </p:blipFill>
        <p:spPr>
          <a:xfrm>
            <a:off x="408128" y="1569027"/>
            <a:ext cx="11392560" cy="4101921"/>
          </a:xfrm>
          <a:prstGeom prst="rect">
            <a:avLst/>
          </a:prstGeom>
        </p:spPr>
      </p:pic>
    </p:spTree>
    <p:extLst>
      <p:ext uri="{BB962C8B-B14F-4D97-AF65-F5344CB8AC3E}">
        <p14:creationId xmlns:p14="http://schemas.microsoft.com/office/powerpoint/2010/main" val="1858712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突如として登場する</a:t>
            </a:r>
            <a:r>
              <a:rPr kumimoji="1" lang="en-US" altLang="ja-JP" sz="2800" dirty="0" err="1">
                <a:solidFill>
                  <a:sysClr val="windowText" lastClr="000000"/>
                </a:solidFill>
                <a:latin typeface="Amasis MT Pro Black" panose="02040A04050005020304" pitchFamily="18" charset="0"/>
                <a:ea typeface="BIZ UDP明朝 Medium" panose="02020500000000000000" pitchFamily="18" charset="-128"/>
                <a:cs typeface="72 Black" panose="020B0A04030603020204" pitchFamily="34" charset="0"/>
              </a:rPr>
              <a:t>EmTech</a:t>
            </a:r>
            <a:endParaRPr lang="ja-JP" altLang="en-US" sz="2800" dirty="0">
              <a:latin typeface="Amasis MT Pro Black" panose="02040A04050005020304" pitchFamily="18" charset="0"/>
            </a:endParaRPr>
          </a:p>
        </p:txBody>
      </p:sp>
      <p:pic>
        <p:nvPicPr>
          <p:cNvPr id="8" name="Picture 6">
            <a:extLst>
              <a:ext uri="{FF2B5EF4-FFF2-40B4-BE49-F238E27FC236}">
                <a16:creationId xmlns:a16="http://schemas.microsoft.com/office/drawing/2014/main" id="{4A30452D-9AFC-4395-94C0-FC529BF4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217" y="1875205"/>
            <a:ext cx="4151117" cy="3998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99C107-4247-4C3C-B145-F0C790EBB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1" y="5789003"/>
            <a:ext cx="2857500" cy="695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B4EAC9E-D4F9-4786-8020-E1B3FC45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2636" y="5549921"/>
            <a:ext cx="11334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ispr concept. Cas9 dna and gene engineering biotechnology. Human genome modification medical 58158267">
            <a:extLst>
              <a:ext uri="{FF2B5EF4-FFF2-40B4-BE49-F238E27FC236}">
                <a16:creationId xmlns:a16="http://schemas.microsoft.com/office/drawing/2014/main" id="{E8A5C102-52F0-43A7-898A-4AACD6A6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66087"/>
            <a:ext cx="5920481" cy="371016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A59CC59-3F38-4504-9BEE-BE5C0CD03953}"/>
              </a:ext>
            </a:extLst>
          </p:cNvPr>
          <p:cNvSpPr txBox="1"/>
          <p:nvPr/>
        </p:nvSpPr>
        <p:spPr>
          <a:xfrm>
            <a:off x="476654" y="1167319"/>
            <a:ext cx="5619346" cy="707886"/>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2011</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・開発されました～ではなく</a:t>
            </a:r>
            <a:r>
              <a:rPr kumimoji="1" lang="en-US" altLang="ja-JP" sz="2000" dirty="0">
                <a:latin typeface="Amasis MT Pro Black" panose="02040A04050005020304" pitchFamily="18" charset="0"/>
                <a:ea typeface="BIZ UDP明朝 Medium" panose="02020500000000000000" pitchFamily="18" charset="-128"/>
              </a:rPr>
              <a:t>『</a:t>
            </a:r>
            <a:r>
              <a:rPr kumimoji="1" lang="ja-JP" altLang="en-US" sz="2000" b="1" dirty="0">
                <a:latin typeface="Amasis MT Pro Black" panose="02040A04050005020304" pitchFamily="18" charset="0"/>
                <a:ea typeface="BIZ UDP明朝 Medium" panose="02020500000000000000" pitchFamily="18" charset="-128"/>
              </a:rPr>
              <a:t>商用化</a:t>
            </a:r>
            <a:r>
              <a:rPr kumimoji="1" lang="en-US" altLang="ja-JP" sz="2000" b="1" dirty="0">
                <a:latin typeface="Amasis MT Pro Black" panose="02040A04050005020304" pitchFamily="18" charset="0"/>
                <a:ea typeface="BIZ UDP明朝 Medium" panose="02020500000000000000" pitchFamily="18" charset="-128"/>
              </a:rPr>
              <a:t>』</a:t>
            </a:r>
            <a:r>
              <a:rPr kumimoji="1" lang="ja-JP" altLang="en-US" sz="2000" dirty="0">
                <a:latin typeface="Amasis MT Pro Black" panose="02040A04050005020304" pitchFamily="18" charset="0"/>
                <a:ea typeface="BIZ UDP明朝 Medium" panose="02020500000000000000" pitchFamily="18" charset="-128"/>
              </a:rPr>
              <a:t>されました</a:t>
            </a:r>
            <a:r>
              <a:rPr kumimoji="1" lang="en-US" altLang="ja-JP" sz="2000" dirty="0">
                <a:latin typeface="Amasis MT Pro Black" panose="02040A04050005020304" pitchFamily="18" charset="0"/>
                <a:ea typeface="BIZ UDP明朝 Medium" panose="02020500000000000000" pitchFamily="18" charset="-128"/>
              </a:rPr>
              <a:t>…</a:t>
            </a:r>
            <a:endParaRPr kumimoji="1" lang="ja-JP" altLang="en-US" sz="2000" dirty="0">
              <a:latin typeface="Amasis MT Pro Black" panose="02040A04050005020304" pitchFamily="18" charset="0"/>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AFAC7AE7-1316-4122-9081-133F23B94D8F}"/>
              </a:ext>
            </a:extLst>
          </p:cNvPr>
          <p:cNvSpPr txBox="1"/>
          <p:nvPr/>
        </p:nvSpPr>
        <p:spPr>
          <a:xfrm>
            <a:off x="6379749" y="1167319"/>
            <a:ext cx="5379235" cy="1015663"/>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2012</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・世界の研究者は</a:t>
            </a:r>
            <a:r>
              <a:rPr kumimoji="1" lang="en-US" altLang="ja-JP" sz="2000" dirty="0">
                <a:latin typeface="Amasis MT Pro Black" panose="02040A04050005020304" pitchFamily="18" charset="0"/>
                <a:ea typeface="BIZ UDP明朝 Medium" panose="02020500000000000000" pitchFamily="18" charset="-128"/>
              </a:rPr>
              <a:t>2010</a:t>
            </a:r>
            <a:r>
              <a:rPr kumimoji="1" lang="ja-JP" altLang="en-US" sz="2000" dirty="0">
                <a:latin typeface="Amasis MT Pro Black" panose="02040A04050005020304" pitchFamily="18" charset="0"/>
                <a:ea typeface="BIZ UDP明朝 Medium" panose="02020500000000000000" pitchFamily="18" charset="-128"/>
              </a:rPr>
              <a:t>年に登場したゲノム編集技術</a:t>
            </a:r>
            <a:r>
              <a:rPr kumimoji="1" lang="en-US" altLang="ja-JP" sz="2000" dirty="0">
                <a:latin typeface="Amasis MT Pro Black" panose="02040A04050005020304" pitchFamily="18" charset="0"/>
                <a:ea typeface="BIZ UDP明朝 Medium" panose="02020500000000000000" pitchFamily="18" charset="-128"/>
              </a:rPr>
              <a:t>TALEN</a:t>
            </a:r>
            <a:r>
              <a:rPr kumimoji="1" lang="ja-JP" altLang="en-US" sz="2000" dirty="0">
                <a:latin typeface="Amasis MT Pro Black" panose="02040A04050005020304" pitchFamily="18" charset="0"/>
                <a:ea typeface="BIZ UDP明朝 Medium" panose="02020500000000000000" pitchFamily="18" charset="-128"/>
              </a:rPr>
              <a:t>に夢中になっていた・・・</a:t>
            </a:r>
          </a:p>
        </p:txBody>
      </p:sp>
      <p:sp>
        <p:nvSpPr>
          <p:cNvPr id="12" name="テキスト ボックス 11">
            <a:extLst>
              <a:ext uri="{FF2B5EF4-FFF2-40B4-BE49-F238E27FC236}">
                <a16:creationId xmlns:a16="http://schemas.microsoft.com/office/drawing/2014/main" id="{21D39148-FBAF-47E8-9C86-4DB657BC861D}"/>
              </a:ext>
            </a:extLst>
          </p:cNvPr>
          <p:cNvSpPr txBox="1"/>
          <p:nvPr/>
        </p:nvSpPr>
        <p:spPr>
          <a:xfrm>
            <a:off x="11841484" y="6529494"/>
            <a:ext cx="349488" cy="338554"/>
          </a:xfrm>
          <a:prstGeom prst="rect">
            <a:avLst/>
          </a:prstGeom>
          <a:noFill/>
        </p:spPr>
        <p:txBody>
          <a:bodyPr wrap="square" rtlCol="0">
            <a:spAutoFit/>
          </a:bodyPr>
          <a:lstStyle/>
          <a:p>
            <a:pPr algn="r"/>
            <a:r>
              <a:rPr kumimoji="1" lang="ja-JP" altLang="en-US" sz="1600" dirty="0">
                <a:latin typeface="UD Digi Kyokasho NK-B" panose="02020700000000000000" pitchFamily="18" charset="-128"/>
                <a:ea typeface="UD Digi Kyokasho NK-B" panose="02020700000000000000" pitchFamily="18" charset="-128"/>
              </a:rPr>
              <a:t>４</a:t>
            </a:r>
            <a:endParaRPr kumimoji="1" lang="en-US" altLang="ja-JP" sz="16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1144383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nvGraphicFramePr>
        <p:xfrm>
          <a:off x="570288" y="484624"/>
          <a:ext cx="10924674" cy="4328160"/>
        </p:xfrm>
        <a:graphic>
          <a:graphicData uri="http://schemas.openxmlformats.org/drawingml/2006/table">
            <a:tbl>
              <a:tblPr firstRow="1" bandRow="1">
                <a:tableStyleId>{74C1A8A3-306A-4EB7-A6B1-4F7E0EB9C5D6}</a:tableStyleId>
              </a:tblPr>
              <a:tblGrid>
                <a:gridCol w="1796717">
                  <a:extLst>
                    <a:ext uri="{9D8B030D-6E8A-4147-A177-3AD203B41FA5}">
                      <a16:colId xmlns:a16="http://schemas.microsoft.com/office/drawing/2014/main" val="4236404457"/>
                    </a:ext>
                  </a:extLst>
                </a:gridCol>
                <a:gridCol w="4010526">
                  <a:extLst>
                    <a:ext uri="{9D8B030D-6E8A-4147-A177-3AD203B41FA5}">
                      <a16:colId xmlns:a16="http://schemas.microsoft.com/office/drawing/2014/main" val="558160911"/>
                    </a:ext>
                  </a:extLst>
                </a:gridCol>
                <a:gridCol w="2362406">
                  <a:extLst>
                    <a:ext uri="{9D8B030D-6E8A-4147-A177-3AD203B41FA5}">
                      <a16:colId xmlns:a16="http://schemas.microsoft.com/office/drawing/2014/main" val="951545064"/>
                    </a:ext>
                  </a:extLst>
                </a:gridCol>
                <a:gridCol w="2755025">
                  <a:extLst>
                    <a:ext uri="{9D8B030D-6E8A-4147-A177-3AD203B41FA5}">
                      <a16:colId xmlns:a16="http://schemas.microsoft.com/office/drawing/2014/main" val="3135161338"/>
                    </a:ext>
                  </a:extLst>
                </a:gridCol>
              </a:tblGrid>
              <a:tr h="370840">
                <a:tc>
                  <a:txBody>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名称</a:t>
                      </a:r>
                    </a:p>
                  </a:txBody>
                  <a:tcPr anchor="ctr">
                    <a:solidFill>
                      <a:srgbClr val="C00000"/>
                    </a:solidFill>
                  </a:tcPr>
                </a:tc>
                <a:tc>
                  <a:txBody>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構成</a:t>
                      </a:r>
                    </a:p>
                  </a:txBody>
                  <a:tcPr anchor="ctr">
                    <a:solidFill>
                      <a:srgbClr val="C00000"/>
                    </a:solidFill>
                  </a:tcPr>
                </a:tc>
                <a:tc>
                  <a:txBody>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変換</a:t>
                      </a:r>
                    </a:p>
                  </a:txBody>
                  <a:tcPr anchor="ctr">
                    <a:solidFill>
                      <a:srgbClr val="C00000"/>
                    </a:solidFill>
                  </a:tcPr>
                </a:tc>
                <a:tc>
                  <a:txBody>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備考</a:t>
                      </a:r>
                    </a:p>
                  </a:txBody>
                  <a:tcPr anchor="ctr">
                    <a:solidFill>
                      <a:srgbClr val="C00000"/>
                    </a:solidFill>
                  </a:tcPr>
                </a:tc>
                <a:extLst>
                  <a:ext uri="{0D108BD9-81ED-4DB2-BD59-A6C34878D82A}">
                    <a16:rowId xmlns:a16="http://schemas.microsoft.com/office/drawing/2014/main" val="4145343442"/>
                  </a:ext>
                </a:extLst>
              </a:tr>
              <a:tr h="632684">
                <a:tc>
                  <a:txBody>
                    <a:bodyPr/>
                    <a:lstStyle/>
                    <a:p>
                      <a:pPr algn="ctr"/>
                      <a:r>
                        <a:rPr kumimoji="1" lang="en-US" altLang="ja-JP" sz="2000" dirty="0">
                          <a:latin typeface="Cooper Black" panose="0208090404030B020404" pitchFamily="18" charset="0"/>
                          <a:ea typeface="UD デジタル 教科書体 NK-B" panose="02020700000000000000" pitchFamily="18" charset="-128"/>
                        </a:rPr>
                        <a:t>ADAR</a:t>
                      </a:r>
                      <a:r>
                        <a:rPr kumimoji="1" lang="en-US" altLang="ja-JP" sz="2000" dirty="0">
                          <a:latin typeface="Arial Rounded MT Bold" panose="020F0704030504030204" pitchFamily="34" charset="0"/>
                          <a:ea typeface="UD デジタル 教科書体 NK-R" panose="02020400000000000000" pitchFamily="18" charset="-128"/>
                        </a:rPr>
                        <a:t>1</a:t>
                      </a:r>
                      <a:endParaRPr kumimoji="1" lang="ja-JP" altLang="en-US" sz="2000" dirty="0">
                        <a:latin typeface="Arial Rounded MT Bold" panose="020F0704030504030204" pitchFamily="34" charset="0"/>
                        <a:ea typeface="UD デジタル 教科書体 NK-R" panose="02020400000000000000" pitchFamily="18" charset="-128"/>
                      </a:endParaRPr>
                    </a:p>
                  </a:txBody>
                  <a:tcPr anchor="ctr"/>
                </a:tc>
                <a:tc>
                  <a:txBody>
                    <a:bodyPr/>
                    <a:lstStyle/>
                    <a:p>
                      <a:r>
                        <a:rPr kumimoji="1" lang="en-US" altLang="ja-JP" sz="1600" dirty="0">
                          <a:latin typeface="UD デジタル 教科書体 NK-B" panose="02020700000000000000" pitchFamily="18" charset="-128"/>
                          <a:ea typeface="UD デジタル 教科書体 NK-B" panose="02020700000000000000" pitchFamily="18" charset="-128"/>
                        </a:rPr>
                        <a:t>Adenosine</a:t>
                      </a:r>
                      <a:r>
                        <a:rPr kumimoji="1" lang="en-US" altLang="ja-JP" sz="1600" baseline="0" dirty="0">
                          <a:latin typeface="UD デジタル 教科書体 NK-B" panose="02020700000000000000" pitchFamily="18" charset="-128"/>
                          <a:ea typeface="UD デジタル 教科書体 NK-B" panose="02020700000000000000" pitchFamily="18" charset="-128"/>
                        </a:rPr>
                        <a:t> Deaminase ADAR1</a:t>
                      </a:r>
                    </a:p>
                    <a:p>
                      <a:r>
                        <a:rPr kumimoji="1" lang="ja-JP" altLang="en-US" sz="1600" baseline="0" dirty="0">
                          <a:latin typeface="UD デジタル 教科書体 NK-B" panose="02020700000000000000" pitchFamily="18" charset="-128"/>
                          <a:ea typeface="UD デジタル 教科書体 NK-B" panose="02020700000000000000" pitchFamily="18" charset="-128"/>
                        </a:rPr>
                        <a:t>＋　ガイド</a:t>
                      </a:r>
                      <a:r>
                        <a:rPr kumimoji="1" lang="en-US" altLang="ja-JP" sz="1600" baseline="0" dirty="0">
                          <a:latin typeface="UD デジタル 教科書体 NK-B" panose="02020700000000000000" pitchFamily="18" charset="-128"/>
                          <a:ea typeface="UD デジタル 教科書体 NK-B" panose="02020700000000000000" pitchFamily="18" charset="-128"/>
                        </a:rPr>
                        <a:t>RNA</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b="1" u="sng" dirty="0">
                          <a:latin typeface="Cooper Black" panose="0208090404030B020404" pitchFamily="18" charset="0"/>
                          <a:ea typeface="UD デジタル 教科書体 NK-B" panose="02020700000000000000" pitchFamily="18" charset="-128"/>
                        </a:rPr>
                        <a:t>A</a:t>
                      </a:r>
                      <a:r>
                        <a:rPr kumimoji="1" lang="ja-JP" altLang="en-US" sz="2400" b="1" u="sng" dirty="0">
                          <a:latin typeface="Cooper Black" panose="0208090404030B020404" pitchFamily="18" charset="0"/>
                          <a:ea typeface="UD デジタル 教科書体 NK-B" panose="02020700000000000000" pitchFamily="18" charset="-128"/>
                        </a:rPr>
                        <a:t> </a:t>
                      </a:r>
                      <a:r>
                        <a:rPr kumimoji="1" lang="en-US" altLang="ja-JP" sz="2400" b="1" u="sng" dirty="0">
                          <a:latin typeface="Cooper Black" panose="0208090404030B020404" pitchFamily="18" charset="0"/>
                          <a:ea typeface="UD デジタル 教科書体 NK-B" panose="02020700000000000000" pitchFamily="18" charset="-128"/>
                        </a:rPr>
                        <a:t>to</a:t>
                      </a:r>
                      <a:r>
                        <a:rPr kumimoji="1" lang="ja-JP" altLang="en-US" sz="2400" b="1" u="sng" dirty="0">
                          <a:latin typeface="Cooper Black" panose="0208090404030B020404" pitchFamily="18" charset="0"/>
                          <a:ea typeface="UD デジタル 教科書体 NK-B" panose="02020700000000000000" pitchFamily="18" charset="-128"/>
                        </a:rPr>
                        <a:t> </a:t>
                      </a:r>
                      <a:r>
                        <a:rPr kumimoji="1" lang="en-US" altLang="ja-JP" sz="2400" b="1" u="sng" dirty="0">
                          <a:latin typeface="Cooper Black" panose="0208090404030B020404" pitchFamily="18" charset="0"/>
                          <a:ea typeface="UD デジタル 教科書体 NK-B" panose="02020700000000000000" pitchFamily="18" charset="-128"/>
                        </a:rPr>
                        <a:t>I</a:t>
                      </a:r>
                      <a:r>
                        <a:rPr kumimoji="1" lang="ja-JP" altLang="en-US" sz="2400" b="1" u="sng" dirty="0">
                          <a:latin typeface="Cooper Black" panose="0208090404030B020404" pitchFamily="18" charset="0"/>
                          <a:ea typeface="UD デジタル 教科書体 NK-B" panose="02020700000000000000" pitchFamily="18" charset="-128"/>
                        </a:rPr>
                        <a:t>変換</a:t>
                      </a:r>
                      <a:endParaRPr kumimoji="1" lang="en-US" altLang="ja-JP" sz="2400" b="1"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（アデノシン→イノシン）</a:t>
                      </a:r>
                    </a:p>
                  </a:txBody>
                  <a:tcP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最初の</a:t>
                      </a:r>
                      <a:r>
                        <a:rPr kumimoji="1" lang="en-US" altLang="ja-JP" sz="1600" dirty="0">
                          <a:latin typeface="UD デジタル 教科書体 NK-B" panose="02020700000000000000" pitchFamily="18" charset="-128"/>
                          <a:ea typeface="UD デジタル 教科書体 NK-B" panose="02020700000000000000" pitchFamily="18" charset="-128"/>
                        </a:rPr>
                        <a:t>RNA</a:t>
                      </a:r>
                      <a:r>
                        <a:rPr kumimoji="1" lang="ja-JP" altLang="en-US" sz="1600" dirty="0">
                          <a:latin typeface="UD デジタル 教科書体 NK-B" panose="02020700000000000000" pitchFamily="18" charset="-128"/>
                          <a:ea typeface="UD デジタル 教科書体 NK-B" panose="02020700000000000000" pitchFamily="18" charset="-128"/>
                        </a:rPr>
                        <a:t>一塩基編集技術</a:t>
                      </a:r>
                    </a:p>
                  </a:txBody>
                  <a:tcPr anchor="ctr"/>
                </a:tc>
                <a:extLst>
                  <a:ext uri="{0D108BD9-81ED-4DB2-BD59-A6C34878D82A}">
                    <a16:rowId xmlns:a16="http://schemas.microsoft.com/office/drawing/2014/main" val="1889096983"/>
                  </a:ext>
                </a:extLst>
              </a:tr>
              <a:tr h="370840">
                <a:tc>
                  <a:txBody>
                    <a:bodyPr/>
                    <a:lstStyle/>
                    <a:p>
                      <a:pPr algn="ctr"/>
                      <a:r>
                        <a:rPr kumimoji="1" lang="en-US" altLang="ja-JP" sz="2000" dirty="0">
                          <a:latin typeface="Cooper Black" panose="0208090404030B020404" pitchFamily="18" charset="0"/>
                          <a:ea typeface="UD デジタル 教科書体 NK-B" panose="02020700000000000000" pitchFamily="18" charset="-128"/>
                        </a:rPr>
                        <a:t>REPAIR</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en-US" altLang="ja-JP" sz="1600" dirty="0">
                          <a:latin typeface="UD デジタル 教科書体 NK-B" panose="02020700000000000000" pitchFamily="18" charset="-128"/>
                          <a:ea typeface="UD デジタル 教科書体 NK-B" panose="02020700000000000000" pitchFamily="18" charset="-128"/>
                        </a:rPr>
                        <a:t>Adenosine</a:t>
                      </a:r>
                      <a:r>
                        <a:rPr kumimoji="1" lang="ja-JP" altLang="en-US" sz="1600" dirty="0">
                          <a:latin typeface="UD デジタル 教科書体 NK-B" panose="02020700000000000000" pitchFamily="18" charset="-128"/>
                          <a:ea typeface="UD デジタル 教科書体 NK-B" panose="02020700000000000000" pitchFamily="18" charset="-128"/>
                        </a:rPr>
                        <a:t> </a:t>
                      </a:r>
                      <a:r>
                        <a:rPr kumimoji="1" lang="en-US" altLang="ja-JP" sz="1600" dirty="0">
                          <a:latin typeface="UD デジタル 教科書体 NK-B" panose="02020700000000000000" pitchFamily="18" charset="-128"/>
                          <a:ea typeface="UD デジタル 教科書体 NK-B" panose="02020700000000000000" pitchFamily="18" charset="-128"/>
                        </a:rPr>
                        <a:t>Deaminase</a:t>
                      </a:r>
                      <a:r>
                        <a:rPr kumimoji="1" lang="ja-JP" altLang="en-US" sz="1600" dirty="0">
                          <a:latin typeface="UD デジタル 教科書体 NK-B" panose="02020700000000000000" pitchFamily="18" charset="-128"/>
                          <a:ea typeface="UD デジタル 教科書体 NK-B" panose="02020700000000000000" pitchFamily="18" charset="-128"/>
                        </a:rPr>
                        <a:t>　</a:t>
                      </a:r>
                      <a:r>
                        <a:rPr kumimoji="1" lang="en-US" altLang="ja-JP" sz="1600" dirty="0">
                          <a:latin typeface="UD デジタル 教科書体 NK-B" panose="02020700000000000000" pitchFamily="18" charset="-128"/>
                          <a:ea typeface="UD デジタル 教科書体 NK-B" panose="02020700000000000000" pitchFamily="18" charset="-128"/>
                        </a:rPr>
                        <a:t>ADAR2</a:t>
                      </a:r>
                    </a:p>
                    <a:p>
                      <a:r>
                        <a:rPr kumimoji="1" lang="ja-JP" altLang="en-US" sz="1600" dirty="0">
                          <a:latin typeface="UD デジタル 教科書体 NK-B" panose="02020700000000000000" pitchFamily="18" charset="-128"/>
                          <a:ea typeface="UD デジタル 教科書体 NK-B" panose="02020700000000000000" pitchFamily="18" charset="-128"/>
                        </a:rPr>
                        <a:t>＋　</a:t>
                      </a:r>
                      <a:r>
                        <a:rPr kumimoji="1" lang="en-US" altLang="ja-JP" sz="1600" dirty="0">
                          <a:latin typeface="UD デジタル 教科書体 NK-B" panose="02020700000000000000" pitchFamily="18" charset="-128"/>
                          <a:ea typeface="UD デジタル 教科書体 NK-B" panose="02020700000000000000" pitchFamily="18" charset="-128"/>
                        </a:rPr>
                        <a:t>dPspCas13</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u="sng" dirty="0">
                          <a:latin typeface="Cooper Black" panose="0208090404030B020404" pitchFamily="18" charset="0"/>
                          <a:ea typeface="UD デジタル 教科書体 NK-B" panose="02020700000000000000" pitchFamily="18" charset="-128"/>
                        </a:rPr>
                        <a:t>A</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to</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I</a:t>
                      </a:r>
                      <a:r>
                        <a:rPr kumimoji="1" lang="ja-JP" altLang="en-US" sz="2400" u="sng" dirty="0">
                          <a:latin typeface="Cooper Black" panose="0208090404030B020404" pitchFamily="18" charset="0"/>
                          <a:ea typeface="UD デジタル 教科書体 NK-B" panose="02020700000000000000" pitchFamily="18" charset="-128"/>
                        </a:rPr>
                        <a:t>変換</a:t>
                      </a:r>
                      <a:endParaRPr kumimoji="1" lang="en-US" altLang="ja-JP" sz="2400"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（アデノシン→イノシン）</a:t>
                      </a:r>
                    </a:p>
                  </a:txBody>
                  <a:tcP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ヒト細胞で変換成功</a:t>
                      </a:r>
                    </a:p>
                  </a:txBody>
                  <a:tcPr anchor="ctr"/>
                </a:tc>
                <a:extLst>
                  <a:ext uri="{0D108BD9-81ED-4DB2-BD59-A6C34878D82A}">
                    <a16:rowId xmlns:a16="http://schemas.microsoft.com/office/drawing/2014/main" val="2408216392"/>
                  </a:ext>
                </a:extLst>
              </a:tr>
              <a:tr h="370840">
                <a:tc>
                  <a:txBody>
                    <a:bodyPr/>
                    <a:lstStyle/>
                    <a:p>
                      <a:pPr algn="ctr"/>
                      <a:r>
                        <a:rPr kumimoji="1" lang="en-US" altLang="ja-JP" sz="2000" dirty="0">
                          <a:latin typeface="Cooper Black" panose="0208090404030B020404" pitchFamily="18" charset="0"/>
                          <a:ea typeface="UD デジタル 教科書体 NK-B" panose="02020700000000000000" pitchFamily="18" charset="-128"/>
                        </a:rPr>
                        <a:t>RESURE</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en-US" altLang="ja-JP" sz="1600" dirty="0" err="1">
                          <a:latin typeface="UD デジタル 教科書体 NK-B" panose="02020700000000000000" pitchFamily="18" charset="-128"/>
                          <a:ea typeface="UD デジタル 教科書体 NK-B" panose="02020700000000000000" pitchFamily="18" charset="-128"/>
                        </a:rPr>
                        <a:t>Cyto</a:t>
                      </a:r>
                      <a:r>
                        <a:rPr kumimoji="1" lang="ja-JP" altLang="en-US" sz="1600" dirty="0" err="1">
                          <a:latin typeface="UD デジタル 教科書体 NK-B" panose="02020700000000000000" pitchFamily="18" charset="-128"/>
                          <a:ea typeface="UD デジタル 教科書体 NK-B" panose="02020700000000000000" pitchFamily="18" charset="-128"/>
                        </a:rPr>
                        <a:t>ｓ</a:t>
                      </a:r>
                      <a:r>
                        <a:rPr kumimoji="1" lang="en-US" altLang="ja-JP" sz="1600" dirty="0" err="1">
                          <a:latin typeface="UD デジタル 教科書体 NK-B" panose="02020700000000000000" pitchFamily="18" charset="-128"/>
                          <a:ea typeface="UD デジタル 教科書体 NK-B" panose="02020700000000000000" pitchFamily="18" charset="-128"/>
                        </a:rPr>
                        <a:t>ine</a:t>
                      </a:r>
                      <a:r>
                        <a:rPr kumimoji="1" lang="en-US" altLang="ja-JP" sz="1600" dirty="0">
                          <a:latin typeface="UD デジタル 教科書体 NK-B" panose="02020700000000000000" pitchFamily="18" charset="-128"/>
                          <a:ea typeface="UD デジタル 教科書体 NK-B" panose="02020700000000000000" pitchFamily="18" charset="-128"/>
                        </a:rPr>
                        <a:t> Deaminase</a:t>
                      </a:r>
                      <a:r>
                        <a:rPr kumimoji="1" lang="ja-JP" altLang="en-US" sz="1600" dirty="0">
                          <a:latin typeface="UD デジタル 教科書体 NK-B" panose="02020700000000000000" pitchFamily="18" charset="-128"/>
                          <a:ea typeface="UD デジタル 教科書体 NK-B" panose="02020700000000000000" pitchFamily="18" charset="-128"/>
                        </a:rPr>
                        <a:t>＋</a:t>
                      </a:r>
                      <a:r>
                        <a:rPr kumimoji="1" lang="en-US" altLang="ja-JP" sz="1600" dirty="0">
                          <a:latin typeface="UD デジタル 教科書体 NK-B" panose="02020700000000000000" pitchFamily="18" charset="-128"/>
                          <a:ea typeface="UD デジタル 教科書体 NK-B" panose="02020700000000000000" pitchFamily="18" charset="-128"/>
                        </a:rPr>
                        <a:t>dRamCas13</a:t>
                      </a:r>
                    </a:p>
                  </a:txBody>
                  <a:tcPr anchor="ctr"/>
                </a:tc>
                <a:tc>
                  <a:txBody>
                    <a:bodyPr/>
                    <a:lstStyle/>
                    <a:p>
                      <a:pPr algn="ctr"/>
                      <a:r>
                        <a:rPr kumimoji="1" lang="en-US" altLang="ja-JP" sz="2400" u="sng" dirty="0">
                          <a:latin typeface="Cooper Black" panose="0208090404030B020404" pitchFamily="18" charset="0"/>
                          <a:ea typeface="UD デジタル 教科書体 NK-B" panose="02020700000000000000" pitchFamily="18" charset="-128"/>
                        </a:rPr>
                        <a:t>C to U</a:t>
                      </a:r>
                      <a:r>
                        <a:rPr kumimoji="1" lang="ja-JP" altLang="en-US" sz="2400" u="sng" dirty="0">
                          <a:latin typeface="Cooper Black" panose="0208090404030B020404" pitchFamily="18" charset="0"/>
                          <a:ea typeface="UD デジタル 教科書体 NK-B" panose="02020700000000000000" pitchFamily="18" charset="-128"/>
                        </a:rPr>
                        <a:t>変換</a:t>
                      </a:r>
                      <a:endParaRPr kumimoji="1" lang="en-US" altLang="ja-JP" sz="2400"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（シトシン→ウラシル）</a:t>
                      </a:r>
                      <a:endParaRPr kumimoji="1" lang="en-US" altLang="ja-JP" sz="1400" dirty="0">
                        <a:latin typeface="UD デジタル 教科書体 NK-B" panose="02020700000000000000" pitchFamily="18" charset="-128"/>
                        <a:ea typeface="UD デジタル 教科書体 NK-B" panose="02020700000000000000" pitchFamily="18" charset="-128"/>
                      </a:endParaRPr>
                    </a:p>
                    <a:p>
                      <a:pPr algn="ctr"/>
                      <a:r>
                        <a:rPr kumimoji="1" lang="en-US" altLang="ja-JP" sz="2400" u="sng" dirty="0">
                          <a:latin typeface="Cooper Black" panose="0208090404030B020404" pitchFamily="18" charset="0"/>
                          <a:ea typeface="UD デジタル 教科書体 NK-B" panose="02020700000000000000" pitchFamily="18" charset="-128"/>
                        </a:rPr>
                        <a:t>A</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to</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I</a:t>
                      </a:r>
                      <a:r>
                        <a:rPr kumimoji="1" lang="ja-JP" altLang="en-US" sz="2400" u="sng" dirty="0">
                          <a:latin typeface="Cooper Black" panose="0208090404030B020404" pitchFamily="18" charset="0"/>
                          <a:ea typeface="UD デジタル 教科書体 NK-B" panose="02020700000000000000" pitchFamily="18" charset="-128"/>
                        </a:rPr>
                        <a:t>変換</a:t>
                      </a:r>
                      <a:endParaRPr kumimoji="1" lang="en-US" altLang="ja-JP" sz="2400"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（アデノシン→イノシン）</a:t>
                      </a:r>
                    </a:p>
                  </a:txBody>
                  <a:tcP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一塩基編集の適用拡大</a:t>
                      </a:r>
                    </a:p>
                  </a:txBody>
                  <a:tcPr anchor="ctr"/>
                </a:tc>
                <a:extLst>
                  <a:ext uri="{0D108BD9-81ED-4DB2-BD59-A6C34878D82A}">
                    <a16:rowId xmlns:a16="http://schemas.microsoft.com/office/drawing/2014/main" val="3221957789"/>
                  </a:ext>
                </a:extLst>
              </a:tr>
              <a:tr h="370840">
                <a:tc>
                  <a:txBody>
                    <a:bodyPr/>
                    <a:lstStyle/>
                    <a:p>
                      <a:pPr algn="ctr"/>
                      <a:r>
                        <a:rPr kumimoji="1" lang="en-US" altLang="ja-JP" sz="2000" dirty="0">
                          <a:latin typeface="Cooper Black" panose="0208090404030B020404" pitchFamily="18" charset="0"/>
                          <a:ea typeface="UD デジタル 教科書体 NK-B" panose="02020700000000000000" pitchFamily="18" charset="-128"/>
                        </a:rPr>
                        <a:t>RESTORE</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改変オリゴ</a:t>
                      </a:r>
                      <a:r>
                        <a:rPr kumimoji="1" lang="en-US" altLang="ja-JP" sz="1600" dirty="0">
                          <a:latin typeface="UD デジタル 教科書体 NK-B" panose="02020700000000000000" pitchFamily="18" charset="-128"/>
                          <a:ea typeface="UD デジタル 教科書体 NK-B" panose="02020700000000000000" pitchFamily="18" charset="-128"/>
                        </a:rPr>
                        <a:t>RNA</a:t>
                      </a:r>
                      <a:r>
                        <a:rPr kumimoji="1" lang="ja-JP" altLang="en-US" sz="1600" dirty="0">
                          <a:latin typeface="UD デジタル 教科書体 NK-B" panose="02020700000000000000" pitchFamily="18" charset="-128"/>
                          <a:ea typeface="UD デジタル 教科書体 NK-B" panose="02020700000000000000" pitchFamily="18" charset="-128"/>
                        </a:rPr>
                        <a:t>　</a:t>
                      </a:r>
                      <a:endParaRPr kumimoji="1" lang="en-US" altLang="ja-JP" sz="1600" dirty="0">
                        <a:latin typeface="UD デジタル 教科書体 NK-B" panose="02020700000000000000" pitchFamily="18" charset="-128"/>
                        <a:ea typeface="UD デジタル 教科書体 NK-B" panose="02020700000000000000" pitchFamily="18" charset="-128"/>
                      </a:endParaRPr>
                    </a:p>
                    <a:p>
                      <a:r>
                        <a:rPr kumimoji="1" lang="ja-JP" altLang="en-US" sz="1600" dirty="0">
                          <a:latin typeface="UD デジタル 教科書体 NK-B" panose="02020700000000000000" pitchFamily="18" charset="-128"/>
                          <a:ea typeface="UD デジタル 教科書体 NK-B" panose="02020700000000000000" pitchFamily="18" charset="-128"/>
                        </a:rPr>
                        <a:t>（＋細胞内に存在する</a:t>
                      </a:r>
                      <a:r>
                        <a:rPr kumimoji="1" lang="en-US" altLang="ja-JP" sz="1600" dirty="0">
                          <a:latin typeface="UD デジタル 教科書体 NK-B" panose="02020700000000000000" pitchFamily="18" charset="-128"/>
                          <a:ea typeface="UD デジタル 教科書体 NK-B" panose="02020700000000000000" pitchFamily="18" charset="-128"/>
                        </a:rPr>
                        <a:t>ADAR2</a:t>
                      </a:r>
                      <a:r>
                        <a:rPr kumimoji="1" lang="ja-JP" altLang="en-US" sz="1600" dirty="0">
                          <a:latin typeface="UD デジタル 教科書体 NK-B" panose="02020700000000000000" pitchFamily="18" charset="-128"/>
                          <a:ea typeface="UD デジタル 教科書体 NK-B" panose="02020700000000000000" pitchFamily="18" charset="-128"/>
                        </a:rPr>
                        <a:t>を利用）</a:t>
                      </a:r>
                    </a:p>
                  </a:txBody>
                  <a:tcPr anchor="ctr"/>
                </a:tc>
                <a:tc>
                  <a:txBody>
                    <a:bodyPr/>
                    <a:lstStyle/>
                    <a:p>
                      <a:pPr algn="ctr"/>
                      <a:r>
                        <a:rPr kumimoji="1" lang="en-US" altLang="ja-JP" sz="2400" u="sng" dirty="0">
                          <a:latin typeface="Cooper Black" panose="0208090404030B020404" pitchFamily="18" charset="0"/>
                          <a:ea typeface="UD デジタル 教科書体 NK-B" panose="02020700000000000000" pitchFamily="18" charset="-128"/>
                        </a:rPr>
                        <a:t>A</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to</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I</a:t>
                      </a:r>
                      <a:r>
                        <a:rPr kumimoji="1" lang="ja-JP" altLang="en-US" sz="2400" u="sng" dirty="0">
                          <a:latin typeface="Cooper Black" panose="0208090404030B020404" pitchFamily="18" charset="0"/>
                          <a:ea typeface="UD デジタル 教科書体 NK-B" panose="02020700000000000000" pitchFamily="18" charset="-128"/>
                        </a:rPr>
                        <a:t>変換</a:t>
                      </a:r>
                      <a:endParaRPr kumimoji="1" lang="en-US" altLang="ja-JP" sz="2400"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（アデノシン→イノシン）</a:t>
                      </a:r>
                    </a:p>
                  </a:txBody>
                  <a:tcP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最初の</a:t>
                      </a:r>
                      <a:r>
                        <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rPr>
                        <a:t>CRISPR</a:t>
                      </a: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フリー</a:t>
                      </a:r>
                      <a:r>
                        <a:rPr kumimoji="1" lang="en-US" altLang="ja-JP" sz="1600" dirty="0">
                          <a:latin typeface="UD デジタル 教科書体 NK-B" panose="02020700000000000000" pitchFamily="18" charset="-128"/>
                          <a:ea typeface="UD デジタル 教科書体 NK-B" panose="02020700000000000000" pitchFamily="18" charset="-128"/>
                        </a:rPr>
                        <a:t>RNA</a:t>
                      </a:r>
                      <a:r>
                        <a:rPr kumimoji="1" lang="ja-JP" altLang="en-US" sz="1600" dirty="0">
                          <a:latin typeface="UD デジタル 教科書体 NK-B" panose="02020700000000000000" pitchFamily="18" charset="-128"/>
                          <a:ea typeface="UD デジタル 教科書体 NK-B" panose="02020700000000000000" pitchFamily="18" charset="-128"/>
                        </a:rPr>
                        <a:t>一塩基編集技術</a:t>
                      </a:r>
                    </a:p>
                  </a:txBody>
                  <a:tcPr anchor="ctr"/>
                </a:tc>
                <a:extLst>
                  <a:ext uri="{0D108BD9-81ED-4DB2-BD59-A6C34878D82A}">
                    <a16:rowId xmlns:a16="http://schemas.microsoft.com/office/drawing/2014/main" val="3822472762"/>
                  </a:ext>
                </a:extLst>
              </a:tr>
              <a:tr h="370840">
                <a:tc>
                  <a:txBody>
                    <a:bodyPr/>
                    <a:lstStyle/>
                    <a:p>
                      <a:pPr algn="ctr"/>
                      <a:r>
                        <a:rPr kumimoji="1" lang="en-US" altLang="ja-JP" sz="2000" dirty="0">
                          <a:latin typeface="Cooper Black" panose="0208090404030B020404" pitchFamily="18" charset="0"/>
                          <a:ea typeface="UD デジタル 教科書体 NK-B" panose="02020700000000000000" pitchFamily="18" charset="-128"/>
                        </a:rPr>
                        <a:t>LEAPER</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ja-JP" altLang="en-US" sz="1600" dirty="0">
                          <a:latin typeface="UD デジタル 教科書体 NK-B" panose="02020700000000000000" pitchFamily="18" charset="-128"/>
                          <a:ea typeface="UD デジタル 教科書体 NK-B" panose="02020700000000000000" pitchFamily="18" charset="-128"/>
                        </a:rPr>
                        <a:t>アンチセンス</a:t>
                      </a:r>
                      <a:r>
                        <a:rPr kumimoji="1" lang="en-US" altLang="ja-JP" sz="1600" dirty="0">
                          <a:latin typeface="UD デジタル 教科書体 NK-B" panose="02020700000000000000" pitchFamily="18" charset="-128"/>
                          <a:ea typeface="UD デジタル 教科書体 NK-B" panose="02020700000000000000" pitchFamily="18" charset="-128"/>
                        </a:rPr>
                        <a:t>RNA</a:t>
                      </a:r>
                      <a:r>
                        <a:rPr kumimoji="1" lang="ja-JP" altLang="en-US" sz="1600" dirty="0">
                          <a:latin typeface="UD デジタル 教科書体 NK-B" panose="02020700000000000000" pitchFamily="18" charset="-128"/>
                          <a:ea typeface="UD デジタル 教科書体 NK-B" panose="02020700000000000000" pitchFamily="18" charset="-128"/>
                        </a:rPr>
                        <a:t>　</a:t>
                      </a:r>
                      <a:endParaRPr kumimoji="1" lang="en-US" altLang="ja-JP" sz="1600" dirty="0">
                        <a:latin typeface="UD デジタル 教科書体 NK-B" panose="02020700000000000000" pitchFamily="18" charset="-128"/>
                        <a:ea typeface="UD デジタル 教科書体 NK-B" panose="02020700000000000000" pitchFamily="18" charset="-128"/>
                      </a:endParaRPr>
                    </a:p>
                    <a:p>
                      <a:r>
                        <a:rPr kumimoji="1" lang="ja-JP" altLang="en-US" sz="1600" dirty="0">
                          <a:latin typeface="UD デジタル 教科書体 NK-B" panose="02020700000000000000" pitchFamily="18" charset="-128"/>
                          <a:ea typeface="UD デジタル 教科書体 NK-B" panose="02020700000000000000" pitchFamily="18" charset="-128"/>
                        </a:rPr>
                        <a:t>（＋細胞内に存在する</a:t>
                      </a:r>
                      <a:r>
                        <a:rPr kumimoji="1" lang="en-US" altLang="ja-JP" sz="1600" dirty="0">
                          <a:latin typeface="UD デジタル 教科書体 NK-B" panose="02020700000000000000" pitchFamily="18" charset="-128"/>
                          <a:ea typeface="UD デジタル 教科書体 NK-B" panose="02020700000000000000" pitchFamily="18" charset="-128"/>
                        </a:rPr>
                        <a:t>ADAR2</a:t>
                      </a:r>
                      <a:r>
                        <a:rPr kumimoji="1" lang="ja-JP" altLang="en-US" sz="1600" dirty="0">
                          <a:latin typeface="UD デジタル 教科書体 NK-B" panose="02020700000000000000" pitchFamily="18" charset="-128"/>
                          <a:ea typeface="UD デジタル 教科書体 NK-B" panose="02020700000000000000" pitchFamily="18" charset="-128"/>
                        </a:rPr>
                        <a:t>を利用）</a:t>
                      </a:r>
                    </a:p>
                  </a:txBody>
                  <a:tcPr anchor="ctr"/>
                </a:tc>
                <a:tc>
                  <a:txBody>
                    <a:bodyPr/>
                    <a:lstStyle/>
                    <a:p>
                      <a:pPr algn="ctr"/>
                      <a:r>
                        <a:rPr kumimoji="1" lang="en-US" altLang="ja-JP" sz="2400" u="sng" dirty="0">
                          <a:latin typeface="Cooper Black" panose="0208090404030B020404" pitchFamily="18" charset="0"/>
                          <a:ea typeface="UD デジタル 教科書体 NK-B" panose="02020700000000000000" pitchFamily="18" charset="-128"/>
                        </a:rPr>
                        <a:t>A</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to</a:t>
                      </a:r>
                      <a:r>
                        <a:rPr kumimoji="1" lang="ja-JP" altLang="en-US" sz="2400" u="sng" dirty="0">
                          <a:latin typeface="Cooper Black" panose="0208090404030B020404" pitchFamily="18" charset="0"/>
                          <a:ea typeface="UD デジタル 教科書体 NK-B" panose="02020700000000000000" pitchFamily="18" charset="-128"/>
                        </a:rPr>
                        <a:t> </a:t>
                      </a:r>
                      <a:r>
                        <a:rPr kumimoji="1" lang="en-US" altLang="ja-JP" sz="2400" u="sng" dirty="0">
                          <a:latin typeface="Cooper Black" panose="0208090404030B020404" pitchFamily="18" charset="0"/>
                          <a:ea typeface="UD デジタル 教科書体 NK-B" panose="02020700000000000000" pitchFamily="18" charset="-128"/>
                        </a:rPr>
                        <a:t>I</a:t>
                      </a:r>
                      <a:r>
                        <a:rPr kumimoji="1" lang="ja-JP" altLang="en-US" sz="2400" u="sng" dirty="0">
                          <a:latin typeface="Cooper Black" panose="0208090404030B020404" pitchFamily="18" charset="0"/>
                          <a:ea typeface="UD デジタル 教科書体 NK-B" panose="02020700000000000000" pitchFamily="18" charset="-128"/>
                        </a:rPr>
                        <a:t>変換</a:t>
                      </a:r>
                      <a:endParaRPr kumimoji="1" lang="en-US" altLang="ja-JP" sz="2400" u="sng" dirty="0">
                        <a:latin typeface="Cooper Black" panose="0208090404030B020404" pitchFamily="18" charset="0"/>
                        <a:ea typeface="UD デジタル 教科書体 NK-B" panose="02020700000000000000" pitchFamily="18" charset="-128"/>
                      </a:endParaRPr>
                    </a:p>
                    <a:p>
                      <a:pPr algn="ctr"/>
                      <a:r>
                        <a:rPr kumimoji="1" lang="ja-JP" altLang="en-US" sz="1400" dirty="0">
                          <a:latin typeface="UD デジタル 教科書体 NK-B" panose="02020700000000000000" pitchFamily="18" charset="-128"/>
                          <a:ea typeface="UD デジタル 教科書体 NK-B" panose="02020700000000000000" pitchFamily="18" charset="-128"/>
                        </a:rPr>
                        <a:t>（アデノシン→イノシン）</a:t>
                      </a:r>
                    </a:p>
                  </a:txBody>
                  <a:tcPr/>
                </a:tc>
                <a:tc>
                  <a:txBody>
                    <a:bodyPr/>
                    <a:lstStyle/>
                    <a:p>
                      <a:r>
                        <a:rPr kumimoji="1" lang="ja-JP" altLang="en-US" sz="1600" b="1" dirty="0">
                          <a:solidFill>
                            <a:srgbClr val="C00000"/>
                          </a:solidFill>
                          <a:latin typeface="UD デジタル 教科書体 NK-B" panose="02020700000000000000" pitchFamily="18" charset="-128"/>
                          <a:ea typeface="UD デジタル 教科書体 NK-B" panose="02020700000000000000" pitchFamily="18" charset="-128"/>
                        </a:rPr>
                        <a:t>Ｃ</a:t>
                      </a:r>
                      <a:r>
                        <a:rPr kumimoji="1" lang="en-US" altLang="ja-JP" sz="1600" b="1" dirty="0">
                          <a:solidFill>
                            <a:srgbClr val="C00000"/>
                          </a:solidFill>
                          <a:latin typeface="UD デジタル 教科書体 NK-B" panose="02020700000000000000" pitchFamily="18" charset="-128"/>
                          <a:ea typeface="UD デジタル 教科書体 NK-B" panose="02020700000000000000" pitchFamily="18" charset="-128"/>
                        </a:rPr>
                        <a:t>RISPR</a:t>
                      </a:r>
                      <a:r>
                        <a:rPr kumimoji="1" lang="ja-JP" altLang="en-US" sz="1600" b="1" dirty="0">
                          <a:solidFill>
                            <a:srgbClr val="C00000"/>
                          </a:solidFill>
                          <a:latin typeface="UD デジタル 教科書体 NK-B" panose="02020700000000000000" pitchFamily="18" charset="-128"/>
                          <a:ea typeface="UD デジタル 教科書体 NK-B" panose="02020700000000000000" pitchFamily="18" charset="-128"/>
                        </a:rPr>
                        <a:t>フリー</a:t>
                      </a:r>
                      <a:endParaRPr kumimoji="1" lang="en-US" altLang="ja-JP" sz="1600" b="1" dirty="0">
                        <a:solidFill>
                          <a:srgbClr val="C00000"/>
                        </a:solidFill>
                        <a:latin typeface="UD デジタル 教科書体 NK-B" panose="02020700000000000000" pitchFamily="18" charset="-128"/>
                        <a:ea typeface="UD デジタル 教科書体 NK-B" panose="02020700000000000000" pitchFamily="18" charset="-128"/>
                      </a:endParaRPr>
                    </a:p>
                    <a:p>
                      <a:r>
                        <a:rPr kumimoji="1" lang="ja-JP" altLang="en-US" sz="1600" dirty="0">
                          <a:latin typeface="UD デジタル 教科書体 NK-B" panose="02020700000000000000" pitchFamily="18" charset="-128"/>
                          <a:ea typeface="UD デジタル 教科書体 NK-B" panose="02020700000000000000" pitchFamily="18" charset="-128"/>
                        </a:rPr>
                        <a:t>細胞導入手法が多様</a:t>
                      </a:r>
                    </a:p>
                  </a:txBody>
                  <a:tcPr anchor="ctr"/>
                </a:tc>
                <a:extLst>
                  <a:ext uri="{0D108BD9-81ED-4DB2-BD59-A6C34878D82A}">
                    <a16:rowId xmlns:a16="http://schemas.microsoft.com/office/drawing/2014/main" val="1554456976"/>
                  </a:ext>
                </a:extLst>
              </a:tr>
            </a:tbl>
          </a:graphicData>
        </a:graphic>
      </p:graphicFrame>
      <p:sp>
        <p:nvSpPr>
          <p:cNvPr id="4" name="テキスト ボックス 3"/>
          <p:cNvSpPr txBox="1"/>
          <p:nvPr/>
        </p:nvSpPr>
        <p:spPr>
          <a:xfrm>
            <a:off x="770020" y="5342492"/>
            <a:ext cx="11365831" cy="1077218"/>
          </a:xfrm>
          <a:prstGeom prst="rect">
            <a:avLst/>
          </a:prstGeom>
          <a:noFill/>
        </p:spPr>
        <p:txBody>
          <a:bodyPr wrap="square" rtlCol="0">
            <a:spAutoFit/>
          </a:bodyPr>
          <a:lstStyle/>
          <a:p>
            <a:r>
              <a:rPr kumimoji="1" lang="en-US" altLang="ja-JP" sz="1600" dirty="0">
                <a:latin typeface="Cooper Black" panose="0208090404030B020404" pitchFamily="18" charset="0"/>
              </a:rPr>
              <a:t>REPAIR     : </a:t>
            </a:r>
            <a:r>
              <a:rPr kumimoji="1" lang="en-US" altLang="ja-JP" sz="1600" dirty="0">
                <a:solidFill>
                  <a:srgbClr val="C00000"/>
                </a:solidFill>
                <a:latin typeface="Cooper Black" panose="0208090404030B020404" pitchFamily="18" charset="0"/>
              </a:rPr>
              <a:t>RNA</a:t>
            </a:r>
            <a:r>
              <a:rPr kumimoji="1" lang="en-US" altLang="ja-JP" sz="1600" dirty="0">
                <a:latin typeface="Cooper Black" panose="0208090404030B020404" pitchFamily="18" charset="0"/>
              </a:rPr>
              <a:t> editing for programmable </a:t>
            </a:r>
            <a:r>
              <a:rPr kumimoji="1" lang="en-US" altLang="ja-JP" sz="1600" dirty="0">
                <a:solidFill>
                  <a:srgbClr val="C00000"/>
                </a:solidFill>
                <a:latin typeface="Cooper Black" panose="0208090404030B020404" pitchFamily="18" charset="0"/>
              </a:rPr>
              <a:t>A to I </a:t>
            </a:r>
            <a:r>
              <a:rPr kumimoji="1" lang="en-US" altLang="ja-JP" sz="1600" dirty="0">
                <a:latin typeface="Cooper Black" panose="0208090404030B020404" pitchFamily="18" charset="0"/>
              </a:rPr>
              <a:t>replacement</a:t>
            </a:r>
          </a:p>
          <a:p>
            <a:r>
              <a:rPr lang="en-US" altLang="ja-JP" sz="1600" dirty="0">
                <a:latin typeface="Cooper Black" panose="0208090404030B020404" pitchFamily="18" charset="0"/>
              </a:rPr>
              <a:t>RESURE	   : </a:t>
            </a:r>
            <a:r>
              <a:rPr lang="en-US" altLang="ja-JP" sz="1600" dirty="0">
                <a:solidFill>
                  <a:srgbClr val="C00000"/>
                </a:solidFill>
                <a:latin typeface="Cooper Black" panose="0208090404030B020404" pitchFamily="18" charset="0"/>
              </a:rPr>
              <a:t>RNA</a:t>
            </a:r>
            <a:r>
              <a:rPr lang="en-US" altLang="ja-JP" sz="1600" dirty="0">
                <a:latin typeface="Cooper Black" panose="0208090404030B020404" pitchFamily="18" charset="0"/>
              </a:rPr>
              <a:t> editing for specific </a:t>
            </a:r>
            <a:r>
              <a:rPr lang="en-US" altLang="ja-JP" sz="1600" dirty="0">
                <a:solidFill>
                  <a:srgbClr val="C00000"/>
                </a:solidFill>
                <a:latin typeface="Cooper Black" panose="0208090404030B020404" pitchFamily="18" charset="0"/>
              </a:rPr>
              <a:t>C to U </a:t>
            </a:r>
            <a:r>
              <a:rPr lang="en-US" altLang="ja-JP" sz="1600" dirty="0">
                <a:latin typeface="Cooper Black" panose="0208090404030B020404" pitchFamily="18" charset="0"/>
              </a:rPr>
              <a:t>exchange</a:t>
            </a:r>
          </a:p>
          <a:p>
            <a:r>
              <a:rPr lang="en-US" altLang="ja-JP" sz="1600" dirty="0">
                <a:latin typeface="Cooper Black" panose="0208090404030B020404" pitchFamily="18" charset="0"/>
              </a:rPr>
              <a:t>RESTORE : recruiting endogenous </a:t>
            </a:r>
            <a:r>
              <a:rPr lang="en-US" altLang="ja-JP" sz="1600" dirty="0">
                <a:solidFill>
                  <a:srgbClr val="C00000"/>
                </a:solidFill>
                <a:latin typeface="Cooper Black" panose="0208090404030B020404" pitchFamily="18" charset="0"/>
              </a:rPr>
              <a:t>ADAR</a:t>
            </a:r>
            <a:r>
              <a:rPr lang="en-US" altLang="ja-JP" sz="1600" dirty="0">
                <a:latin typeface="Cooper Black" panose="0208090404030B020404" pitchFamily="18" charset="0"/>
              </a:rPr>
              <a:t> to specific transcripts for oligonucleotide-mediated </a:t>
            </a:r>
            <a:r>
              <a:rPr lang="en-US" altLang="ja-JP" sz="1600" dirty="0">
                <a:solidFill>
                  <a:srgbClr val="C00000"/>
                </a:solidFill>
                <a:latin typeface="Cooper Black" panose="0208090404030B020404" pitchFamily="18" charset="0"/>
              </a:rPr>
              <a:t>RNA</a:t>
            </a:r>
            <a:r>
              <a:rPr lang="en-US" altLang="ja-JP" sz="1600" dirty="0">
                <a:latin typeface="Cooper Black" panose="0208090404030B020404" pitchFamily="18" charset="0"/>
              </a:rPr>
              <a:t> editing</a:t>
            </a:r>
          </a:p>
          <a:p>
            <a:r>
              <a:rPr lang="en-US" altLang="ja-JP" sz="1600" dirty="0">
                <a:latin typeface="Cooper Black" panose="0208090404030B020404" pitchFamily="18" charset="0"/>
              </a:rPr>
              <a:t>LEAPER	   : leveraging editing endogenous </a:t>
            </a:r>
            <a:r>
              <a:rPr lang="en-US" altLang="ja-JP" sz="1600" dirty="0">
                <a:solidFill>
                  <a:srgbClr val="C00000"/>
                </a:solidFill>
                <a:latin typeface="Cooper Black" panose="0208090404030B020404" pitchFamily="18" charset="0"/>
              </a:rPr>
              <a:t>ADAR</a:t>
            </a:r>
            <a:r>
              <a:rPr lang="en-US" altLang="ja-JP" sz="1600" dirty="0">
                <a:latin typeface="Cooper Black" panose="0208090404030B020404" pitchFamily="18" charset="0"/>
              </a:rPr>
              <a:t> for programmable editing of </a:t>
            </a:r>
            <a:r>
              <a:rPr lang="en-US" altLang="ja-JP" sz="1600" dirty="0">
                <a:solidFill>
                  <a:srgbClr val="C00000"/>
                </a:solidFill>
                <a:latin typeface="Cooper Black" panose="0208090404030B020404" pitchFamily="18" charset="0"/>
              </a:rPr>
              <a:t>RNA</a:t>
            </a:r>
            <a:r>
              <a:rPr lang="en-US" altLang="ja-JP" sz="1600" dirty="0">
                <a:latin typeface="Cooper Black" panose="0208090404030B020404" pitchFamily="18" charset="0"/>
              </a:rPr>
              <a:t> </a:t>
            </a:r>
            <a:endParaRPr kumimoji="1" lang="ja-JP" altLang="en-US" sz="1600" dirty="0">
              <a:latin typeface="Cooper Black" panose="0208090404030B020404" pitchFamily="18" charset="0"/>
            </a:endParaRPr>
          </a:p>
        </p:txBody>
      </p:sp>
      <p:sp>
        <p:nvSpPr>
          <p:cNvPr id="5" name="テキスト ボックス 4"/>
          <p:cNvSpPr txBox="1"/>
          <p:nvPr/>
        </p:nvSpPr>
        <p:spPr>
          <a:xfrm>
            <a:off x="770020" y="5003938"/>
            <a:ext cx="8526381" cy="338554"/>
          </a:xfrm>
          <a:prstGeom prst="rect">
            <a:avLst/>
          </a:prstGeom>
          <a:noFill/>
        </p:spPr>
        <p:txBody>
          <a:bodyPr wrap="square" rtlCol="0">
            <a:spAutoFit/>
          </a:bodyPr>
          <a:lstStyle/>
          <a:p>
            <a:r>
              <a:rPr kumimoji="1" lang="en-US" altLang="ja-JP" sz="1600" dirty="0">
                <a:latin typeface="Cooper Black" panose="0208090404030B020404" pitchFamily="18" charset="0"/>
                <a:ea typeface="UD デジタル 教科書体 NK-B" panose="02020700000000000000" pitchFamily="18" charset="-128"/>
              </a:rPr>
              <a:t>ADAR</a:t>
            </a:r>
            <a:r>
              <a:rPr kumimoji="1" lang="ja-JP" altLang="en-US" sz="1600" dirty="0">
                <a:latin typeface="Cooper Black" panose="0208090404030B020404" pitchFamily="18" charset="0"/>
                <a:ea typeface="UD デジタル 教科書体 NK-B" panose="02020700000000000000" pitchFamily="18" charset="-128"/>
              </a:rPr>
              <a:t>は、</a:t>
            </a:r>
            <a:r>
              <a:rPr kumimoji="1" lang="en-US" altLang="ja-JP" sz="1600" dirty="0">
                <a:solidFill>
                  <a:srgbClr val="C00000"/>
                </a:solidFill>
                <a:latin typeface="Cooper Black" panose="0208090404030B020404" pitchFamily="18" charset="0"/>
                <a:ea typeface="UD デジタル 教科書体 NK-B" panose="02020700000000000000" pitchFamily="18" charset="-128"/>
              </a:rPr>
              <a:t>RNA</a:t>
            </a:r>
            <a:r>
              <a:rPr kumimoji="1" lang="ja-JP" altLang="en-US" sz="1600" dirty="0">
                <a:solidFill>
                  <a:srgbClr val="C00000"/>
                </a:solidFill>
                <a:latin typeface="Cooper Black" panose="0208090404030B020404" pitchFamily="18" charset="0"/>
                <a:ea typeface="UD デジタル 教科書体 NK-B" panose="02020700000000000000" pitchFamily="18" charset="-128"/>
              </a:rPr>
              <a:t>編集酵素</a:t>
            </a:r>
            <a:r>
              <a:rPr kumimoji="1" lang="ja-JP" altLang="en-US" sz="1600" dirty="0">
                <a:latin typeface="Cooper Black" panose="0208090404030B020404" pitchFamily="18" charset="0"/>
                <a:ea typeface="UD デジタル 教科書体 NK-B" panose="02020700000000000000" pitchFamily="18" charset="-128"/>
              </a:rPr>
              <a:t>（</a:t>
            </a:r>
            <a:r>
              <a:rPr kumimoji="1" lang="en-US" altLang="ja-JP" sz="1600" dirty="0">
                <a:latin typeface="Cooper Black" panose="0208090404030B020404" pitchFamily="18" charset="0"/>
                <a:ea typeface="UD デジタル 教科書体 NK-B" panose="02020700000000000000" pitchFamily="18" charset="-128"/>
              </a:rPr>
              <a:t>Adenosine deaminase acting on RNA</a:t>
            </a:r>
            <a:r>
              <a:rPr kumimoji="1" lang="ja-JP" altLang="en-US" sz="1600" dirty="0">
                <a:latin typeface="Cooper Black" panose="0208090404030B020404" pitchFamily="18" charset="0"/>
                <a:ea typeface="UD デジタル 教科書体 NK-B" panose="02020700000000000000" pitchFamily="18" charset="-128"/>
              </a:rPr>
              <a:t>）細胞内に存在する</a:t>
            </a:r>
          </a:p>
        </p:txBody>
      </p:sp>
    </p:spTree>
    <p:extLst>
      <p:ext uri="{BB962C8B-B14F-4D97-AF65-F5344CB8AC3E}">
        <p14:creationId xmlns:p14="http://schemas.microsoft.com/office/powerpoint/2010/main" val="1956837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4849505" y="296029"/>
            <a:ext cx="2492990" cy="646331"/>
          </a:xfrm>
          <a:prstGeom prst="rect">
            <a:avLst/>
          </a:prstGeom>
        </p:spPr>
        <p:txBody>
          <a:bodyPr wrap="none">
            <a:spAutoFit/>
          </a:bodyPr>
          <a:lstStyle/>
          <a:p>
            <a:r>
              <a:rPr lang="ja-JP" altLang="en-US" sz="36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一塩基編集</a:t>
            </a:r>
            <a:endParaRPr lang="en-US" altLang="ja-JP" sz="36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pic>
        <p:nvPicPr>
          <p:cNvPr id="6" name="図 5"/>
          <p:cNvPicPr>
            <a:picLocks noChangeAspect="1"/>
          </p:cNvPicPr>
          <p:nvPr/>
        </p:nvPicPr>
        <p:blipFill>
          <a:blip r:embed="rId2"/>
          <a:stretch>
            <a:fillRect/>
          </a:stretch>
        </p:blipFill>
        <p:spPr>
          <a:xfrm>
            <a:off x="805669" y="942360"/>
            <a:ext cx="10580662" cy="5773073"/>
          </a:xfrm>
          <a:prstGeom prst="rect">
            <a:avLst/>
          </a:prstGeom>
        </p:spPr>
      </p:pic>
      <p:sp>
        <p:nvSpPr>
          <p:cNvPr id="2" name="テキスト ボックス 1"/>
          <p:cNvSpPr txBox="1"/>
          <p:nvPr/>
        </p:nvSpPr>
        <p:spPr>
          <a:xfrm>
            <a:off x="8039834" y="323989"/>
            <a:ext cx="3578943" cy="646331"/>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nCas9=</a:t>
            </a:r>
            <a:r>
              <a:rPr kumimoji="1" lang="ja-JP" altLang="en-US" b="1" dirty="0">
                <a:latin typeface="Meiryo UI" panose="020B0604030504040204" pitchFamily="50" charset="-128"/>
                <a:ea typeface="Meiryo UI" panose="020B0604030504040204" pitchFamily="50" charset="-128"/>
              </a:rPr>
              <a:t>ニッカ</a:t>
            </a:r>
            <a:r>
              <a:rPr kumimoji="1" lang="en-US" altLang="ja-JP" b="1" dirty="0">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ゼ</a:t>
            </a:r>
            <a:r>
              <a:rPr kumimoji="1" lang="en-US" altLang="ja-JP" b="1" dirty="0">
                <a:latin typeface="Meiryo UI" panose="020B0604030504040204" pitchFamily="50" charset="-128"/>
                <a:ea typeface="Meiryo UI" panose="020B0604030504040204" pitchFamily="50" charset="-128"/>
              </a:rPr>
              <a:t>Cas9</a:t>
            </a:r>
          </a:p>
          <a:p>
            <a:pPr algn="ctr"/>
            <a:r>
              <a:rPr kumimoji="1" lang="ja-JP" altLang="en-US" b="1" dirty="0">
                <a:latin typeface="Meiryo UI" panose="020B0604030504040204" pitchFamily="50" charset="-128"/>
                <a:ea typeface="Meiryo UI" panose="020B0604030504040204" pitchFamily="50" charset="-128"/>
              </a:rPr>
              <a:t>（切断しない</a:t>
            </a:r>
            <a:r>
              <a:rPr kumimoji="1" lang="en-US" altLang="ja-JP" b="1" dirty="0" err="1">
                <a:latin typeface="Meiryo UI" panose="020B0604030504040204" pitchFamily="50" charset="-128"/>
                <a:ea typeface="Meiryo UI" panose="020B0604030504040204" pitchFamily="50" charset="-128"/>
              </a:rPr>
              <a:t>Cas</a:t>
            </a:r>
            <a:r>
              <a:rPr kumimoji="1" lang="ja-JP" altLang="en-US" b="1" dirty="0">
                <a:latin typeface="Meiryo UI" panose="020B0604030504040204" pitchFamily="50" charset="-128"/>
                <a:ea typeface="Meiryo UI" panose="020B0604030504040204" pitchFamily="50" charset="-128"/>
              </a:rPr>
              <a:t>タンパク質）</a:t>
            </a:r>
          </a:p>
        </p:txBody>
      </p:sp>
    </p:spTree>
    <p:extLst>
      <p:ext uri="{BB962C8B-B14F-4D97-AF65-F5344CB8AC3E}">
        <p14:creationId xmlns:p14="http://schemas.microsoft.com/office/powerpoint/2010/main" val="1723447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94"/>
          <p:cNvGraphicFramePr>
            <a:graphicFrameLocks noGrp="1"/>
          </p:cNvGraphicFramePr>
          <p:nvPr/>
        </p:nvGraphicFramePr>
        <p:xfrm>
          <a:off x="283285" y="521109"/>
          <a:ext cx="11542955" cy="6180299"/>
        </p:xfrm>
        <a:graphic>
          <a:graphicData uri="http://schemas.openxmlformats.org/drawingml/2006/table">
            <a:tbl>
              <a:tblPr firstRow="1" bandRow="1">
                <a:tableStyleId>{2D5ABB26-0587-4C30-8999-92F81FD0307C}</a:tableStyleId>
              </a:tblPr>
              <a:tblGrid>
                <a:gridCol w="546847">
                  <a:extLst>
                    <a:ext uri="{9D8B030D-6E8A-4147-A177-3AD203B41FA5}">
                      <a16:colId xmlns:a16="http://schemas.microsoft.com/office/drawing/2014/main" val="1808578294"/>
                    </a:ext>
                  </a:extLst>
                </a:gridCol>
                <a:gridCol w="1504277">
                  <a:extLst>
                    <a:ext uri="{9D8B030D-6E8A-4147-A177-3AD203B41FA5}">
                      <a16:colId xmlns:a16="http://schemas.microsoft.com/office/drawing/2014/main" val="20000"/>
                    </a:ext>
                  </a:extLst>
                </a:gridCol>
                <a:gridCol w="753036">
                  <a:extLst>
                    <a:ext uri="{9D8B030D-6E8A-4147-A177-3AD203B41FA5}">
                      <a16:colId xmlns:a16="http://schemas.microsoft.com/office/drawing/2014/main" val="20001"/>
                    </a:ext>
                  </a:extLst>
                </a:gridCol>
                <a:gridCol w="1237129">
                  <a:extLst>
                    <a:ext uri="{9D8B030D-6E8A-4147-A177-3AD203B41FA5}">
                      <a16:colId xmlns:a16="http://schemas.microsoft.com/office/drawing/2014/main" val="20002"/>
                    </a:ext>
                  </a:extLst>
                </a:gridCol>
                <a:gridCol w="1021977">
                  <a:extLst>
                    <a:ext uri="{9D8B030D-6E8A-4147-A177-3AD203B41FA5}">
                      <a16:colId xmlns:a16="http://schemas.microsoft.com/office/drawing/2014/main" val="20003"/>
                    </a:ext>
                  </a:extLst>
                </a:gridCol>
                <a:gridCol w="946673">
                  <a:extLst>
                    <a:ext uri="{9D8B030D-6E8A-4147-A177-3AD203B41FA5}">
                      <a16:colId xmlns:a16="http://schemas.microsoft.com/office/drawing/2014/main" val="20005"/>
                    </a:ext>
                  </a:extLst>
                </a:gridCol>
                <a:gridCol w="731520">
                  <a:extLst>
                    <a:ext uri="{9D8B030D-6E8A-4147-A177-3AD203B41FA5}">
                      <a16:colId xmlns:a16="http://schemas.microsoft.com/office/drawing/2014/main" val="20006"/>
                    </a:ext>
                  </a:extLst>
                </a:gridCol>
                <a:gridCol w="1027671">
                  <a:extLst>
                    <a:ext uri="{9D8B030D-6E8A-4147-A177-3AD203B41FA5}">
                      <a16:colId xmlns:a16="http://schemas.microsoft.com/office/drawing/2014/main" val="20007"/>
                    </a:ext>
                  </a:extLst>
                </a:gridCol>
                <a:gridCol w="1027039">
                  <a:extLst>
                    <a:ext uri="{9D8B030D-6E8A-4147-A177-3AD203B41FA5}">
                      <a16:colId xmlns:a16="http://schemas.microsoft.com/office/drawing/2014/main" val="20008"/>
                    </a:ext>
                  </a:extLst>
                </a:gridCol>
                <a:gridCol w="1047078">
                  <a:extLst>
                    <a:ext uri="{9D8B030D-6E8A-4147-A177-3AD203B41FA5}">
                      <a16:colId xmlns:a16="http://schemas.microsoft.com/office/drawing/2014/main" val="20009"/>
                    </a:ext>
                  </a:extLst>
                </a:gridCol>
                <a:gridCol w="1699708">
                  <a:extLst>
                    <a:ext uri="{9D8B030D-6E8A-4147-A177-3AD203B41FA5}">
                      <a16:colId xmlns:a16="http://schemas.microsoft.com/office/drawing/2014/main" val="20011"/>
                    </a:ext>
                  </a:extLst>
                </a:gridCol>
              </a:tblGrid>
              <a:tr h="251968">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手法</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367030" algn="l">
                        <a:lnSpc>
                          <a:spcPct val="100000"/>
                        </a:lnSpc>
                      </a:pPr>
                      <a:r>
                        <a:rPr lang="en-US" altLang="ja-JP" sz="1100" b="0" dirty="0">
                          <a:solidFill>
                            <a:schemeClr val="bg1"/>
                          </a:solidFill>
                          <a:latin typeface="Meiryo UI" panose="020B0604030504040204" pitchFamily="50" charset="-128"/>
                          <a:ea typeface="Meiryo UI" panose="020B0604030504040204" pitchFamily="50" charset="-128"/>
                          <a:cs typeface="Meiryo UI"/>
                        </a:rPr>
                        <a:t>SARS-Cov-2</a:t>
                      </a:r>
                    </a:p>
                    <a:p>
                      <a:pPr marL="367030" algn="l">
                        <a:lnSpc>
                          <a:spcPct val="100000"/>
                        </a:lnSpc>
                      </a:pPr>
                      <a:r>
                        <a:rPr lang="en-US" altLang="ja-JP" sz="1100" b="0" baseline="0" dirty="0">
                          <a:solidFill>
                            <a:schemeClr val="bg1"/>
                          </a:solidFill>
                          <a:latin typeface="Meiryo UI" panose="020B0604030504040204" pitchFamily="50" charset="-128"/>
                          <a:ea typeface="Meiryo UI" panose="020B0604030504040204" pitchFamily="50" charset="-128"/>
                          <a:cs typeface="Meiryo UI"/>
                        </a:rPr>
                        <a:t> </a:t>
                      </a:r>
                      <a:r>
                        <a:rPr lang="ja-JP" altLang="en-US" sz="1100" b="0" dirty="0">
                          <a:solidFill>
                            <a:schemeClr val="bg1"/>
                          </a:solidFill>
                          <a:latin typeface="Meiryo UI" panose="020B0604030504040204" pitchFamily="50" charset="-128"/>
                          <a:ea typeface="Meiryo UI" panose="020B0604030504040204" pitchFamily="50" charset="-128"/>
                          <a:cs typeface="Meiryo UI"/>
                        </a:rPr>
                        <a:t>ワクチン開発</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154305" algn="l">
                        <a:lnSpc>
                          <a:spcPct val="100000"/>
                        </a:lnSpc>
                      </a:pPr>
                      <a:r>
                        <a:rPr sz="1100" b="0" dirty="0" err="1">
                          <a:solidFill>
                            <a:schemeClr val="bg1"/>
                          </a:solidFill>
                          <a:latin typeface="Meiryo UI" panose="020B0604030504040204" pitchFamily="50" charset="-128"/>
                          <a:ea typeface="Meiryo UI" panose="020B0604030504040204" pitchFamily="50" charset="-128"/>
                          <a:cs typeface="Meiryo UI"/>
                        </a:rPr>
                        <a:t>地域</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239395" algn="l">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ワクチン型</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marR="83185" indent="0" algn="ctr">
                        <a:lnSpc>
                          <a:spcPct val="100000"/>
                        </a:lnSpc>
                        <a:spcBef>
                          <a:spcPts val="795"/>
                        </a:spcBef>
                      </a:pPr>
                      <a:r>
                        <a:rPr lang="ja-JP" altLang="en-US" sz="1100" b="0" dirty="0">
                          <a:solidFill>
                            <a:schemeClr val="bg1"/>
                          </a:solidFill>
                          <a:latin typeface="Meiryo UI" panose="020B0604030504040204" pitchFamily="50" charset="-128"/>
                          <a:ea typeface="Meiryo UI" panose="020B0604030504040204" pitchFamily="50" charset="-128"/>
                          <a:cs typeface="Meiryo UI"/>
                        </a:rPr>
                        <a:t>開</a:t>
                      </a:r>
                      <a:r>
                        <a:rPr sz="1100" b="0" dirty="0" err="1">
                          <a:solidFill>
                            <a:schemeClr val="bg1"/>
                          </a:solidFill>
                          <a:latin typeface="Meiryo UI" panose="020B0604030504040204" pitchFamily="50" charset="-128"/>
                          <a:ea typeface="Meiryo UI" panose="020B0604030504040204" pitchFamily="50" charset="-128"/>
                          <a:cs typeface="Meiryo UI"/>
                        </a:rPr>
                        <a:t>発コード</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10096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indent="0" algn="ctr">
                        <a:lnSpc>
                          <a:spcPct val="100000"/>
                        </a:lnSpc>
                      </a:pPr>
                      <a:r>
                        <a:rPr sz="1100" b="0" dirty="0" err="1">
                          <a:solidFill>
                            <a:schemeClr val="bg1"/>
                          </a:solidFill>
                          <a:latin typeface="Meiryo UI" panose="020B0604030504040204" pitchFamily="50" charset="-128"/>
                          <a:ea typeface="Meiryo UI" panose="020B0604030504040204" pitchFamily="50" charset="-128"/>
                          <a:cs typeface="Meiryo UI"/>
                        </a:rPr>
                        <a:t>基礎研究</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0" marR="123189" indent="0" algn="ctr">
                        <a:lnSpc>
                          <a:spcPct val="100000"/>
                        </a:lnSpc>
                        <a:spcBef>
                          <a:spcPts val="795"/>
                        </a:spcBef>
                      </a:pPr>
                      <a:r>
                        <a:rPr lang="ja-JP" altLang="en-US" sz="1100" b="0" dirty="0">
                          <a:solidFill>
                            <a:schemeClr val="bg1"/>
                          </a:solidFill>
                          <a:latin typeface="Meiryo UI" panose="020B0604030504040204" pitchFamily="50" charset="-128"/>
                          <a:ea typeface="Meiryo UI" panose="020B0604030504040204" pitchFamily="50" charset="-128"/>
                          <a:cs typeface="Meiryo UI"/>
                        </a:rPr>
                        <a:t>前</a:t>
                      </a:r>
                      <a:r>
                        <a:rPr sz="1100" b="0" dirty="0" err="1">
                          <a:solidFill>
                            <a:schemeClr val="bg1"/>
                          </a:solidFill>
                          <a:latin typeface="Meiryo UI" panose="020B0604030504040204" pitchFamily="50" charset="-128"/>
                          <a:ea typeface="Meiryo UI" panose="020B0604030504040204" pitchFamily="50" charset="-128"/>
                          <a:cs typeface="Meiryo UI"/>
                        </a:rPr>
                        <a:t>臨床</a:t>
                      </a:r>
                      <a:br>
                        <a:rPr lang="en-US" sz="1100" b="0" dirty="0">
                          <a:solidFill>
                            <a:schemeClr val="bg1"/>
                          </a:solidFill>
                          <a:latin typeface="Meiryo UI" panose="020B0604030504040204" pitchFamily="50" charset="-128"/>
                          <a:ea typeface="Meiryo UI" panose="020B0604030504040204" pitchFamily="50" charset="-128"/>
                          <a:cs typeface="Meiryo UI"/>
                        </a:rPr>
                      </a:br>
                      <a:r>
                        <a:rPr sz="1100" b="0" dirty="0" err="1">
                          <a:solidFill>
                            <a:schemeClr val="bg1"/>
                          </a:solidFill>
                          <a:latin typeface="Meiryo UI" panose="020B0604030504040204" pitchFamily="50" charset="-128"/>
                          <a:ea typeface="Meiryo UI" panose="020B0604030504040204" pitchFamily="50" charset="-128"/>
                          <a:cs typeface="Meiryo UI"/>
                        </a:rPr>
                        <a:t>試験</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gridSpan="3">
                  <a:txBody>
                    <a:bodyPr/>
                    <a:lstStyle/>
                    <a:p>
                      <a:pPr marL="0" marR="140335" indent="0" algn="ctr">
                        <a:lnSpc>
                          <a:spcPct val="100000"/>
                        </a:lnSpc>
                        <a:spcBef>
                          <a:spcPts val="395"/>
                        </a:spcBef>
                      </a:pPr>
                      <a:r>
                        <a:rPr sz="1100" b="0" dirty="0" err="1">
                          <a:solidFill>
                            <a:srgbClr val="FFFFFF"/>
                          </a:solidFill>
                          <a:latin typeface="Meiryo UI" panose="020B0604030504040204" pitchFamily="50" charset="-128"/>
                          <a:ea typeface="Meiryo UI" panose="020B0604030504040204" pitchFamily="50" charset="-128"/>
                          <a:cs typeface="Meiryo UI"/>
                        </a:rPr>
                        <a:t>臨床試験（治験</a:t>
                      </a:r>
                      <a:r>
                        <a:rPr sz="1100" b="0" dirty="0">
                          <a:solidFill>
                            <a:srgbClr val="FFFFFF"/>
                          </a:solidFill>
                          <a:latin typeface="Meiryo UI" panose="020B0604030504040204" pitchFamily="50" charset="-128"/>
                          <a:ea typeface="Meiryo UI" panose="020B0604030504040204" pitchFamily="50" charset="-128"/>
                          <a:cs typeface="Meiryo UI"/>
                        </a:rPr>
                        <a:t>）</a:t>
                      </a:r>
                      <a:endParaRPr sz="1100" b="0" dirty="0">
                        <a:latin typeface="Meiryo UI" panose="020B0604030504040204" pitchFamily="50" charset="-128"/>
                        <a:ea typeface="Meiryo UI" panose="020B0604030504040204" pitchFamily="50" charset="-128"/>
                        <a:cs typeface="Meiryo UI"/>
                      </a:endParaRPr>
                    </a:p>
                  </a:txBody>
                  <a:tcPr marL="0" marR="0" marT="501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hMerge="1">
                  <a:txBody>
                    <a:bodyPr/>
                    <a:lstStyle/>
                    <a:p>
                      <a:endParaRPr/>
                    </a:p>
                  </a:txBody>
                  <a:tcPr marL="0" marR="0" marT="0" marB="0"/>
                </a:tc>
                <a:tc hMerge="1">
                  <a:txBody>
                    <a:bodyPr/>
                    <a:lstStyle/>
                    <a:p>
                      <a:endParaRPr/>
                    </a:p>
                  </a:txBody>
                  <a:tcPr marL="0" marR="0" marT="0" marB="0"/>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備考</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270255">
                <a:tc vMerge="1">
                  <a:txBody>
                    <a:bodyPr/>
                    <a:lstStyle/>
                    <a:p>
                      <a:endParaRPr kumimoji="1" lang="ja-JP" altLang="en-US"/>
                    </a:p>
                  </a:txBody>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a:txBody>
                    <a:bodyPr/>
                    <a:lstStyle/>
                    <a:p>
                      <a:pPr marL="0" marR="1206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第Ⅰ相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85090"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第Ⅱ相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14033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第Ⅲ相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extLst>
                  <a:ext uri="{0D108BD9-81ED-4DB2-BD59-A6C34878D82A}">
                    <a16:rowId xmlns:a16="http://schemas.microsoft.com/office/drawing/2014/main" val="10001"/>
                  </a:ext>
                </a:extLst>
              </a:tr>
              <a:tr h="467994">
                <a:tc rowSpan="5">
                  <a:txBody>
                    <a:bodyPr/>
                    <a:lstStyle/>
                    <a:p>
                      <a:pPr algn="ctr">
                        <a:lnSpc>
                          <a:spcPct val="100000"/>
                        </a:lnSpc>
                        <a:spcBef>
                          <a:spcPts val="10"/>
                        </a:spcBef>
                      </a:pPr>
                      <a:r>
                        <a:rPr lang="ja-JP" altLang="en-US" sz="1100" dirty="0">
                          <a:latin typeface="Meiryo UI" panose="020B0604030504040204" pitchFamily="50" charset="-128"/>
                          <a:ea typeface="Meiryo UI" panose="020B0604030504040204" pitchFamily="50" charset="-128"/>
                          <a:cs typeface="Meiryo UI"/>
                        </a:rPr>
                        <a:t>ＲＮＡワクチン</a:t>
                      </a:r>
                      <a:endParaRPr lang="en-US" sz="1100" dirty="0">
                        <a:latin typeface="Meiryo UI" panose="020B0604030504040204" pitchFamily="50" charset="-128"/>
                        <a:ea typeface="Meiryo UI" panose="020B0604030504040204" pitchFamily="50" charset="-128"/>
                        <a:cs typeface="Meiryo UI"/>
                      </a:endParaRPr>
                    </a:p>
                  </a:txBody>
                  <a:tcPr marL="0" marR="0" marT="1270" marB="0" vert="eaVert"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0"/>
                        </a:spcBef>
                      </a:pPr>
                      <a:r>
                        <a:rPr lang="en-US" sz="1050" dirty="0">
                          <a:latin typeface="Meiryo UI" panose="020B0604030504040204" pitchFamily="50" charset="-128"/>
                          <a:ea typeface="Meiryo UI" panose="020B0604030504040204" pitchFamily="50" charset="-128"/>
                          <a:cs typeface="Meiryo UI"/>
                        </a:rPr>
                        <a:t>Pfizer</a:t>
                      </a:r>
                    </a:p>
                    <a:p>
                      <a:pPr algn="ctr">
                        <a:lnSpc>
                          <a:spcPct val="100000"/>
                        </a:lnSpc>
                        <a:spcBef>
                          <a:spcPts val="10"/>
                        </a:spcBef>
                      </a:pPr>
                      <a:r>
                        <a:rPr lang="en-US" sz="1050" dirty="0" err="1">
                          <a:latin typeface="Meiryo UI" panose="020B0604030504040204" pitchFamily="50" charset="-128"/>
                          <a:ea typeface="Meiryo UI" panose="020B0604030504040204" pitchFamily="50" charset="-128"/>
                          <a:cs typeface="Meiryo UI"/>
                        </a:rPr>
                        <a:t>BioNTech</a:t>
                      </a:r>
                      <a:endParaRPr lang="en-US"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米国</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独逸</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en-US" sz="1050" dirty="0">
                          <a:latin typeface="Meiryo UI" panose="020B0604030504040204" pitchFamily="50" charset="-128"/>
                          <a:ea typeface="Meiryo UI" panose="020B0604030504040204" pitchFamily="50" charset="-128"/>
                          <a:cs typeface="Meiryo UI"/>
                        </a:rPr>
                        <a:t>RNA</a:t>
                      </a:r>
                      <a:r>
                        <a:rPr lang="ja-JP" altLang="en-US" sz="1050" dirty="0">
                          <a:latin typeface="Meiryo UI" panose="020B0604030504040204" pitchFamily="50" charset="-128"/>
                          <a:ea typeface="Meiryo UI" panose="020B0604030504040204" pitchFamily="50" charset="-128"/>
                          <a:cs typeface="Meiryo UI"/>
                        </a:rPr>
                        <a:t>ワクチン</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1270" algn="ctr">
                        <a:lnSpc>
                          <a:spcPct val="100000"/>
                        </a:lnSpc>
                        <a:spcBef>
                          <a:spcPts val="650"/>
                        </a:spcBef>
                      </a:pPr>
                      <a:r>
                        <a:rPr lang="en-US" altLang="ja-JP" sz="1050" dirty="0">
                          <a:latin typeface="Meiryo UI" panose="020B0604030504040204" pitchFamily="50" charset="-128"/>
                          <a:ea typeface="Meiryo UI" panose="020B0604030504040204" pitchFamily="50" charset="-128"/>
                          <a:cs typeface="Meiryo UI"/>
                        </a:rPr>
                        <a:t>BNT162b2</a:t>
                      </a:r>
                      <a:endParaRPr sz="1050" dirty="0">
                        <a:latin typeface="Meiryo UI" panose="020B0604030504040204" pitchFamily="50" charset="-128"/>
                        <a:ea typeface="Meiryo UI" panose="020B0604030504040204" pitchFamily="50" charset="-128"/>
                        <a:cs typeface="Meiryo UI"/>
                      </a:endParaRPr>
                    </a:p>
                  </a:txBody>
                  <a:tcPr marL="0" marR="0" marT="8255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R="12065" algn="ctr">
                        <a:lnSpc>
                          <a:spcPct val="100000"/>
                        </a:lnSpc>
                        <a:spcBef>
                          <a:spcPts val="20"/>
                        </a:spcBef>
                      </a:pPr>
                      <a:endParaRPr sz="1050" dirty="0">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88900" marR="140335"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l">
                        <a:lnSpc>
                          <a:spcPct val="100000"/>
                        </a:lnSpc>
                      </a:pPr>
                      <a:r>
                        <a:rPr kumimoji="1" lang="ja-JP" altLang="en-US" sz="900" b="0" i="0" kern="1200" baseline="0" dirty="0">
                          <a:solidFill>
                            <a:schemeClr val="tx1"/>
                          </a:solidFill>
                          <a:effectLst/>
                          <a:latin typeface="+mn-lt"/>
                          <a:ea typeface="+mn-ea"/>
                          <a:cs typeface="+mn-cs"/>
                        </a:rPr>
                        <a:t> </a:t>
                      </a:r>
                      <a:r>
                        <a:rPr kumimoji="1" lang="ja-JP" altLang="en-US" sz="900" b="0" i="0" kern="1200" baseline="0" dirty="0">
                          <a:solidFill>
                            <a:schemeClr val="tx1"/>
                          </a:solidFill>
                          <a:effectLst/>
                          <a:latin typeface="Meiryo UI" panose="020B0604030504040204" pitchFamily="50" charset="-128"/>
                          <a:ea typeface="Meiryo UI" panose="020B0604030504040204" pitchFamily="50" charset="-128"/>
                          <a:cs typeface="+mn-cs"/>
                        </a:rPr>
                        <a:t>中国</a:t>
                      </a:r>
                      <a:r>
                        <a:rPr kumimoji="1" lang="en-US" altLang="ja-JP" sz="1000" b="0" i="0" kern="1200" dirty="0" err="1">
                          <a:solidFill>
                            <a:schemeClr val="tx1"/>
                          </a:solidFill>
                          <a:effectLst/>
                          <a:latin typeface="Meiryo UI" panose="020B0604030504040204" pitchFamily="50" charset="-128"/>
                          <a:ea typeface="Meiryo UI" panose="020B0604030504040204" pitchFamily="50" charset="-128"/>
                          <a:cs typeface="+mn-cs"/>
                        </a:rPr>
                        <a:t>Fosun</a:t>
                      </a:r>
                      <a:r>
                        <a:rPr kumimoji="1" lang="en-US" altLang="ja-JP" sz="1000" b="0" i="0" kern="1200" dirty="0">
                          <a:solidFill>
                            <a:schemeClr val="tx1"/>
                          </a:solidFill>
                          <a:effectLst/>
                          <a:latin typeface="Meiryo UI" panose="020B0604030504040204" pitchFamily="50" charset="-128"/>
                          <a:ea typeface="Meiryo UI" panose="020B0604030504040204" pitchFamily="50" charset="-128"/>
                          <a:cs typeface="+mn-cs"/>
                        </a:rPr>
                        <a:t> Pharma </a:t>
                      </a:r>
                      <a:r>
                        <a:rPr kumimoji="1" lang="ja-JP" altLang="en-US" sz="1000" b="0" i="0" kern="1200" dirty="0">
                          <a:solidFill>
                            <a:schemeClr val="tx1"/>
                          </a:solidFill>
                          <a:effectLst/>
                          <a:latin typeface="Meiryo UI" panose="020B0604030504040204" pitchFamily="50" charset="-128"/>
                          <a:ea typeface="Meiryo UI" panose="020B0604030504040204" pitchFamily="50" charset="-128"/>
                          <a:cs typeface="+mn-cs"/>
                        </a:rPr>
                        <a:t>に供与 </a:t>
                      </a:r>
                      <a:r>
                        <a:rPr kumimoji="1" lang="en-US" altLang="ja-JP" sz="1000" b="0" i="0" kern="1200" dirty="0">
                          <a:solidFill>
                            <a:schemeClr val="tx1"/>
                          </a:solidFill>
                          <a:effectLst/>
                          <a:latin typeface="Meiryo UI" panose="020B0604030504040204" pitchFamily="50" charset="-128"/>
                          <a:ea typeface="Meiryo UI" panose="020B0604030504040204" pitchFamily="50" charset="-128"/>
                          <a:cs typeface="+mn-cs"/>
                        </a:rPr>
                        <a:t> Pfizer</a:t>
                      </a:r>
                      <a:r>
                        <a:rPr kumimoji="1" lang="ja-JP" altLang="en-US" sz="1000" b="0" i="0" kern="1200" dirty="0">
                          <a:solidFill>
                            <a:schemeClr val="tx1"/>
                          </a:solidFill>
                          <a:effectLst/>
                          <a:latin typeface="Meiryo UI" panose="020B0604030504040204" pitchFamily="50" charset="-128"/>
                          <a:ea typeface="Meiryo UI" panose="020B0604030504040204" pitchFamily="50" charset="-128"/>
                          <a:cs typeface="+mn-cs"/>
                        </a:rPr>
                        <a:t>は中国除く世界</a:t>
                      </a:r>
                      <a:endParaRPr sz="4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467994">
                <a:tc vMerge="1">
                  <a:txBody>
                    <a:bodyPr/>
                    <a:lstStyle/>
                    <a:p>
                      <a:pPr algn="ctr">
                        <a:lnSpc>
                          <a:spcPct val="100000"/>
                        </a:lnSpc>
                        <a:spcBef>
                          <a:spcPts val="10"/>
                        </a:spcBef>
                      </a:pPr>
                      <a:endParaRPr lang="en-US" sz="1050" dirty="0">
                        <a:latin typeface="Meiryo UI" panose="020B0604030504040204" pitchFamily="50" charset="-128"/>
                        <a:ea typeface="Meiryo UI" panose="020B0604030504040204" pitchFamily="50" charset="-128"/>
                        <a:cs typeface="Meiryo UI"/>
                      </a:endParaRPr>
                    </a:p>
                  </a:txBody>
                  <a:tcPr marL="0" marR="0" marT="1270"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0"/>
                        </a:spcBef>
                      </a:pPr>
                      <a:r>
                        <a:rPr lang="en-US" sz="1050" dirty="0">
                          <a:latin typeface="Meiryo UI" panose="020B0604030504040204" pitchFamily="50" charset="-128"/>
                          <a:ea typeface="Meiryo UI" panose="020B0604030504040204" pitchFamily="50" charset="-128"/>
                          <a:cs typeface="Meiryo UI"/>
                        </a:rPr>
                        <a:t>Imperial College London</a:t>
                      </a: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英国</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自己増殖型</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en-US" altLang="ja-JP" sz="1050" dirty="0">
                          <a:latin typeface="Meiryo UI" panose="020B0604030504040204" pitchFamily="50" charset="-128"/>
                          <a:ea typeface="Meiryo UI" panose="020B0604030504040204" pitchFamily="50" charset="-128"/>
                          <a:cs typeface="Meiryo UI"/>
                        </a:rPr>
                        <a:t>RNA</a:t>
                      </a:r>
                      <a:r>
                        <a:rPr lang="ja-JP" altLang="en-US" sz="1050" dirty="0">
                          <a:latin typeface="Meiryo UI" panose="020B0604030504040204" pitchFamily="50" charset="-128"/>
                          <a:ea typeface="Meiryo UI" panose="020B0604030504040204" pitchFamily="50" charset="-128"/>
                          <a:cs typeface="Meiryo UI"/>
                        </a:rPr>
                        <a:t>ワクチン</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1270" algn="ctr">
                        <a:lnSpc>
                          <a:spcPct val="100000"/>
                        </a:lnSpc>
                        <a:spcBef>
                          <a:spcPts val="650"/>
                        </a:spcBef>
                      </a:pPr>
                      <a:r>
                        <a:rPr lang="en-US" sz="1050" dirty="0">
                          <a:latin typeface="Meiryo UI" panose="020B0604030504040204" pitchFamily="50" charset="-128"/>
                          <a:ea typeface="Meiryo UI" panose="020B0604030504040204" pitchFamily="50" charset="-128"/>
                          <a:cs typeface="Meiryo UI"/>
                        </a:rPr>
                        <a:t>N/A</a:t>
                      </a:r>
                      <a:endParaRPr sz="1050" dirty="0">
                        <a:latin typeface="Meiryo UI" panose="020B0604030504040204" pitchFamily="50" charset="-128"/>
                        <a:ea typeface="Meiryo UI" panose="020B0604030504040204" pitchFamily="50" charset="-128"/>
                        <a:cs typeface="Meiryo UI"/>
                      </a:endParaRPr>
                    </a:p>
                  </a:txBody>
                  <a:tcPr marL="0" marR="0" marT="8255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R="12065" algn="ctr">
                        <a:lnSpc>
                          <a:spcPct val="100000"/>
                        </a:lnSpc>
                        <a:spcBef>
                          <a:spcPts val="20"/>
                        </a:spcBef>
                      </a:pPr>
                      <a:endParaRPr sz="1050" dirty="0">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88900" marR="140335"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pPr>
                      <a:r>
                        <a:rPr lang="ja-JP" altLang="en-US" sz="1000" dirty="0">
                          <a:latin typeface="Meiryo UI" panose="020B0604030504040204" pitchFamily="50" charset="-128"/>
                          <a:ea typeface="Meiryo UI" panose="020B0604030504040204" pitchFamily="50" charset="-128"/>
                          <a:cs typeface="Times New Roman"/>
                        </a:rPr>
                        <a:t>オックスフォード大学と連携</a:t>
                      </a:r>
                      <a:endParaRPr lang="en-US" altLang="ja-JP" sz="1000" dirty="0">
                        <a:latin typeface="Meiryo UI" panose="020B0604030504040204" pitchFamily="50" charset="-128"/>
                        <a:ea typeface="Meiryo UI" panose="020B0604030504040204" pitchFamily="50" charset="-128"/>
                        <a:cs typeface="Times New Roman"/>
                      </a:endParaRPr>
                    </a:p>
                    <a:p>
                      <a:pPr algn="ctr">
                        <a:lnSpc>
                          <a:spcPct val="100000"/>
                        </a:lnSpc>
                      </a:pPr>
                      <a:r>
                        <a:rPr lang="ja-JP" altLang="en-US" sz="1000" dirty="0">
                          <a:latin typeface="Meiryo UI" panose="020B0604030504040204" pitchFamily="50" charset="-128"/>
                          <a:ea typeface="Meiryo UI" panose="020B0604030504040204" pitchFamily="50" charset="-128"/>
                          <a:cs typeface="Times New Roman"/>
                        </a:rPr>
                        <a:t>英国政府から支援</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52151833"/>
                  </a:ext>
                </a:extLst>
              </a:tr>
              <a:tr h="467995">
                <a:tc vMerge="1">
                  <a:txBody>
                    <a:bodyPr/>
                    <a:lstStyle/>
                    <a:p>
                      <a:pPr algn="ctr">
                        <a:lnSpc>
                          <a:spcPct val="100000"/>
                        </a:lnSpc>
                        <a:spcBef>
                          <a:spcPts val="15"/>
                        </a:spcBef>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en-US" sz="1050" dirty="0" err="1">
                          <a:latin typeface="Meiryo UI" panose="020B0604030504040204" pitchFamily="50" charset="-128"/>
                          <a:ea typeface="Meiryo UI" panose="020B0604030504040204" pitchFamily="50" charset="-128"/>
                          <a:cs typeface="Meiryo UI"/>
                        </a:rPr>
                        <a:t>Moderna</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RNA</a:t>
                      </a:r>
                      <a:r>
                        <a:rPr lang="ja-JP" altLang="en-US" sz="1050" dirty="0">
                          <a:latin typeface="Meiryo UI" panose="020B0604030504040204" pitchFamily="50" charset="-128"/>
                          <a:ea typeface="Meiryo UI" panose="020B0604030504040204" pitchFamily="50" charset="-128"/>
                          <a:cs typeface="Meiryo UI"/>
                        </a:rPr>
                        <a:t>ワクチン</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1270" algn="ctr">
                        <a:lnSpc>
                          <a:spcPct val="100000"/>
                        </a:lnSpc>
                        <a:spcBef>
                          <a:spcPts val="650"/>
                        </a:spcBef>
                      </a:pPr>
                      <a:r>
                        <a:rPr lang="en-US" sz="1050" dirty="0">
                          <a:latin typeface="Meiryo UI" panose="020B0604030504040204" pitchFamily="50" charset="-128"/>
                          <a:ea typeface="Meiryo UI" panose="020B0604030504040204" pitchFamily="50" charset="-128"/>
                          <a:cs typeface="Meiryo UI"/>
                        </a:rPr>
                        <a:t>mRNA1273</a:t>
                      </a:r>
                      <a:endParaRPr sz="1050" dirty="0">
                        <a:latin typeface="Meiryo UI" panose="020B0604030504040204" pitchFamily="50" charset="-128"/>
                        <a:ea typeface="Meiryo UI" panose="020B0604030504040204" pitchFamily="50" charset="-128"/>
                        <a:cs typeface="Meiryo UI"/>
                      </a:endParaRPr>
                    </a:p>
                  </a:txBody>
                  <a:tcPr marL="0" marR="0" marT="8255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2065" algn="ctr">
                        <a:lnSpc>
                          <a:spcPct val="100000"/>
                        </a:lnSpc>
                        <a:spcBef>
                          <a:spcPts val="40"/>
                        </a:spcBef>
                      </a:pPr>
                      <a:endParaRPr sz="1050" dirty="0">
                        <a:latin typeface="Meiryo UI" panose="020B0604030504040204" pitchFamily="50" charset="-128"/>
                        <a:ea typeface="Meiryo UI" panose="020B0604030504040204" pitchFamily="50" charset="-128"/>
                        <a:cs typeface="Meiryo UI"/>
                      </a:endParaRPr>
                    </a:p>
                  </a:txBody>
                  <a:tcPr marL="0" marR="0" marT="508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03505" algn="ctr">
                        <a:lnSpc>
                          <a:spcPct val="100000"/>
                        </a:lnSpc>
                        <a:spcBef>
                          <a:spcPts val="500"/>
                        </a:spcBef>
                      </a:pPr>
                      <a:endParaRPr sz="1050" dirty="0">
                        <a:latin typeface="Meiryo UI" panose="020B0604030504040204" pitchFamily="50" charset="-128"/>
                        <a:ea typeface="Meiryo UI" panose="020B0604030504040204" pitchFamily="50" charset="-128"/>
                        <a:cs typeface="Meiryo UI"/>
                      </a:endParaRPr>
                    </a:p>
                  </a:txBody>
                  <a:tcPr marL="0" marR="0" marT="6350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BARDA</a:t>
                      </a:r>
                      <a:r>
                        <a:rPr lang="ja-JP" altLang="en-US" sz="1000" dirty="0">
                          <a:latin typeface="Meiryo UI" panose="020B0604030504040204" pitchFamily="50" charset="-128"/>
                          <a:ea typeface="Meiryo UI" panose="020B0604030504040204" pitchFamily="50" charset="-128"/>
                          <a:cs typeface="Times New Roman"/>
                        </a:rPr>
                        <a:t>が資金供与</a:t>
                      </a:r>
                      <a:endParaRPr lang="en-US" altLang="ja-JP" sz="1000" dirty="0">
                        <a:latin typeface="Meiryo UI" panose="020B0604030504040204" pitchFamily="50" charset="-128"/>
                        <a:ea typeface="Meiryo UI" panose="020B0604030504040204" pitchFamily="50" charset="-128"/>
                        <a:cs typeface="Times New Roman"/>
                      </a:endParaRPr>
                    </a:p>
                    <a:p>
                      <a:pPr algn="ctr">
                        <a:lnSpc>
                          <a:spcPct val="100000"/>
                        </a:lnSpc>
                      </a:pPr>
                      <a:r>
                        <a:rPr lang="ja-JP" altLang="en-US" sz="1000" dirty="0">
                          <a:latin typeface="Meiryo UI" panose="020B0604030504040204" pitchFamily="50" charset="-128"/>
                          <a:ea typeface="Meiryo UI" panose="020B0604030504040204" pitchFamily="50" charset="-128"/>
                          <a:cs typeface="Times New Roman"/>
                        </a:rPr>
                        <a:t>日本にワクチン提供</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CureVac</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独逸</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自己増殖型</a:t>
                      </a:r>
                      <a:endParaRPr lang="en-US"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en-US" sz="1000" dirty="0">
                          <a:latin typeface="Meiryo UI" panose="020B0604030504040204" pitchFamily="50" charset="-128"/>
                          <a:ea typeface="Meiryo UI" panose="020B0604030504040204" pitchFamily="50" charset="-128"/>
                          <a:cs typeface="Meiryo UI"/>
                        </a:rPr>
                        <a:t>RNA</a:t>
                      </a:r>
                      <a:r>
                        <a:rPr lang="ja-JP" altLang="en-US" sz="1000" dirty="0">
                          <a:latin typeface="Meiryo UI" panose="020B0604030504040204" pitchFamily="50" charset="-128"/>
                          <a:ea typeface="Meiryo UI" panose="020B0604030504040204" pitchFamily="50" charset="-128"/>
                          <a:cs typeface="Meiryo UI"/>
                        </a:rPr>
                        <a:t>ワクチン</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Times New Roman"/>
                        </a:rPr>
                        <a:t>SCB-2019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latin typeface="Meiryo UI" panose="020B0604030504040204" pitchFamily="50" charset="-128"/>
                          <a:ea typeface="Meiryo UI" panose="020B0604030504040204" pitchFamily="50" charset="-128"/>
                          <a:cs typeface="Times New Roman"/>
                        </a:rPr>
                        <a:t>CVnCoV</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25"/>
                        </a:spcBef>
                      </a:pPr>
                      <a:r>
                        <a:rPr lang="en-US" altLang="ja-JP" sz="1000" dirty="0">
                          <a:latin typeface="Meiryo UI" panose="020B0604030504040204" pitchFamily="50" charset="-128"/>
                          <a:ea typeface="Meiryo UI" panose="020B0604030504040204" pitchFamily="50" charset="-128"/>
                          <a:cs typeface="Meiryo UI"/>
                        </a:rPr>
                        <a:t>GSK</a:t>
                      </a:r>
                      <a:r>
                        <a:rPr lang="ja-JP" altLang="en-US" sz="1000" dirty="0">
                          <a:latin typeface="Meiryo UI" panose="020B0604030504040204" pitchFamily="50" charset="-128"/>
                          <a:ea typeface="Meiryo UI" panose="020B0604030504040204" pitchFamily="50" charset="-128"/>
                          <a:cs typeface="Meiryo UI"/>
                        </a:rPr>
                        <a:t>と共同開発</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41496320"/>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VirBiotechnology</a:t>
                      </a:r>
                      <a:endParaRPr lang="en-US" sz="1050" dirty="0">
                        <a:latin typeface="Meiryo UI" panose="020B0604030504040204" pitchFamily="50" charset="-128"/>
                        <a:ea typeface="Meiryo UI" panose="020B0604030504040204" pitchFamily="50" charset="-128"/>
                        <a:cs typeface="Meiryo UI"/>
                      </a:endParaRPr>
                    </a:p>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Alnylam Pharmaceuticals</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RNA</a:t>
                      </a:r>
                      <a:r>
                        <a:rPr lang="ja-JP" altLang="en-US" sz="1000" dirty="0">
                          <a:latin typeface="Meiryo UI" panose="020B0604030504040204" pitchFamily="50" charset="-128"/>
                          <a:ea typeface="Meiryo UI" panose="020B0604030504040204" pitchFamily="50" charset="-128"/>
                          <a:cs typeface="Meiryo UI"/>
                        </a:rPr>
                        <a:t>ワクチン</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a:t>
                      </a:r>
                      <a:r>
                        <a:rPr lang="en-US" altLang="ja-JP" sz="1000" dirty="0">
                          <a:latin typeface="Meiryo UI" panose="020B0604030504040204" pitchFamily="50" charset="-128"/>
                          <a:ea typeface="Meiryo UI" panose="020B0604030504040204" pitchFamily="50" charset="-128"/>
                          <a:cs typeface="Meiryo UI"/>
                        </a:rPr>
                        <a:t>siRNA</a:t>
                      </a:r>
                      <a:r>
                        <a:rPr lang="ja-JP" altLang="en-US" sz="1000" dirty="0">
                          <a:latin typeface="Meiryo UI" panose="020B0604030504040204" pitchFamily="50" charset="-128"/>
                          <a:ea typeface="Meiryo UI" panose="020B0604030504040204" pitchFamily="50" charset="-128"/>
                          <a:cs typeface="Meiryo UI"/>
                        </a:rPr>
                        <a:t>治療薬）</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Times New Roman"/>
                        </a:rPr>
                        <a:t>ALN-COV</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dirty="0">
                          <a:latin typeface="Meiryo UI" panose="020B0604030504040204" pitchFamily="50" charset="-128"/>
                          <a:ea typeface="Meiryo UI" panose="020B0604030504040204" pitchFamily="50" charset="-128"/>
                          <a:cs typeface="Times New Roman"/>
                        </a:rPr>
                        <a:t>（</a:t>
                      </a:r>
                      <a:r>
                        <a:rPr lang="en-US" altLang="ja-JP" sz="1000" dirty="0">
                          <a:latin typeface="Meiryo UI" panose="020B0604030504040204" pitchFamily="50" charset="-128"/>
                          <a:ea typeface="Meiryo UI" panose="020B0604030504040204" pitchFamily="50" charset="-128"/>
                          <a:cs typeface="Times New Roman"/>
                        </a:rPr>
                        <a:t>VIR-2703</a:t>
                      </a:r>
                      <a:r>
                        <a:rPr lang="ja-JP" altLang="en-US" sz="1000" dirty="0">
                          <a:latin typeface="Meiryo UI" panose="020B0604030504040204" pitchFamily="50" charset="-128"/>
                          <a:ea typeface="Meiryo UI" panose="020B0604030504040204" pitchFamily="50" charset="-128"/>
                          <a:cs typeface="Times New Roman"/>
                        </a:rPr>
                        <a:t>）</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遺伝子発現抑制</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en-US" altLang="ja-JP" sz="1000" dirty="0">
                          <a:latin typeface="Meiryo UI" panose="020B0604030504040204" pitchFamily="50" charset="-128"/>
                          <a:ea typeface="Meiryo UI" panose="020B0604030504040204" pitchFamily="50" charset="-128"/>
                          <a:cs typeface="Meiryo UI"/>
                        </a:rPr>
                        <a:t>RNA</a:t>
                      </a:r>
                      <a:r>
                        <a:rPr lang="ja-JP" altLang="en-US" sz="1000" dirty="0">
                          <a:latin typeface="Meiryo UI" panose="020B0604030504040204" pitchFamily="50" charset="-128"/>
                          <a:ea typeface="Meiryo UI" panose="020B0604030504040204" pitchFamily="50" charset="-128"/>
                          <a:cs typeface="Meiryo UI"/>
                        </a:rPr>
                        <a:t>干渉（</a:t>
                      </a:r>
                      <a:r>
                        <a:rPr lang="en-US" altLang="ja-JP" sz="1000" dirty="0">
                          <a:latin typeface="Meiryo UI" panose="020B0604030504040204" pitchFamily="50" charset="-128"/>
                          <a:ea typeface="Meiryo UI" panose="020B0604030504040204" pitchFamily="50" charset="-128"/>
                          <a:cs typeface="Meiryo UI"/>
                        </a:rPr>
                        <a:t>RNAi</a:t>
                      </a:r>
                      <a:r>
                        <a:rPr lang="ja-JP" altLang="en-US" sz="1000" dirty="0">
                          <a:latin typeface="Meiryo UI" panose="020B0604030504040204" pitchFamily="50" charset="-128"/>
                          <a:ea typeface="Meiryo UI" panose="020B0604030504040204" pitchFamily="50" charset="-128"/>
                          <a:cs typeface="Meiryo UI"/>
                        </a:rPr>
                        <a:t>）</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0143203"/>
                  </a:ext>
                </a:extLst>
              </a:tr>
              <a:tr h="468033">
                <a:tc rowSpan="7">
                  <a:txBody>
                    <a:bodyPr/>
                    <a:lstStyle/>
                    <a:p>
                      <a:pPr algn="ctr">
                        <a:lnSpc>
                          <a:spcPct val="100000"/>
                        </a:lnSpc>
                        <a:spcBef>
                          <a:spcPts val="15"/>
                        </a:spcBef>
                      </a:pPr>
                      <a:r>
                        <a:rPr lang="ja-JP" altLang="en-US" sz="1100" dirty="0">
                          <a:latin typeface="Meiryo UI" panose="020B0604030504040204" pitchFamily="50" charset="-128"/>
                          <a:ea typeface="Meiryo UI" panose="020B0604030504040204" pitchFamily="50" charset="-128"/>
                          <a:cs typeface="Meiryo UI"/>
                        </a:rPr>
                        <a:t>その他の手法によるワクチン開発</a:t>
                      </a:r>
                      <a:endParaRPr sz="1100" dirty="0">
                        <a:latin typeface="Meiryo UI" panose="020B0604030504040204" pitchFamily="50" charset="-128"/>
                        <a:ea typeface="Meiryo UI" panose="020B0604030504040204" pitchFamily="50" charset="-128"/>
                        <a:cs typeface="Meiryo UI"/>
                      </a:endParaRPr>
                    </a:p>
                  </a:txBody>
                  <a:tcPr marL="0" marR="0" marT="1905" marB="0" vert="eaVert"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5"/>
                        </a:spcBef>
                      </a:pPr>
                      <a:r>
                        <a:rPr lang="en-US" sz="1050" dirty="0">
                          <a:latin typeface="Meiryo UI" panose="020B0604030504040204" pitchFamily="50" charset="-128"/>
                          <a:ea typeface="Meiryo UI" panose="020B0604030504040204" pitchFamily="50" charset="-128"/>
                          <a:cs typeface="Meiryo UI"/>
                        </a:rPr>
                        <a:t>AstraZeneca</a:t>
                      </a:r>
                    </a:p>
                    <a:p>
                      <a:pPr algn="ctr">
                        <a:lnSpc>
                          <a:spcPct val="100000"/>
                        </a:lnSpc>
                        <a:spcBef>
                          <a:spcPts val="15"/>
                        </a:spcBef>
                      </a:pPr>
                      <a:r>
                        <a:rPr lang="en-US" sz="1050" dirty="0">
                          <a:latin typeface="Meiryo UI" panose="020B0604030504040204" pitchFamily="50" charset="-128"/>
                          <a:ea typeface="Meiryo UI" panose="020B0604030504040204" pitchFamily="50" charset="-128"/>
                          <a:cs typeface="Meiryo UI"/>
                        </a:rPr>
                        <a:t>Jenner Institute</a:t>
                      </a:r>
                    </a:p>
                    <a:p>
                      <a:pPr algn="ctr">
                        <a:lnSpc>
                          <a:spcPct val="100000"/>
                        </a:lnSpc>
                        <a:spcBef>
                          <a:spcPts val="15"/>
                        </a:spcBef>
                      </a:pPr>
                      <a:r>
                        <a:rPr lang="en-US" sz="1050" dirty="0">
                          <a:latin typeface="Meiryo UI" panose="020B0604030504040204" pitchFamily="50" charset="-128"/>
                          <a:ea typeface="Meiryo UI" panose="020B0604030504040204" pitchFamily="50" charset="-128"/>
                          <a:cs typeface="Meiryo UI"/>
                        </a:rPr>
                        <a:t>Oxford Vaccine Group</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英国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BTK</a:t>
                      </a:r>
                      <a:r>
                        <a:rPr lang="ja-JP" altLang="en-US" sz="1000" dirty="0">
                          <a:latin typeface="Meiryo UI" panose="020B0604030504040204" pitchFamily="50" charset="-128"/>
                          <a:ea typeface="Meiryo UI" panose="020B0604030504040204" pitchFamily="50" charset="-128"/>
                          <a:cs typeface="Meiryo UI"/>
                        </a:rPr>
                        <a:t>阻害剤</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900" dirty="0">
                          <a:latin typeface="Meiryo UI" panose="020B0604030504040204" pitchFamily="50" charset="-128"/>
                          <a:ea typeface="Meiryo UI" panose="020B0604030504040204" pitchFamily="50" charset="-128"/>
                          <a:cs typeface="Meiryo UI"/>
                        </a:rPr>
                        <a:t>（ブルトン型</a:t>
                      </a:r>
                      <a:endParaRPr lang="en-US" altLang="ja-JP" sz="9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900" dirty="0">
                          <a:latin typeface="Meiryo UI" panose="020B0604030504040204" pitchFamily="50" charset="-128"/>
                          <a:ea typeface="Meiryo UI" panose="020B0604030504040204" pitchFamily="50" charset="-128"/>
                          <a:cs typeface="Meiryo UI"/>
                        </a:rPr>
                        <a:t>チロシンキナーゼ）</a:t>
                      </a:r>
                      <a:endParaRPr sz="900" dirty="0">
                        <a:latin typeface="Meiryo UI" panose="020B0604030504040204" pitchFamily="50" charset="-128"/>
                        <a:ea typeface="Meiryo UI" panose="020B0604030504040204" pitchFamily="50" charset="-128"/>
                        <a:cs typeface="Meiryo UI"/>
                      </a:endParaRPr>
                    </a:p>
                  </a:txBody>
                  <a:tcPr marL="0" marR="0" marT="444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sz="1000" dirty="0">
                          <a:latin typeface="Meiryo UI" panose="020B0604030504040204" pitchFamily="50" charset="-128"/>
                          <a:ea typeface="Meiryo UI" panose="020B0604030504040204" pitchFamily="50" charset="-128"/>
                          <a:cs typeface="Times New Roman"/>
                        </a:rPr>
                        <a:t>A</a:t>
                      </a:r>
                      <a:r>
                        <a:rPr lang="en-US" altLang="ja-JP" sz="1000" dirty="0">
                          <a:latin typeface="Meiryo UI" panose="020B0604030504040204" pitchFamily="50" charset="-128"/>
                          <a:ea typeface="Meiryo UI" panose="020B0604030504040204" pitchFamily="50" charset="-128"/>
                          <a:cs typeface="Times New Roman"/>
                        </a:rPr>
                        <a:t>Z</a:t>
                      </a:r>
                      <a:r>
                        <a:rPr lang="en-US" sz="1000" dirty="0">
                          <a:latin typeface="Meiryo UI" panose="020B0604030504040204" pitchFamily="50" charset="-128"/>
                          <a:ea typeface="Meiryo UI" panose="020B0604030504040204" pitchFamily="50" charset="-128"/>
                          <a:cs typeface="Times New Roman"/>
                        </a:rPr>
                        <a:t>D1222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40335"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チンパンジー由来の</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アデノウイルスベクター</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Johnson &amp; Johnson</a:t>
                      </a:r>
                    </a:p>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a:t>
                      </a:r>
                      <a:r>
                        <a:rPr lang="en-US" altLang="ja-JP" sz="1050" dirty="0" err="1">
                          <a:latin typeface="Meiryo UI" panose="020B0604030504040204" pitchFamily="50" charset="-128"/>
                          <a:ea typeface="Meiryo UI" panose="020B0604030504040204" pitchFamily="50" charset="-128"/>
                          <a:cs typeface="Meiryo UI"/>
                        </a:rPr>
                        <a:t>Yanssen</a:t>
                      </a:r>
                      <a:r>
                        <a:rPr lang="ja-JP" altLang="en-US" sz="1050" dirty="0">
                          <a:latin typeface="Meiryo UI" panose="020B0604030504040204" pitchFamily="50" charset="-128"/>
                          <a:ea typeface="Meiryo UI" panose="020B0604030504040204" pitchFamily="50" charset="-128"/>
                          <a:cs typeface="Meiryo UI"/>
                        </a:rPr>
                        <a:t>）</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日本</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ウイルスベクター</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Times New Roman"/>
                        </a:rPr>
                        <a:t>Ad26.COV2.S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kern="1200" dirty="0">
                          <a:solidFill>
                            <a:schemeClr val="tx1"/>
                          </a:solidFill>
                          <a:effectLst/>
                          <a:latin typeface="Meiryo UI" panose="020B0604030504040204" pitchFamily="50" charset="-128"/>
                          <a:ea typeface="Meiryo UI" panose="020B0604030504040204" pitchFamily="50" charset="-128"/>
                          <a:cs typeface="+mn-cs"/>
                        </a:rPr>
                        <a:t>JNJ-78436735</a:t>
                      </a:r>
                      <a:endParaRPr sz="6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r>
                        <a:rPr lang="en-US" altLang="ja-JP" sz="1000" b="0" i="0" dirty="0">
                          <a:solidFill>
                            <a:srgbClr val="404040"/>
                          </a:solidFill>
                          <a:effectLst/>
                          <a:latin typeface="Meiryo UI" panose="020B0604030504040204" pitchFamily="50" charset="-128"/>
                          <a:ea typeface="Meiryo UI" panose="020B0604030504040204" pitchFamily="50" charset="-128"/>
                        </a:rPr>
                        <a:t>11</a:t>
                      </a:r>
                      <a:r>
                        <a:rPr lang="ja-JP" altLang="en-US" sz="1000" b="0" i="0" dirty="0">
                          <a:solidFill>
                            <a:srgbClr val="404040"/>
                          </a:solidFill>
                          <a:effectLst/>
                          <a:latin typeface="Meiryo UI" panose="020B0604030504040204" pitchFamily="50" charset="-128"/>
                          <a:ea typeface="Meiryo UI" panose="020B0604030504040204" pitchFamily="50" charset="-128"/>
                        </a:rPr>
                        <a:t>／</a:t>
                      </a:r>
                      <a:r>
                        <a:rPr lang="en-US" altLang="ja-JP" sz="1000" b="0" i="0" dirty="0">
                          <a:solidFill>
                            <a:srgbClr val="404040"/>
                          </a:solidFill>
                          <a:effectLst/>
                          <a:latin typeface="Meiryo UI" panose="020B0604030504040204" pitchFamily="50" charset="-128"/>
                          <a:ea typeface="Meiryo UI" panose="020B0604030504040204" pitchFamily="50" charset="-128"/>
                        </a:rPr>
                        <a:t>16 </a:t>
                      </a:r>
                      <a:r>
                        <a:rPr lang="ja-JP" altLang="en-US" sz="1000" b="0" i="0" dirty="0">
                          <a:solidFill>
                            <a:srgbClr val="404040"/>
                          </a:solidFill>
                          <a:effectLst/>
                          <a:latin typeface="Meiryo UI" panose="020B0604030504040204" pitchFamily="50" charset="-128"/>
                          <a:ea typeface="Meiryo UI" panose="020B0604030504040204" pitchFamily="50" charset="-128"/>
                        </a:rPr>
                        <a:t>治験再開</a:t>
                      </a:r>
                      <a:endParaRPr lang="en-US" altLang="ja-JP" sz="1000" b="0" i="0" dirty="0">
                        <a:solidFill>
                          <a:srgbClr val="404040"/>
                        </a:solidFill>
                        <a:effectLst/>
                        <a:latin typeface="Meiryo UI" panose="020B0604030504040204" pitchFamily="50" charset="-128"/>
                        <a:ea typeface="Meiryo UI" panose="020B0604030504040204" pitchFamily="50" charset="-128"/>
                      </a:endParaRPr>
                    </a:p>
                    <a:p>
                      <a:pPr algn="ctr"/>
                      <a:r>
                        <a:rPr lang="en-US" altLang="ja-JP" sz="1000" b="0" i="0" dirty="0">
                          <a:solidFill>
                            <a:srgbClr val="404040"/>
                          </a:solidFill>
                          <a:effectLst/>
                          <a:latin typeface="Meiryo UI" panose="020B0604030504040204" pitchFamily="50" charset="-128"/>
                          <a:ea typeface="Meiryo UI" panose="020B0604030504040204" pitchFamily="50" charset="-128"/>
                        </a:rPr>
                        <a:t>ENSEMBLE</a:t>
                      </a:r>
                      <a:r>
                        <a:rPr lang="ja-JP" altLang="en-US" sz="1000" b="0" i="0" dirty="0">
                          <a:solidFill>
                            <a:srgbClr val="404040"/>
                          </a:solidFill>
                          <a:effectLst/>
                          <a:latin typeface="Meiryo UI" panose="020B0604030504040204" pitchFamily="50" charset="-128"/>
                          <a:ea typeface="Meiryo UI" panose="020B0604030504040204" pitchFamily="50" charset="-128"/>
                        </a:rPr>
                        <a:t>試験</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5222121"/>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Merck</a:t>
                      </a:r>
                    </a:p>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International AIDS Vaccine Initiative</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麻疹ウイルスベクター</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MK-4482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Meiryo UI"/>
                        </a:rPr>
                        <a:t>molnupiravir</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00" dirty="0">
                          <a:latin typeface="Meiryo UI" panose="020B0604030504040204" pitchFamily="50" charset="-128"/>
                          <a:ea typeface="Meiryo UI" panose="020B0604030504040204" pitchFamily="50" charset="-128"/>
                          <a:cs typeface="Meiryo UI"/>
                        </a:rPr>
                        <a:t>COVID</a:t>
                      </a:r>
                      <a:r>
                        <a:rPr lang="ja-JP" altLang="en-US" sz="1000" dirty="0">
                          <a:latin typeface="Meiryo UI" panose="020B0604030504040204" pitchFamily="50" charset="-128"/>
                          <a:ea typeface="Meiryo UI" panose="020B0604030504040204" pitchFamily="50" charset="-128"/>
                          <a:cs typeface="Meiryo UI"/>
                        </a:rPr>
                        <a:t>開発企業買収</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 豪</a:t>
                      </a:r>
                      <a:r>
                        <a:rPr kumimoji="1" lang="en-US" altLang="ja-JP" sz="1000" b="0" i="0" kern="1200" dirty="0">
                          <a:solidFill>
                            <a:schemeClr val="tx1"/>
                          </a:solidFill>
                          <a:effectLst/>
                          <a:latin typeface="Meiryo UI" panose="020B0604030504040204" pitchFamily="50" charset="-128"/>
                          <a:ea typeface="Meiryo UI" panose="020B0604030504040204" pitchFamily="50" charset="-128"/>
                          <a:cs typeface="+mn-cs"/>
                        </a:rPr>
                        <a:t>Themis Bioscience</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845791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アンジェス</a:t>
                      </a:r>
                      <a:endParaRPr lang="en-US" altLang="ja-JP" sz="1050" dirty="0">
                        <a:latin typeface="Meiryo UI" panose="020B0604030504040204" pitchFamily="50" charset="-128"/>
                        <a:ea typeface="Meiryo UI" panose="020B0604030504040204" pitchFamily="50" charset="-128"/>
                        <a:cs typeface="Meiryo UI"/>
                      </a:endParaRPr>
                    </a:p>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大阪大学</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日本</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DNA</a:t>
                      </a:r>
                      <a:r>
                        <a:rPr lang="ja-JP" altLang="en-US" sz="1000" dirty="0">
                          <a:latin typeface="Meiryo UI" panose="020B0604030504040204" pitchFamily="50" charset="-128"/>
                          <a:ea typeface="Meiryo UI" panose="020B0604030504040204" pitchFamily="50" charset="-128"/>
                          <a:cs typeface="Meiryo UI"/>
                        </a:rPr>
                        <a:t>ワクチン</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AG0301-COVID19</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環状</a:t>
                      </a:r>
                      <a:r>
                        <a:rPr lang="en-US" altLang="ja-JP" sz="1000" dirty="0">
                          <a:latin typeface="Meiryo UI" panose="020B0604030504040204" pitchFamily="50" charset="-128"/>
                          <a:ea typeface="Meiryo UI" panose="020B0604030504040204" pitchFamily="50" charset="-128"/>
                          <a:cs typeface="Meiryo UI"/>
                        </a:rPr>
                        <a:t>DNA</a:t>
                      </a:r>
                      <a:r>
                        <a:rPr lang="ja-JP" altLang="en-US" sz="1000" dirty="0">
                          <a:latin typeface="Meiryo UI" panose="020B0604030504040204" pitchFamily="50" charset="-128"/>
                          <a:ea typeface="Meiryo UI" panose="020B0604030504040204" pitchFamily="50" charset="-128"/>
                          <a:cs typeface="Meiryo UI"/>
                        </a:rPr>
                        <a:t>（プラスミド）</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9408988"/>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Novavax</a:t>
                      </a:r>
                      <a:endParaRPr lang="ja-JP" altLang="en-US" sz="1050" dirty="0">
                        <a:latin typeface="Meiryo UI" panose="020B0604030504040204" pitchFamily="50" charset="-128"/>
                        <a:ea typeface="Meiryo UI" panose="020B0604030504040204" pitchFamily="50" charset="-128"/>
                        <a:cs typeface="Meiryo UI"/>
                      </a:endParaRPr>
                    </a:p>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武田薬品</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日本</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SARS-CoV-2</a:t>
                      </a: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遺伝子組換え蛋白</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NVX-CoV2373</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00" dirty="0" err="1">
                          <a:latin typeface="Meiryo UI" panose="020B0604030504040204" pitchFamily="50" charset="-128"/>
                          <a:ea typeface="Meiryo UI" panose="020B0604030504040204" pitchFamily="50" charset="-128"/>
                          <a:cs typeface="Meiryo UI"/>
                        </a:rPr>
                        <a:t>Novavax</a:t>
                      </a:r>
                      <a:r>
                        <a:rPr lang="ja-JP" altLang="en-US" sz="1000" dirty="0">
                          <a:latin typeface="Meiryo UI" panose="020B0604030504040204" pitchFamily="50" charset="-128"/>
                          <a:ea typeface="Meiryo UI" panose="020B0604030504040204" pitchFamily="50" charset="-128"/>
                          <a:cs typeface="Meiryo UI"/>
                        </a:rPr>
                        <a:t>社がアジュバント</a:t>
                      </a:r>
                      <a:r>
                        <a:rPr lang="en-US" altLang="ja-JP" sz="1000" dirty="0">
                          <a:latin typeface="Meiryo UI" panose="020B0604030504040204" pitchFamily="50" charset="-128"/>
                          <a:ea typeface="Meiryo UI" panose="020B0604030504040204" pitchFamily="50" charset="-128"/>
                          <a:cs typeface="Meiryo UI"/>
                        </a:rPr>
                        <a:t>Matrix-M</a:t>
                      </a:r>
                      <a:r>
                        <a:rPr lang="ja-JP" altLang="en-US" sz="1000" dirty="0">
                          <a:latin typeface="Meiryo UI" panose="020B0604030504040204" pitchFamily="50" charset="-128"/>
                          <a:ea typeface="Meiryo UI" panose="020B0604030504040204" pitchFamily="50" charset="-128"/>
                          <a:cs typeface="Meiryo UI"/>
                        </a:rPr>
                        <a:t>供給</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6066382"/>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GlaxoSmithKline</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抗スパイクタンパク質</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抗体</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GSK4182136</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00" dirty="0">
                          <a:latin typeface="Meiryo UI" panose="020B0604030504040204" pitchFamily="50" charset="-128"/>
                          <a:ea typeface="Meiryo UI" panose="020B0604030504040204" pitchFamily="50" charset="-128"/>
                          <a:cs typeface="Meiryo UI"/>
                        </a:rPr>
                        <a:t>CureVac</a:t>
                      </a:r>
                      <a:r>
                        <a:rPr lang="ja-JP" altLang="en-US" sz="1000" dirty="0">
                          <a:latin typeface="Meiryo UI" panose="020B0604030504040204" pitchFamily="50" charset="-128"/>
                          <a:ea typeface="Meiryo UI" panose="020B0604030504040204" pitchFamily="50" charset="-128"/>
                          <a:cs typeface="Meiryo UI"/>
                        </a:rPr>
                        <a:t>と共同開発</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5805690"/>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Symvivo</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中国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スパイクワクチン</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（経口投与）</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bacTRL-Spike-1</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スパイクタンパク質を</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コードする</a:t>
                      </a:r>
                      <a:r>
                        <a:rPr lang="en-US" altLang="ja-JP" sz="1000" dirty="0">
                          <a:latin typeface="Meiryo UI" panose="020B0604030504040204" pitchFamily="50" charset="-128"/>
                          <a:ea typeface="Meiryo UI" panose="020B0604030504040204" pitchFamily="50" charset="-128"/>
                          <a:cs typeface="Meiryo UI"/>
                        </a:rPr>
                        <a:t>DNA</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a:solidFill>
                        <a:srgbClr val="000000"/>
                      </a:solidFill>
                      <a:prstDash val="solid"/>
                    </a:lnB>
                    <a:noFill/>
                  </a:tcPr>
                </a:tc>
                <a:extLst>
                  <a:ext uri="{0D108BD9-81ED-4DB2-BD59-A6C34878D82A}">
                    <a16:rowId xmlns:a16="http://schemas.microsoft.com/office/drawing/2014/main" val="1102907925"/>
                  </a:ext>
                </a:extLst>
              </a:tr>
            </a:tbl>
          </a:graphicData>
        </a:graphic>
      </p:graphicFrame>
      <p:sp>
        <p:nvSpPr>
          <p:cNvPr id="5" name="テキスト ボックス 4"/>
          <p:cNvSpPr txBox="1"/>
          <p:nvPr/>
        </p:nvSpPr>
        <p:spPr>
          <a:xfrm>
            <a:off x="431203" y="78763"/>
            <a:ext cx="11053346" cy="400110"/>
          </a:xfrm>
          <a:prstGeom prst="rect">
            <a:avLst/>
          </a:prstGeom>
          <a:noFill/>
        </p:spPr>
        <p:txBody>
          <a:bodyPr wrap="square" rtlCol="0">
            <a:spAutoFit/>
          </a:bodyPr>
          <a:lstStyle/>
          <a:p>
            <a:pPr algn="ctr"/>
            <a:r>
              <a:rPr lang="ja-JP" altLang="en-US" sz="2000" b="1" dirty="0">
                <a:latin typeface="BIZ UDP明朝 Medium" panose="02020500000000000000" pitchFamily="18" charset="-128"/>
                <a:ea typeface="BIZ UDP明朝 Medium" panose="02020500000000000000" pitchFamily="18" charset="-128"/>
              </a:rPr>
              <a:t>新型コロナウイルスのワクチンの開発状況（</a:t>
            </a:r>
            <a:r>
              <a:rPr lang="en-US" altLang="ja-JP" sz="2000" b="1" dirty="0">
                <a:latin typeface="BIZ UDP明朝 Medium" panose="02020500000000000000" pitchFamily="18" charset="-128"/>
                <a:ea typeface="BIZ UDP明朝 Medium" panose="02020500000000000000" pitchFamily="18" charset="-128"/>
              </a:rPr>
              <a:t>2020</a:t>
            </a:r>
            <a:r>
              <a:rPr lang="ja-JP" altLang="en-US" sz="2000" b="1" dirty="0">
                <a:latin typeface="BIZ UDP明朝 Medium" panose="02020500000000000000" pitchFamily="18" charset="-128"/>
                <a:ea typeface="BIZ UDP明朝 Medium" panose="02020500000000000000" pitchFamily="18" charset="-128"/>
              </a:rPr>
              <a:t>年）</a:t>
            </a:r>
            <a:endParaRPr lang="en-US" altLang="ja-JP" sz="2000" b="1" dirty="0">
              <a:latin typeface="BIZ UDP明朝 Medium" panose="02020500000000000000" pitchFamily="18" charset="-128"/>
              <a:ea typeface="BIZ UDP明朝 Medium" panose="02020500000000000000" pitchFamily="18" charset="-128"/>
            </a:endParaRPr>
          </a:p>
        </p:txBody>
      </p:sp>
      <p:sp>
        <p:nvSpPr>
          <p:cNvPr id="6" name="ホームベース 5"/>
          <p:cNvSpPr/>
          <p:nvPr/>
        </p:nvSpPr>
        <p:spPr>
          <a:xfrm>
            <a:off x="5355158" y="3502165"/>
            <a:ext cx="4458506" cy="24259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ホームベース 7"/>
          <p:cNvSpPr/>
          <p:nvPr/>
        </p:nvSpPr>
        <p:spPr>
          <a:xfrm>
            <a:off x="5355159" y="1156997"/>
            <a:ext cx="4367606" cy="215917"/>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ホームベース 8"/>
          <p:cNvSpPr/>
          <p:nvPr/>
        </p:nvSpPr>
        <p:spPr>
          <a:xfrm>
            <a:off x="5355159" y="2083192"/>
            <a:ext cx="4367606"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ホームベース 11"/>
          <p:cNvSpPr/>
          <p:nvPr/>
        </p:nvSpPr>
        <p:spPr>
          <a:xfrm>
            <a:off x="5355158" y="1609856"/>
            <a:ext cx="3689875" cy="236393"/>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ホームベース 5">
            <a:extLst>
              <a:ext uri="{FF2B5EF4-FFF2-40B4-BE49-F238E27FC236}">
                <a16:creationId xmlns:a16="http://schemas.microsoft.com/office/drawing/2014/main" id="{738D9188-6BCB-4A3D-BFE5-BC873340C4C3}"/>
              </a:ext>
            </a:extLst>
          </p:cNvPr>
          <p:cNvSpPr/>
          <p:nvPr/>
        </p:nvSpPr>
        <p:spPr>
          <a:xfrm>
            <a:off x="5355157" y="2549867"/>
            <a:ext cx="3076498"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ホームベース 5">
            <a:extLst>
              <a:ext uri="{FF2B5EF4-FFF2-40B4-BE49-F238E27FC236}">
                <a16:creationId xmlns:a16="http://schemas.microsoft.com/office/drawing/2014/main" id="{AC19A4ED-E3E4-4284-9CB6-433E71F2BE8E}"/>
              </a:ext>
            </a:extLst>
          </p:cNvPr>
          <p:cNvSpPr/>
          <p:nvPr/>
        </p:nvSpPr>
        <p:spPr>
          <a:xfrm>
            <a:off x="5355157" y="3007726"/>
            <a:ext cx="831077"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ホームベース 5">
            <a:extLst>
              <a:ext uri="{FF2B5EF4-FFF2-40B4-BE49-F238E27FC236}">
                <a16:creationId xmlns:a16="http://schemas.microsoft.com/office/drawing/2014/main" id="{F7D20CF3-CF5D-45DD-AC06-13F0809B00CB}"/>
              </a:ext>
            </a:extLst>
          </p:cNvPr>
          <p:cNvSpPr/>
          <p:nvPr/>
        </p:nvSpPr>
        <p:spPr>
          <a:xfrm>
            <a:off x="5355159" y="6327196"/>
            <a:ext cx="2162097"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ホームベース 18"/>
          <p:cNvSpPr/>
          <p:nvPr/>
        </p:nvSpPr>
        <p:spPr>
          <a:xfrm>
            <a:off x="5355157" y="3975270"/>
            <a:ext cx="4458506" cy="24259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ホームベース 11">
            <a:extLst>
              <a:ext uri="{FF2B5EF4-FFF2-40B4-BE49-F238E27FC236}">
                <a16:creationId xmlns:a16="http://schemas.microsoft.com/office/drawing/2014/main" id="{793E7667-2A5C-4E7C-BB4D-010BE9FDBFFB}"/>
              </a:ext>
            </a:extLst>
          </p:cNvPr>
          <p:cNvSpPr/>
          <p:nvPr/>
        </p:nvSpPr>
        <p:spPr>
          <a:xfrm>
            <a:off x="5355158" y="5386781"/>
            <a:ext cx="3689875" cy="236393"/>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ホームベース 11">
            <a:extLst>
              <a:ext uri="{FF2B5EF4-FFF2-40B4-BE49-F238E27FC236}">
                <a16:creationId xmlns:a16="http://schemas.microsoft.com/office/drawing/2014/main" id="{793E7667-2A5C-4E7C-BB4D-010BE9FDBFFB}"/>
              </a:ext>
            </a:extLst>
          </p:cNvPr>
          <p:cNvSpPr/>
          <p:nvPr/>
        </p:nvSpPr>
        <p:spPr>
          <a:xfrm>
            <a:off x="5347898" y="5869474"/>
            <a:ext cx="3689875" cy="236393"/>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5">
            <a:extLst>
              <a:ext uri="{FF2B5EF4-FFF2-40B4-BE49-F238E27FC236}">
                <a16:creationId xmlns:a16="http://schemas.microsoft.com/office/drawing/2014/main" id="{738D9188-6BCB-4A3D-BFE5-BC873340C4C3}"/>
              </a:ext>
            </a:extLst>
          </p:cNvPr>
          <p:cNvSpPr/>
          <p:nvPr/>
        </p:nvSpPr>
        <p:spPr>
          <a:xfrm>
            <a:off x="5355157" y="4441094"/>
            <a:ext cx="3076498"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ホームベース 5">
            <a:extLst>
              <a:ext uri="{FF2B5EF4-FFF2-40B4-BE49-F238E27FC236}">
                <a16:creationId xmlns:a16="http://schemas.microsoft.com/office/drawing/2014/main" id="{738D9188-6BCB-4A3D-BFE5-BC873340C4C3}"/>
              </a:ext>
            </a:extLst>
          </p:cNvPr>
          <p:cNvSpPr/>
          <p:nvPr/>
        </p:nvSpPr>
        <p:spPr>
          <a:xfrm>
            <a:off x="5347898" y="4914070"/>
            <a:ext cx="3076498"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225433" y="6647641"/>
            <a:ext cx="5464885"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出所：三井物産戦略研究所作成</a:t>
            </a:r>
          </a:p>
        </p:txBody>
      </p:sp>
    </p:spTree>
    <p:extLst>
      <p:ext uri="{BB962C8B-B14F-4D97-AF65-F5344CB8AC3E}">
        <p14:creationId xmlns:p14="http://schemas.microsoft.com/office/powerpoint/2010/main" val="4087045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94"/>
          <p:cNvGraphicFramePr>
            <a:graphicFrameLocks noGrp="1"/>
          </p:cNvGraphicFramePr>
          <p:nvPr/>
        </p:nvGraphicFramePr>
        <p:xfrm>
          <a:off x="408790" y="131170"/>
          <a:ext cx="11371730" cy="6621777"/>
        </p:xfrm>
        <a:graphic>
          <a:graphicData uri="http://schemas.openxmlformats.org/drawingml/2006/table">
            <a:tbl>
              <a:tblPr firstRow="1" bandRow="1">
                <a:tableStyleId>{2D5ABB26-0587-4C30-8999-92F81FD0307C}</a:tableStyleId>
              </a:tblPr>
              <a:tblGrid>
                <a:gridCol w="1590715">
                  <a:extLst>
                    <a:ext uri="{9D8B030D-6E8A-4147-A177-3AD203B41FA5}">
                      <a16:colId xmlns:a16="http://schemas.microsoft.com/office/drawing/2014/main" val="20000"/>
                    </a:ext>
                  </a:extLst>
                </a:gridCol>
                <a:gridCol w="1884301">
                  <a:extLst>
                    <a:ext uri="{9D8B030D-6E8A-4147-A177-3AD203B41FA5}">
                      <a16:colId xmlns:a16="http://schemas.microsoft.com/office/drawing/2014/main" val="20002"/>
                    </a:ext>
                  </a:extLst>
                </a:gridCol>
                <a:gridCol w="912048">
                  <a:extLst>
                    <a:ext uri="{9D8B030D-6E8A-4147-A177-3AD203B41FA5}">
                      <a16:colId xmlns:a16="http://schemas.microsoft.com/office/drawing/2014/main" val="20004"/>
                    </a:ext>
                  </a:extLst>
                </a:gridCol>
                <a:gridCol w="1518488">
                  <a:extLst>
                    <a:ext uri="{9D8B030D-6E8A-4147-A177-3AD203B41FA5}">
                      <a16:colId xmlns:a16="http://schemas.microsoft.com/office/drawing/2014/main" val="20005"/>
                    </a:ext>
                  </a:extLst>
                </a:gridCol>
                <a:gridCol w="684665">
                  <a:extLst>
                    <a:ext uri="{9D8B030D-6E8A-4147-A177-3AD203B41FA5}">
                      <a16:colId xmlns:a16="http://schemas.microsoft.com/office/drawing/2014/main" val="20006"/>
                    </a:ext>
                  </a:extLst>
                </a:gridCol>
                <a:gridCol w="854043">
                  <a:extLst>
                    <a:ext uri="{9D8B030D-6E8A-4147-A177-3AD203B41FA5}">
                      <a16:colId xmlns:a16="http://schemas.microsoft.com/office/drawing/2014/main" val="20007"/>
                    </a:ext>
                  </a:extLst>
                </a:gridCol>
                <a:gridCol w="1000698">
                  <a:extLst>
                    <a:ext uri="{9D8B030D-6E8A-4147-A177-3AD203B41FA5}">
                      <a16:colId xmlns:a16="http://schemas.microsoft.com/office/drawing/2014/main" val="20008"/>
                    </a:ext>
                  </a:extLst>
                </a:gridCol>
                <a:gridCol w="903857">
                  <a:extLst>
                    <a:ext uri="{9D8B030D-6E8A-4147-A177-3AD203B41FA5}">
                      <a16:colId xmlns:a16="http://schemas.microsoft.com/office/drawing/2014/main" val="20009"/>
                    </a:ext>
                  </a:extLst>
                </a:gridCol>
                <a:gridCol w="484208">
                  <a:extLst>
                    <a:ext uri="{9D8B030D-6E8A-4147-A177-3AD203B41FA5}">
                      <a16:colId xmlns:a16="http://schemas.microsoft.com/office/drawing/2014/main" val="20010"/>
                    </a:ext>
                  </a:extLst>
                </a:gridCol>
                <a:gridCol w="1538707">
                  <a:extLst>
                    <a:ext uri="{9D8B030D-6E8A-4147-A177-3AD203B41FA5}">
                      <a16:colId xmlns:a16="http://schemas.microsoft.com/office/drawing/2014/main" val="20011"/>
                    </a:ext>
                  </a:extLst>
                </a:gridCol>
              </a:tblGrid>
              <a:tr h="251968">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開発企業</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　標的疾患</a:t>
                      </a:r>
                      <a:endParaRPr lang="en-US" altLang="ja-JP"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投与方法</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プログラム</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marR="123189" indent="0" algn="r">
                        <a:lnSpc>
                          <a:spcPct val="100000"/>
                        </a:lnSpc>
                        <a:spcBef>
                          <a:spcPts val="795"/>
                        </a:spcBef>
                      </a:pPr>
                      <a:r>
                        <a:rPr lang="ja-JP" altLang="en-US" sz="1100" b="0" dirty="0">
                          <a:solidFill>
                            <a:schemeClr val="bg1"/>
                          </a:solidFill>
                          <a:latin typeface="Meiryo UI" panose="020B0604030504040204" pitchFamily="50" charset="-128"/>
                          <a:ea typeface="Meiryo UI" panose="020B0604030504040204" pitchFamily="50" charset="-128"/>
                          <a:cs typeface="Meiryo UI"/>
                        </a:rPr>
                        <a:t>前</a:t>
                      </a:r>
                      <a:r>
                        <a:rPr sz="1100" b="0" dirty="0" err="1">
                          <a:solidFill>
                            <a:schemeClr val="bg1"/>
                          </a:solidFill>
                          <a:latin typeface="Meiryo UI" panose="020B0604030504040204" pitchFamily="50" charset="-128"/>
                          <a:ea typeface="Meiryo UI" panose="020B0604030504040204" pitchFamily="50" charset="-128"/>
                          <a:cs typeface="Meiryo UI"/>
                        </a:rPr>
                        <a:t>臨床</a:t>
                      </a:r>
                      <a:br>
                        <a:rPr lang="en-US" sz="1100" b="0" dirty="0">
                          <a:solidFill>
                            <a:schemeClr val="bg1"/>
                          </a:solidFill>
                          <a:latin typeface="Meiryo UI" panose="020B0604030504040204" pitchFamily="50" charset="-128"/>
                          <a:ea typeface="Meiryo UI" panose="020B0604030504040204" pitchFamily="50" charset="-128"/>
                          <a:cs typeface="Meiryo UI"/>
                        </a:rPr>
                      </a:br>
                      <a:r>
                        <a:rPr sz="1100" b="0" dirty="0" err="1">
                          <a:solidFill>
                            <a:schemeClr val="bg1"/>
                          </a:solidFill>
                          <a:latin typeface="Meiryo UI" panose="020B0604030504040204" pitchFamily="50" charset="-128"/>
                          <a:ea typeface="Meiryo UI" panose="020B0604030504040204" pitchFamily="50" charset="-128"/>
                          <a:cs typeface="Meiryo UI"/>
                        </a:rPr>
                        <a:t>試験</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gridSpan="3">
                  <a:txBody>
                    <a:bodyPr/>
                    <a:lstStyle/>
                    <a:p>
                      <a:pPr marL="0" marR="140335" indent="0" algn="ctr">
                        <a:lnSpc>
                          <a:spcPct val="100000"/>
                        </a:lnSpc>
                        <a:spcBef>
                          <a:spcPts val="395"/>
                        </a:spcBef>
                      </a:pPr>
                      <a:r>
                        <a:rPr lang="ja-JP" altLang="en-US" sz="1100" b="0" dirty="0">
                          <a:solidFill>
                            <a:srgbClr val="FFFFFF"/>
                          </a:solidFill>
                          <a:latin typeface="Meiryo UI" panose="020B0604030504040204" pitchFamily="50" charset="-128"/>
                          <a:ea typeface="Meiryo UI" panose="020B0604030504040204" pitchFamily="50" charset="-128"/>
                          <a:cs typeface="Meiryo UI"/>
                        </a:rPr>
                        <a:t>　</a:t>
                      </a:r>
                      <a:r>
                        <a:rPr sz="1100" b="0" dirty="0" err="1">
                          <a:solidFill>
                            <a:srgbClr val="FFFFFF"/>
                          </a:solidFill>
                          <a:latin typeface="Meiryo UI" panose="020B0604030504040204" pitchFamily="50" charset="-128"/>
                          <a:ea typeface="Meiryo UI" panose="020B0604030504040204" pitchFamily="50" charset="-128"/>
                          <a:cs typeface="Meiryo UI"/>
                        </a:rPr>
                        <a:t>臨床試験（治験</a:t>
                      </a:r>
                      <a:r>
                        <a:rPr sz="1100" b="0" dirty="0">
                          <a:solidFill>
                            <a:srgbClr val="FFFFFF"/>
                          </a:solidFill>
                          <a:latin typeface="Meiryo UI" panose="020B0604030504040204" pitchFamily="50" charset="-128"/>
                          <a:ea typeface="Meiryo UI" panose="020B0604030504040204" pitchFamily="50" charset="-128"/>
                          <a:cs typeface="Meiryo UI"/>
                        </a:rPr>
                        <a:t>）</a:t>
                      </a:r>
                      <a:endParaRPr sz="1100" b="0" dirty="0">
                        <a:latin typeface="Meiryo UI" panose="020B0604030504040204" pitchFamily="50" charset="-128"/>
                        <a:ea typeface="Meiryo UI" panose="020B0604030504040204" pitchFamily="50" charset="-128"/>
                        <a:cs typeface="Meiryo UI"/>
                      </a:endParaRPr>
                    </a:p>
                  </a:txBody>
                  <a:tcPr marL="0" marR="0" marT="5016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hMerge="1">
                  <a:txBody>
                    <a:bodyPr/>
                    <a:lstStyle/>
                    <a:p>
                      <a:endParaRPr/>
                    </a:p>
                  </a:txBody>
                  <a:tcPr marL="0" marR="0" marT="0" marB="0"/>
                </a:tc>
                <a:tc hMerge="1">
                  <a:txBody>
                    <a:bodyPr/>
                    <a:lstStyle/>
                    <a:p>
                      <a:endParaRPr/>
                    </a:p>
                  </a:txBody>
                  <a:tcPr marL="0" marR="0" marT="0" marB="0"/>
                </a:tc>
                <a:tc rowSpan="2">
                  <a:txBody>
                    <a:bodyPr/>
                    <a:lstStyle/>
                    <a:p>
                      <a:pPr marL="25400" marR="130810" algn="ctr">
                        <a:lnSpc>
                          <a:spcPct val="100000"/>
                        </a:lnSpc>
                      </a:pPr>
                      <a:r>
                        <a:rPr sz="1100" b="0" spc="-35" dirty="0" err="1">
                          <a:solidFill>
                            <a:schemeClr val="bg1"/>
                          </a:solidFill>
                          <a:latin typeface="Meiryo UI" panose="020B0604030504040204" pitchFamily="50" charset="-128"/>
                          <a:ea typeface="Meiryo UI" panose="020B0604030504040204" pitchFamily="50" charset="-128"/>
                          <a:cs typeface="Meiryo UI"/>
                        </a:rPr>
                        <a:t>承認</a:t>
                      </a:r>
                      <a:endParaRPr lang="en-US" sz="1100" b="0" spc="-35" dirty="0">
                        <a:solidFill>
                          <a:schemeClr val="bg1"/>
                        </a:solidFill>
                        <a:latin typeface="Meiryo UI" panose="020B0604030504040204" pitchFamily="50" charset="-128"/>
                        <a:ea typeface="Meiryo UI" panose="020B0604030504040204" pitchFamily="50" charset="-128"/>
                        <a:cs typeface="Meiryo UI"/>
                      </a:endParaRPr>
                    </a:p>
                    <a:p>
                      <a:pPr marL="25400" marR="130810" algn="ctr">
                        <a:lnSpc>
                          <a:spcPct val="100000"/>
                        </a:lnSpc>
                      </a:pPr>
                      <a:r>
                        <a:rPr sz="1100" b="0" spc="-35" dirty="0" err="1">
                          <a:solidFill>
                            <a:schemeClr val="bg1"/>
                          </a:solidFill>
                          <a:latin typeface="Meiryo UI" panose="020B0604030504040204" pitchFamily="50" charset="-128"/>
                          <a:ea typeface="Meiryo UI" panose="020B0604030504040204" pitchFamily="50" charset="-128"/>
                          <a:cs typeface="Meiryo UI"/>
                        </a:rPr>
                        <a:t>審査</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備考</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extLst>
                  <a:ext uri="{0D108BD9-81ED-4DB2-BD59-A6C34878D82A}">
                    <a16:rowId xmlns:a16="http://schemas.microsoft.com/office/drawing/2014/main" val="10000"/>
                  </a:ext>
                </a:extLst>
              </a:tr>
              <a:tr h="270255">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a:txBody>
                    <a:bodyPr/>
                    <a:lstStyle/>
                    <a:p>
                      <a:pPr marL="0" marR="1206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第Ⅰ相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85090"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第Ⅱ相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14033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第Ⅲ相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extLst>
                  <a:ext uri="{0D108BD9-81ED-4DB2-BD59-A6C34878D82A}">
                    <a16:rowId xmlns:a16="http://schemas.microsoft.com/office/drawing/2014/main" val="10001"/>
                  </a:ext>
                </a:extLst>
              </a:tr>
              <a:tr h="467994">
                <a:tc rowSpan="3">
                  <a:txBody>
                    <a:bodyPr/>
                    <a:lstStyle/>
                    <a:p>
                      <a:pPr algn="ctr">
                        <a:lnSpc>
                          <a:spcPct val="100000"/>
                        </a:lnSpc>
                        <a:spcBef>
                          <a:spcPts val="10"/>
                        </a:spcBef>
                      </a:pPr>
                      <a:r>
                        <a:rPr kumimoji="1" lang="fr-FR" altLang="ja-JP" sz="1050" kern="1200" dirty="0" err="1">
                          <a:solidFill>
                            <a:schemeClr val="tx1"/>
                          </a:solidFill>
                          <a:effectLst/>
                          <a:latin typeface="Meiryo UI" panose="020B0604030504040204" pitchFamily="50" charset="-128"/>
                          <a:ea typeface="Meiryo UI" panose="020B0604030504040204" pitchFamily="50" charset="-128"/>
                          <a:cs typeface="+mn-cs"/>
                        </a:rPr>
                        <a:t>Biopharmaceutical</a:t>
                      </a:r>
                      <a:endParaRPr kumimoji="1" lang="fr-FR" altLang="ja-JP" sz="1050" kern="1200" dirty="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10"/>
                        </a:spcBef>
                      </a:pPr>
                      <a:r>
                        <a:rPr kumimoji="1" lang="fr-FR" altLang="ja-JP" sz="1050" kern="1200" dirty="0">
                          <a:solidFill>
                            <a:schemeClr val="tx1"/>
                          </a:solidFill>
                          <a:effectLst/>
                          <a:latin typeface="Meiryo UI" panose="020B0604030504040204" pitchFamily="50" charset="-128"/>
                          <a:ea typeface="Meiryo UI" panose="020B0604030504040204" pitchFamily="50" charset="-128"/>
                          <a:cs typeface="+mn-cs"/>
                        </a:rPr>
                        <a:t>New </a:t>
                      </a:r>
                      <a:r>
                        <a:rPr kumimoji="1" lang="en-US" altLang="ja-JP" sz="1050" kern="1200" dirty="0">
                          <a:solidFill>
                            <a:schemeClr val="tx1"/>
                          </a:solidFill>
                          <a:effectLst/>
                          <a:latin typeface="Meiryo UI" panose="020B0604030504040204" pitchFamily="50" charset="-128"/>
                          <a:ea typeface="Meiryo UI" panose="020B0604030504040204" pitchFamily="50" charset="-128"/>
                          <a:cs typeface="+mn-cs"/>
                        </a:rPr>
                        <a:t>T</a:t>
                      </a:r>
                      <a:r>
                        <a:rPr kumimoji="1" lang="fr-FR" altLang="ja-JP" sz="1050" kern="1200" dirty="0" err="1">
                          <a:solidFill>
                            <a:schemeClr val="tx1"/>
                          </a:solidFill>
                          <a:effectLst/>
                          <a:latin typeface="Meiryo UI" panose="020B0604030504040204" pitchFamily="50" charset="-128"/>
                          <a:ea typeface="Meiryo UI" panose="020B0604030504040204" pitchFamily="50" charset="-128"/>
                          <a:cs typeface="+mn-cs"/>
                        </a:rPr>
                        <a:t>echnologies</a:t>
                      </a:r>
                      <a:endParaRPr kumimoji="1" lang="fr-FR" altLang="ja-JP" sz="1050" kern="1200" dirty="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10"/>
                        </a:spcBef>
                      </a:pPr>
                      <a:endParaRPr lang="en-US" altLang="ja-JP" sz="40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a:t>
                      </a:r>
                      <a:r>
                        <a:rPr lang="en-US" altLang="ja-JP" sz="1050" dirty="0" err="1">
                          <a:latin typeface="Meiryo UI" panose="020B0604030504040204" pitchFamily="50" charset="-128"/>
                          <a:ea typeface="Meiryo UI" panose="020B0604030504040204" pitchFamily="50" charset="-128"/>
                          <a:cs typeface="Meiryo UI"/>
                        </a:rPr>
                        <a:t>BioNTech</a:t>
                      </a:r>
                      <a:r>
                        <a:rPr lang="ja-JP" altLang="en-US" sz="1050" dirty="0">
                          <a:latin typeface="Meiryo UI" panose="020B0604030504040204" pitchFamily="50" charset="-128"/>
                          <a:ea typeface="Meiryo UI" panose="020B0604030504040204" pitchFamily="50" charset="-128"/>
                          <a:cs typeface="Meiryo UI"/>
                        </a:rPr>
                        <a:t>）</a:t>
                      </a:r>
                      <a:endParaRPr lang="en-US" sz="1050" dirty="0">
                        <a:latin typeface="Meiryo UI" panose="020B0604030504040204" pitchFamily="50" charset="-128"/>
                        <a:ea typeface="Meiryo UI" panose="020B0604030504040204" pitchFamily="50" charset="-128"/>
                        <a:cs typeface="Meiryo UI"/>
                      </a:endParaRPr>
                    </a:p>
                  </a:txBody>
                  <a:tcPr marL="0" marR="0" marT="1270"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ヒトパピローマウイルス</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感染症</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BNT113</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R="12065" algn="ctr">
                        <a:lnSpc>
                          <a:spcPct val="100000"/>
                        </a:lnSpc>
                        <a:spcBef>
                          <a:spcPts val="20"/>
                        </a:spcBef>
                      </a:pPr>
                      <a:endParaRPr sz="1050" dirty="0">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L="88900" marR="140335"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R="13081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HPV16</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由来の腫瘍性タンパク質</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E6</a:t>
                      </a:r>
                      <a:r>
                        <a:rPr kumimoji="1" lang="ja-JP" altLang="en-US" sz="900" b="0" i="0" kern="1200" dirty="0" err="1">
                          <a:solidFill>
                            <a:schemeClr val="tx1"/>
                          </a:solidFill>
                          <a:effectLst/>
                          <a:latin typeface="Meiryo UI" panose="020B0604030504040204" pitchFamily="50" charset="-128"/>
                          <a:ea typeface="Meiryo UI" panose="020B0604030504040204" pitchFamily="50" charset="-128"/>
                          <a:cs typeface="+mn-cs"/>
                        </a:rPr>
                        <a:t>、</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E7</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に対する免疫応答誘発</a:t>
                      </a:r>
                      <a:endParaRPr sz="1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a:solidFill>
                        <a:srgbClr val="000000"/>
                      </a:solidFill>
                      <a:prstDash val="solid"/>
                    </a:lnB>
                    <a:noFill/>
                  </a:tcPr>
                </a:tc>
                <a:extLst>
                  <a:ext uri="{0D108BD9-81ED-4DB2-BD59-A6C34878D82A}">
                    <a16:rowId xmlns:a16="http://schemas.microsoft.com/office/drawing/2014/main" val="10005"/>
                  </a:ext>
                </a:extLst>
              </a:tr>
              <a:tr h="467995">
                <a:tc vMerge="1">
                  <a:txBody>
                    <a:bodyPr/>
                    <a:lstStyle/>
                    <a:p>
                      <a:pPr algn="ctr">
                        <a:lnSpc>
                          <a:spcPct val="100000"/>
                        </a:lnSpc>
                        <a:spcBef>
                          <a:spcPts val="15"/>
                        </a:spcBef>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メラノーマ</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鼻腔内投与</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静脈内投与</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BNT111</a:t>
                      </a:r>
                    </a:p>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BNT122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12065" algn="ctr">
                        <a:lnSpc>
                          <a:spcPct val="100000"/>
                        </a:lnSpc>
                        <a:spcBef>
                          <a:spcPts val="40"/>
                        </a:spcBef>
                      </a:pPr>
                      <a:endParaRPr sz="1050" dirty="0">
                        <a:latin typeface="Meiryo UI" panose="020B0604030504040204" pitchFamily="50" charset="-128"/>
                        <a:ea typeface="Meiryo UI" panose="020B0604030504040204" pitchFamily="50" charset="-128"/>
                        <a:cs typeface="Meiryo UI"/>
                      </a:endParaRPr>
                    </a:p>
                  </a:txBody>
                  <a:tcPr marL="0" marR="0" marT="508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103505" algn="ctr">
                        <a:lnSpc>
                          <a:spcPct val="100000"/>
                        </a:lnSpc>
                        <a:spcBef>
                          <a:spcPts val="500"/>
                        </a:spcBef>
                      </a:pPr>
                      <a:endParaRPr sz="1050" dirty="0">
                        <a:latin typeface="Meiryo UI" panose="020B0604030504040204" pitchFamily="50" charset="-128"/>
                        <a:ea typeface="Meiryo UI" panose="020B0604030504040204" pitchFamily="50" charset="-128"/>
                        <a:cs typeface="Meiryo UI"/>
                      </a:endParaRPr>
                    </a:p>
                  </a:txBody>
                  <a:tcPr marL="0" marR="0" marT="6350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L="31115" marR="130810" algn="ctr">
                        <a:lnSpc>
                          <a:spcPct val="100000"/>
                        </a:lnSpc>
                        <a:spcBef>
                          <a:spcPts val="500"/>
                        </a:spcBef>
                      </a:pPr>
                      <a:endParaRPr sz="1050" dirty="0">
                        <a:latin typeface="Meiryo UI" panose="020B0604030504040204" pitchFamily="50" charset="-128"/>
                        <a:ea typeface="Meiryo UI" panose="020B0604030504040204" pitchFamily="50" charset="-128"/>
                        <a:cs typeface="Meiryo UI"/>
                      </a:endParaRPr>
                    </a:p>
                  </a:txBody>
                  <a:tcPr marL="0" marR="0" marT="6350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algn="ctr">
                        <a:lnSpc>
                          <a:spcPct val="100000"/>
                        </a:lnSpc>
                      </a:pPr>
                      <a:r>
                        <a:rPr lang="ja-JP" altLang="en-US" sz="900" dirty="0">
                          <a:latin typeface="Meiryo UI" panose="020B0604030504040204" pitchFamily="50" charset="-128"/>
                          <a:ea typeface="Meiryo UI" panose="020B0604030504040204" pitchFamily="50" charset="-128"/>
                          <a:cs typeface="Times New Roman"/>
                        </a:rPr>
                        <a:t>アジュバント及び転移性</a:t>
                      </a:r>
                      <a:endParaRPr sz="9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extLst>
                  <a:ext uri="{0D108BD9-81ED-4DB2-BD59-A6C34878D82A}">
                    <a16:rowId xmlns:a16="http://schemas.microsoft.com/office/drawing/2014/main" val="10006"/>
                  </a:ext>
                </a:extLst>
              </a:tr>
              <a:tr h="468033">
                <a:tc vMerge="1">
                  <a:txBody>
                    <a:bodyPr/>
                    <a:lstStyle/>
                    <a:p>
                      <a:pPr algn="ctr">
                        <a:lnSpc>
                          <a:spcPct val="100000"/>
                        </a:lnSpc>
                        <a:spcBef>
                          <a:spcPts val="15"/>
                        </a:spcBef>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膵臓がん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静脈内投与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BNT321</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40335"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シアリルルイス</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A</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を標的とする完全ヒト</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IgG1</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モノクローナル抗体</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68033">
                <a:tc rowSpan="3">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CureVac</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狂犬病</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CV7202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狂犬病ウイルス糖タンパク質</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RABV-G</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をコード</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5222121"/>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非小細胞肺がん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BI1361849</a:t>
                      </a:r>
                      <a:br>
                        <a:rPr lang="en-US" altLang="ja-JP" sz="1000" dirty="0">
                          <a:latin typeface="Meiryo UI" panose="020B0604030504040204" pitchFamily="50" charset="-128"/>
                          <a:ea typeface="Meiryo UI" panose="020B0604030504040204" pitchFamily="50" charset="-128"/>
                          <a:cs typeface="Times New Roman"/>
                        </a:rPr>
                      </a:br>
                      <a:r>
                        <a:rPr lang="ja-JP" altLang="en-US" sz="1000" dirty="0">
                          <a:latin typeface="Meiryo UI" panose="020B0604030504040204" pitchFamily="50" charset="-128"/>
                          <a:ea typeface="Meiryo UI" panose="020B0604030504040204" pitchFamily="50" charset="-128"/>
                          <a:cs typeface="Times New Roman"/>
                        </a:rPr>
                        <a:t>（</a:t>
                      </a:r>
                      <a:r>
                        <a:rPr lang="en-US" altLang="ja-JP" sz="1000" dirty="0">
                          <a:latin typeface="Meiryo UI" panose="020B0604030504040204" pitchFamily="50" charset="-128"/>
                          <a:ea typeface="Meiryo UI" panose="020B0604030504040204" pitchFamily="50" charset="-128"/>
                          <a:cs typeface="Times New Roman"/>
                        </a:rPr>
                        <a:t>CV9202</a:t>
                      </a:r>
                      <a:r>
                        <a:rPr lang="ja-JP" altLang="en-US" sz="1000" dirty="0">
                          <a:latin typeface="Meiryo UI" panose="020B0604030504040204" pitchFamily="50" charset="-128"/>
                          <a:ea typeface="Meiryo UI" panose="020B0604030504040204" pitchFamily="50" charset="-128"/>
                          <a:cs typeface="Times New Roman"/>
                        </a:rPr>
                        <a:t>）</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ベーリンガーインゲルハイム、ルートヴィヒ癌研究所（</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LICR</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）との共同研究</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374556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扁平上皮がん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腫瘍内投与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CV8102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50" dirty="0" err="1">
                          <a:latin typeface="Meiryo UI" panose="020B0604030504040204" pitchFamily="50" charset="-128"/>
                          <a:ea typeface="Meiryo UI" panose="020B0604030504040204" pitchFamily="50" charset="-128"/>
                          <a:cs typeface="Meiryo UI"/>
                        </a:rPr>
                        <a:t>cMEL</a:t>
                      </a:r>
                      <a:r>
                        <a:rPr lang="ja-JP" altLang="en-US" sz="1050" dirty="0" err="1">
                          <a:latin typeface="Meiryo UI" panose="020B0604030504040204" pitchFamily="50" charset="-128"/>
                          <a:ea typeface="Meiryo UI" panose="020B0604030504040204" pitchFamily="50" charset="-128"/>
                          <a:cs typeface="Meiryo UI"/>
                        </a:rPr>
                        <a:t>、</a:t>
                      </a:r>
                      <a:r>
                        <a:rPr lang="en-US" altLang="ja-JP" sz="1050" dirty="0" err="1">
                          <a:latin typeface="Meiryo UI" panose="020B0604030504040204" pitchFamily="50" charset="-128"/>
                          <a:ea typeface="Meiryo UI" panose="020B0604030504040204" pitchFamily="50" charset="-128"/>
                          <a:cs typeface="Meiryo UI"/>
                        </a:rPr>
                        <a:t>cSCC</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en-US" altLang="ja-JP" sz="1050" dirty="0" err="1">
                          <a:latin typeface="Meiryo UI" panose="020B0604030504040204" pitchFamily="50" charset="-128"/>
                          <a:ea typeface="Meiryo UI" panose="020B0604030504040204" pitchFamily="50" charset="-128"/>
                          <a:cs typeface="Meiryo UI"/>
                        </a:rPr>
                        <a:t>hnSCC</a:t>
                      </a:r>
                      <a:r>
                        <a:rPr lang="en-US" altLang="ja-JP" sz="1050" dirty="0">
                          <a:latin typeface="Meiryo UI" panose="020B0604030504040204" pitchFamily="50" charset="-128"/>
                          <a:ea typeface="Meiryo UI" panose="020B0604030504040204" pitchFamily="50" charset="-128"/>
                          <a:cs typeface="Meiryo UI"/>
                        </a:rPr>
                        <a:t> , ACC</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1746607"/>
                  </a:ext>
                </a:extLst>
              </a:tr>
              <a:tr h="468033">
                <a:tc rowSpan="2">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eTheRNA</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メラノーマ</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リンパ節投与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ECI-006</a:t>
                      </a:r>
                    </a:p>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A001</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転移性メラノーマに対する</a:t>
                      </a:r>
                      <a:r>
                        <a:rPr lang="en-US" altLang="ja-JP" sz="1050" dirty="0">
                          <a:latin typeface="Meiryo UI" panose="020B0604030504040204" pitchFamily="50" charset="-128"/>
                          <a:ea typeface="Meiryo UI" panose="020B0604030504040204" pitchFamily="50" charset="-128"/>
                          <a:cs typeface="Meiryo UI"/>
                        </a:rPr>
                        <a:t>mRNA</a:t>
                      </a:r>
                      <a:r>
                        <a:rPr lang="ja-JP" altLang="en-US" sz="1050" dirty="0">
                          <a:latin typeface="Meiryo UI" panose="020B0604030504040204" pitchFamily="50" charset="-128"/>
                          <a:ea typeface="Meiryo UI" panose="020B0604030504040204" pitchFamily="50" charset="-128"/>
                          <a:cs typeface="Meiryo UI"/>
                        </a:rPr>
                        <a:t>ベースのワクチン</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7075312"/>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HIV</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鼻腔内投与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A006</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5"/>
                        </a:spcBef>
                        <a:spcAft>
                          <a:spcPts val="0"/>
                        </a:spcAft>
                        <a:buClrTx/>
                        <a:buSzTx/>
                        <a:buFontTx/>
                        <a:buNone/>
                        <a:tabLst/>
                        <a:defRPr/>
                      </a:pPr>
                      <a:r>
                        <a:rPr kumimoji="1" lang="en-US" altLang="ja-JP" sz="1050" b="0" i="0" kern="1200" dirty="0" err="1">
                          <a:solidFill>
                            <a:schemeClr val="tx1"/>
                          </a:solidFill>
                          <a:effectLst/>
                          <a:latin typeface="Meiryo UI" panose="020B0604030504040204" pitchFamily="50" charset="-128"/>
                          <a:ea typeface="Meiryo UI" panose="020B0604030504040204" pitchFamily="50" charset="-128"/>
                          <a:cs typeface="+mn-cs"/>
                        </a:rPr>
                        <a:t>NoseVAx</a:t>
                      </a:r>
                      <a:endParaRPr sz="6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815016"/>
                  </a:ext>
                </a:extLst>
              </a:tr>
              <a:tr h="468033">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Boehringer</a:t>
                      </a:r>
                      <a:r>
                        <a:rPr lang="en-US" sz="1050" baseline="0" dirty="0">
                          <a:latin typeface="Meiryo UI" panose="020B0604030504040204" pitchFamily="50" charset="-128"/>
                          <a:ea typeface="Meiryo UI" panose="020B0604030504040204" pitchFamily="50" charset="-128"/>
                          <a:cs typeface="Meiryo UI"/>
                        </a:rPr>
                        <a:t> </a:t>
                      </a:r>
                      <a:r>
                        <a:rPr lang="en-US" sz="1050" baseline="0" dirty="0" err="1">
                          <a:latin typeface="Meiryo UI" panose="020B0604030504040204" pitchFamily="50" charset="-128"/>
                          <a:ea typeface="Meiryo UI" panose="020B0604030504040204" pitchFamily="50" charset="-128"/>
                          <a:cs typeface="Meiryo UI"/>
                        </a:rPr>
                        <a:t>Ingelheim</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慢性心不全</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慢性腎不全</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BI10773</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Inhibition of sodium glucose cotransporter2</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4349354"/>
                  </a:ext>
                </a:extLst>
              </a:tr>
              <a:tr h="468033">
                <a:tc rowSpan="4">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err="1">
                          <a:latin typeface="Meiryo UI" panose="020B0604030504040204" pitchFamily="50" charset="-128"/>
                          <a:ea typeface="Meiryo UI" panose="020B0604030504040204" pitchFamily="50" charset="-128"/>
                          <a:cs typeface="Meiryo UI"/>
                        </a:rPr>
                        <a:t>Moderna</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サイトメガロウイルス</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感染症</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筋注</a:t>
                      </a:r>
                      <a:endParaRPr lang="en-US" altLang="ja-JP" sz="1050" dirty="0">
                        <a:latin typeface="Meiryo UI" panose="020B0604030504040204" pitchFamily="50" charset="-128"/>
                        <a:ea typeface="Meiryo UI" panose="020B0604030504040204" pitchFamily="50" charset="-128"/>
                        <a:cs typeface="Meiryo UI"/>
                      </a:endParaRPr>
                    </a:p>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sz="1000" dirty="0">
                          <a:latin typeface="Meiryo UI" panose="020B0604030504040204" pitchFamily="50" charset="-128"/>
                          <a:ea typeface="Meiryo UI" panose="020B0604030504040204" pitchFamily="50" charset="-128"/>
                          <a:cs typeface="Times New Roman"/>
                        </a:rPr>
                        <a:t>mRNA-1647</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アルファガラクトシダーゼ</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a:t>
                      </a:r>
                      <a:r>
                        <a:rPr lang="en-US" altLang="ja-JP" sz="1050" dirty="0">
                          <a:latin typeface="Meiryo UI" panose="020B0604030504040204" pitchFamily="50" charset="-128"/>
                          <a:ea typeface="Meiryo UI" panose="020B0604030504040204" pitchFamily="50" charset="-128"/>
                          <a:cs typeface="Meiryo UI"/>
                        </a:rPr>
                        <a:t>CMV</a:t>
                      </a:r>
                      <a:r>
                        <a:rPr lang="ja-JP" altLang="en-US" sz="1050" dirty="0">
                          <a:latin typeface="Meiryo UI" panose="020B0604030504040204" pitchFamily="50" charset="-128"/>
                          <a:ea typeface="Meiryo UI" panose="020B0604030504040204" pitchFamily="50" charset="-128"/>
                          <a:cs typeface="Meiryo UI"/>
                        </a:rPr>
                        <a:t>）</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0322252"/>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がんワクチン</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静脈投与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sz="1000" dirty="0">
                          <a:latin typeface="Meiryo UI" panose="020B0604030504040204" pitchFamily="50" charset="-128"/>
                          <a:ea typeface="Meiryo UI" panose="020B0604030504040204" pitchFamily="50" charset="-128"/>
                          <a:cs typeface="Times New Roman"/>
                        </a:rPr>
                        <a:t>mRNA-4157</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en-US" altLang="ja-JP" sz="1050" b="0" i="0" kern="1200" dirty="0">
                          <a:solidFill>
                            <a:schemeClr val="tx1"/>
                          </a:solidFill>
                          <a:effectLst/>
                          <a:latin typeface="Meiryo UI" panose="020B0604030504040204" pitchFamily="50" charset="-128"/>
                          <a:ea typeface="Meiryo UI" panose="020B0604030504040204" pitchFamily="50" charset="-128"/>
                          <a:cs typeface="+mn-cs"/>
                        </a:rPr>
                        <a:t>KRAS</a:t>
                      </a:r>
                      <a:r>
                        <a:rPr kumimoji="1" lang="ja-JP" altLang="en-US" sz="1050" b="0" i="0" kern="1200" dirty="0">
                          <a:solidFill>
                            <a:schemeClr val="tx1"/>
                          </a:solidFill>
                          <a:effectLst/>
                          <a:latin typeface="Meiryo UI" panose="020B0604030504040204" pitchFamily="50" charset="-128"/>
                          <a:ea typeface="Meiryo UI" panose="020B0604030504040204" pitchFamily="50" charset="-128"/>
                          <a:cs typeface="+mn-cs"/>
                        </a:rPr>
                        <a:t>ワクチン</a:t>
                      </a:r>
                      <a:endParaRPr kumimoji="1" lang="en-US" altLang="ja-JP" sz="1050" b="0" i="0" kern="1200" dirty="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mRNA-5671</a:t>
                      </a:r>
                    </a:p>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CRC、NSCLC、</a:t>
                      </a:r>
                      <a:r>
                        <a:rPr lang="ja-JP" altLang="en-US" sz="1050" dirty="0">
                          <a:latin typeface="Meiryo UI" panose="020B0604030504040204" pitchFamily="50" charset="-128"/>
                          <a:ea typeface="Meiryo UI" panose="020B0604030504040204" pitchFamily="50" charset="-128"/>
                          <a:cs typeface="Meiryo UI"/>
                        </a:rPr>
                        <a:t>膵臓がん</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720948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固形腫瘍／リンパ腫</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進行性卵巣がん</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筋注</a:t>
                      </a:r>
                      <a:endParaRPr lang="en-US" altLang="ja-JP" sz="1050" dirty="0">
                        <a:latin typeface="Meiryo UI" panose="020B0604030504040204" pitchFamily="50" charset="-128"/>
                        <a:ea typeface="Meiryo UI" panose="020B0604030504040204" pitchFamily="50" charset="-128"/>
                        <a:cs typeface="Meiryo UI"/>
                      </a:endParaRPr>
                    </a:p>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ja-JP" altLang="en-US" sz="1000" dirty="0" err="1">
                          <a:latin typeface="Meiryo UI" panose="020B0604030504040204" pitchFamily="50" charset="-128"/>
                          <a:ea typeface="Meiryo UI" panose="020B0604030504040204" pitchFamily="50" charset="-128"/>
                          <a:cs typeface="Times New Roman"/>
                        </a:rPr>
                        <a:t>ｍ</a:t>
                      </a:r>
                      <a:r>
                        <a:rPr lang="en-US" altLang="ja-JP" sz="1000" dirty="0">
                          <a:latin typeface="Meiryo UI" panose="020B0604030504040204" pitchFamily="50" charset="-128"/>
                          <a:ea typeface="Meiryo UI" panose="020B0604030504040204" pitchFamily="50" charset="-128"/>
                          <a:cs typeface="Times New Roman"/>
                        </a:rPr>
                        <a:t>RNA-2416</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50" dirty="0">
                          <a:latin typeface="Meiryo UI" panose="020B0604030504040204" pitchFamily="50" charset="-128"/>
                          <a:ea typeface="Meiryo UI" panose="020B0604030504040204" pitchFamily="50" charset="-128"/>
                          <a:cs typeface="Meiryo UI"/>
                        </a:rPr>
                        <a:t>OX40L</a:t>
                      </a:r>
                      <a:r>
                        <a:rPr lang="ja-JP" altLang="en-US" sz="1050" dirty="0">
                          <a:latin typeface="Meiryo UI" panose="020B0604030504040204" pitchFamily="50" charset="-128"/>
                          <a:ea typeface="Meiryo UI" panose="020B0604030504040204" pitchFamily="50" charset="-128"/>
                          <a:cs typeface="Meiryo UI"/>
                        </a:rPr>
                        <a:t>　固形腫瘍</a:t>
                      </a:r>
                      <a:r>
                        <a:rPr lang="en-US" altLang="ja-JP" sz="1050" dirty="0">
                          <a:latin typeface="Meiryo UI" panose="020B0604030504040204" pitchFamily="50" charset="-128"/>
                          <a:ea typeface="Meiryo UI" panose="020B0604030504040204" pitchFamily="50" charset="-128"/>
                          <a:cs typeface="Meiryo UI"/>
                        </a:rPr>
                        <a:t>/</a:t>
                      </a:r>
                      <a:r>
                        <a:rPr lang="ja-JP" altLang="en-US" sz="1050" dirty="0">
                          <a:latin typeface="Meiryo UI" panose="020B0604030504040204" pitchFamily="50" charset="-128"/>
                          <a:ea typeface="Meiryo UI" panose="020B0604030504040204" pitchFamily="50" charset="-128"/>
                          <a:cs typeface="Meiryo UI"/>
                        </a:rPr>
                        <a:t>リンパ腫</a:t>
                      </a:r>
                    </a:p>
                    <a:p>
                      <a:pPr algn="ctr">
                        <a:lnSpc>
                          <a:spcPct val="100000"/>
                        </a:lnSpc>
                        <a:spcBef>
                          <a:spcPts val="25"/>
                        </a:spcBef>
                      </a:pPr>
                      <a:r>
                        <a:rPr lang="ja-JP" altLang="en-US" sz="1050" dirty="0">
                          <a:latin typeface="Meiryo UI" panose="020B0604030504040204" pitchFamily="50" charset="-128"/>
                          <a:ea typeface="Meiryo UI" panose="020B0604030504040204" pitchFamily="50" charset="-128"/>
                          <a:cs typeface="Meiryo UI"/>
                        </a:rPr>
                        <a:t>進行性卵巣癌</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1738362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糖原病</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タイプ</a:t>
                      </a:r>
                      <a:r>
                        <a:rPr lang="en-US" altLang="ja-JP" sz="1000" dirty="0">
                          <a:latin typeface="Meiryo UI" panose="020B0604030504040204" pitchFamily="50" charset="-128"/>
                          <a:ea typeface="Meiryo UI" panose="020B0604030504040204" pitchFamily="50" charset="-128"/>
                          <a:cs typeface="Meiryo UI"/>
                        </a:rPr>
                        <a:t>1a</a:t>
                      </a:r>
                      <a:r>
                        <a:rPr lang="ja-JP" altLang="en-US" sz="1000" dirty="0">
                          <a:latin typeface="Meiryo UI" panose="020B0604030504040204" pitchFamily="50" charset="-128"/>
                          <a:ea typeface="Meiryo UI" panose="020B0604030504040204" pitchFamily="50" charset="-128"/>
                          <a:cs typeface="Meiryo UI"/>
                        </a:rPr>
                        <a:t>（</a:t>
                      </a:r>
                      <a:r>
                        <a:rPr lang="en-US" altLang="ja-JP" sz="1000" dirty="0">
                          <a:latin typeface="Meiryo UI" panose="020B0604030504040204" pitchFamily="50" charset="-128"/>
                          <a:ea typeface="Meiryo UI" panose="020B0604030504040204" pitchFamily="50" charset="-128"/>
                          <a:cs typeface="Meiryo UI"/>
                        </a:rPr>
                        <a:t>GSD1a</a:t>
                      </a:r>
                      <a:r>
                        <a:rPr lang="ja-JP" altLang="en-US" sz="1000" dirty="0">
                          <a:latin typeface="Meiryo UI" panose="020B0604030504040204" pitchFamily="50" charset="-128"/>
                          <a:ea typeface="Meiryo UI" panose="020B0604030504040204" pitchFamily="50" charset="-128"/>
                          <a:cs typeface="Meiryo UI"/>
                        </a:rPr>
                        <a:t>）</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r>
                        <a:rPr lang="ja-JP" altLang="en-US" sz="1000" dirty="0" err="1">
                          <a:latin typeface="Meiryo UI" panose="020B0604030504040204" pitchFamily="50" charset="-128"/>
                          <a:ea typeface="Meiryo UI" panose="020B0604030504040204" pitchFamily="50" charset="-128"/>
                          <a:cs typeface="Times New Roman"/>
                        </a:rPr>
                        <a:t>ｍ</a:t>
                      </a:r>
                      <a:r>
                        <a:rPr lang="en-US" altLang="ja-JP" sz="1000" dirty="0">
                          <a:latin typeface="Meiryo UI" panose="020B0604030504040204" pitchFamily="50" charset="-128"/>
                          <a:ea typeface="Meiryo UI" panose="020B0604030504040204" pitchFamily="50" charset="-128"/>
                          <a:cs typeface="Times New Roman"/>
                        </a:rPr>
                        <a:t>RNA-3745</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G6Pase　</a:t>
                      </a:r>
                      <a:r>
                        <a:rPr lang="ja-JP" altLang="en-US" sz="1050" dirty="0">
                          <a:latin typeface="Meiryo UI" panose="020B0604030504040204" pitchFamily="50" charset="-128"/>
                          <a:ea typeface="Meiryo UI" panose="020B0604030504040204" pitchFamily="50" charset="-128"/>
                          <a:cs typeface="Meiryo UI"/>
                        </a:rPr>
                        <a:t>タイプ</a:t>
                      </a:r>
                      <a:r>
                        <a:rPr lang="en-US" altLang="ja-JP" sz="1050" dirty="0">
                          <a:latin typeface="Meiryo UI" panose="020B0604030504040204" pitchFamily="50" charset="-128"/>
                          <a:ea typeface="Meiryo UI" panose="020B0604030504040204" pitchFamily="50" charset="-128"/>
                          <a:cs typeface="Meiryo UI"/>
                        </a:rPr>
                        <a:t>1</a:t>
                      </a:r>
                      <a:r>
                        <a:rPr lang="en-US" sz="1050" dirty="0">
                          <a:latin typeface="Meiryo UI" panose="020B0604030504040204" pitchFamily="50" charset="-128"/>
                          <a:ea typeface="Meiryo UI" panose="020B0604030504040204" pitchFamily="50" charset="-128"/>
                          <a:cs typeface="Meiryo UI"/>
                        </a:rPr>
                        <a:t>a</a:t>
                      </a:r>
                    </a:p>
                    <a:p>
                      <a:pPr algn="ctr">
                        <a:lnSpc>
                          <a:spcPct val="100000"/>
                        </a:lnSpc>
                        <a:spcBef>
                          <a:spcPts val="25"/>
                        </a:spcBef>
                      </a:pPr>
                      <a:r>
                        <a:rPr lang="en-US" sz="1050" dirty="0">
                          <a:latin typeface="Meiryo UI" panose="020B0604030504040204" pitchFamily="50" charset="-128"/>
                          <a:ea typeface="Meiryo UI" panose="020B0604030504040204" pitchFamily="50" charset="-128"/>
                          <a:cs typeface="Meiryo UI"/>
                        </a:rPr>
                        <a:t>（GSD1a）</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a:solidFill>
                        <a:srgbClr val="000000"/>
                      </a:solidFill>
                      <a:prstDash val="solid"/>
                    </a:lnB>
                    <a:noFill/>
                  </a:tcPr>
                </a:tc>
                <a:extLst>
                  <a:ext uri="{0D108BD9-81ED-4DB2-BD59-A6C34878D82A}">
                    <a16:rowId xmlns:a16="http://schemas.microsoft.com/office/drawing/2014/main" val="1978930804"/>
                  </a:ext>
                </a:extLst>
              </a:tr>
            </a:tbl>
          </a:graphicData>
        </a:graphic>
      </p:graphicFrame>
      <p:sp>
        <p:nvSpPr>
          <p:cNvPr id="5" name="テキスト ボックス 4"/>
          <p:cNvSpPr txBox="1"/>
          <p:nvPr/>
        </p:nvSpPr>
        <p:spPr>
          <a:xfrm rot="19688438">
            <a:off x="7044612" y="1927474"/>
            <a:ext cx="3994318" cy="400110"/>
          </a:xfrm>
          <a:prstGeom prst="rect">
            <a:avLst/>
          </a:prstGeom>
          <a:noFill/>
        </p:spPr>
        <p:txBody>
          <a:bodyPr wrap="square" rtlCol="0">
            <a:spAutoFit/>
          </a:bodyPr>
          <a:lstStyle/>
          <a:p>
            <a:pPr algn="ctr"/>
            <a:r>
              <a:rPr lang="en-US" altLang="ja-JP" sz="2000" b="1" dirty="0">
                <a:latin typeface="BIZ UDP明朝 Medium" panose="02020500000000000000" pitchFamily="18" charset="-128"/>
                <a:ea typeface="BIZ UDP明朝 Medium" panose="02020500000000000000" pitchFamily="18" charset="-128"/>
              </a:rPr>
              <a:t>RNA</a:t>
            </a:r>
            <a:r>
              <a:rPr lang="ja-JP" altLang="en-US" sz="2000" b="1" dirty="0">
                <a:latin typeface="BIZ UDP明朝 Medium" panose="02020500000000000000" pitchFamily="18" charset="-128"/>
                <a:ea typeface="BIZ UDP明朝 Medium" panose="02020500000000000000" pitchFamily="18" charset="-128"/>
              </a:rPr>
              <a:t>医薬・開発の概況</a:t>
            </a:r>
            <a:endParaRPr lang="en-US" altLang="ja-JP" sz="2000" b="1" dirty="0">
              <a:latin typeface="BIZ UDP明朝 Medium" panose="02020500000000000000" pitchFamily="18" charset="-128"/>
              <a:ea typeface="BIZ UDP明朝 Medium" panose="02020500000000000000" pitchFamily="18" charset="-128"/>
            </a:endParaRPr>
          </a:p>
        </p:txBody>
      </p:sp>
      <p:sp>
        <p:nvSpPr>
          <p:cNvPr id="8" name="ホームベース 7"/>
          <p:cNvSpPr/>
          <p:nvPr/>
        </p:nvSpPr>
        <p:spPr>
          <a:xfrm>
            <a:off x="6314738" y="6392729"/>
            <a:ext cx="925158" cy="24742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ホームベース 8"/>
          <p:cNvSpPr/>
          <p:nvPr/>
        </p:nvSpPr>
        <p:spPr>
          <a:xfrm>
            <a:off x="6314732" y="5912974"/>
            <a:ext cx="1065009" cy="232328"/>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Meiryo UI" panose="020B0604030504040204" pitchFamily="50" charset="-128"/>
                <a:ea typeface="Meiryo UI" panose="020B0604030504040204" pitchFamily="50" charset="-128"/>
              </a:rPr>
              <a:t>固形腫瘍</a:t>
            </a:r>
            <a:endParaRPr kumimoji="1"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リンパ腫</a:t>
            </a:r>
            <a:endParaRPr kumimoji="1" lang="ja-JP" altLang="en-US" sz="800" dirty="0">
              <a:latin typeface="Meiryo UI" panose="020B0604030504040204" pitchFamily="50" charset="-128"/>
              <a:ea typeface="Meiryo UI" panose="020B0604030504040204" pitchFamily="50" charset="-128"/>
            </a:endParaRPr>
          </a:p>
        </p:txBody>
      </p:sp>
      <p:sp>
        <p:nvSpPr>
          <p:cNvPr id="11" name="山形 10"/>
          <p:cNvSpPr/>
          <p:nvPr/>
        </p:nvSpPr>
        <p:spPr>
          <a:xfrm>
            <a:off x="7315199" y="5912974"/>
            <a:ext cx="1075766" cy="23232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bg1"/>
                </a:solidFill>
                <a:latin typeface="Meiryo UI" panose="020B0604030504040204" pitchFamily="50" charset="-128"/>
                <a:ea typeface="Meiryo UI" panose="020B0604030504040204" pitchFamily="50" charset="-128"/>
              </a:rPr>
              <a:t>卵巣がん</a:t>
            </a:r>
          </a:p>
        </p:txBody>
      </p:sp>
      <p:sp>
        <p:nvSpPr>
          <p:cNvPr id="13" name="ホームベース 12"/>
          <p:cNvSpPr/>
          <p:nvPr/>
        </p:nvSpPr>
        <p:spPr>
          <a:xfrm>
            <a:off x="6314732" y="5472145"/>
            <a:ext cx="3127792" cy="225674"/>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ホームベース 9"/>
          <p:cNvSpPr/>
          <p:nvPr/>
        </p:nvSpPr>
        <p:spPr>
          <a:xfrm>
            <a:off x="6314736" y="744028"/>
            <a:ext cx="1527588" cy="24638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ホームベース 14"/>
          <p:cNvSpPr/>
          <p:nvPr/>
        </p:nvSpPr>
        <p:spPr>
          <a:xfrm>
            <a:off x="6314736" y="1216326"/>
            <a:ext cx="1527588" cy="25747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ホームベース 15"/>
          <p:cNvSpPr/>
          <p:nvPr/>
        </p:nvSpPr>
        <p:spPr>
          <a:xfrm>
            <a:off x="6314736" y="1691578"/>
            <a:ext cx="1527588" cy="25747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ホームベース 16"/>
          <p:cNvSpPr/>
          <p:nvPr/>
        </p:nvSpPr>
        <p:spPr>
          <a:xfrm>
            <a:off x="6314736" y="2173922"/>
            <a:ext cx="1323194" cy="246549"/>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p:nvSpPr>
        <p:spPr>
          <a:xfrm>
            <a:off x="6314732" y="2639741"/>
            <a:ext cx="1323198" cy="256754"/>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ホームベース 22"/>
          <p:cNvSpPr/>
          <p:nvPr/>
        </p:nvSpPr>
        <p:spPr>
          <a:xfrm>
            <a:off x="6314731" y="3112305"/>
            <a:ext cx="1065009" cy="2225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ホームベース 24"/>
          <p:cNvSpPr/>
          <p:nvPr/>
        </p:nvSpPr>
        <p:spPr>
          <a:xfrm>
            <a:off x="6314735" y="4049146"/>
            <a:ext cx="666973" cy="22230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p:nvSpPr>
        <p:spPr>
          <a:xfrm>
            <a:off x="6314732" y="3582297"/>
            <a:ext cx="1538350" cy="243391"/>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ホームベース 20"/>
          <p:cNvSpPr/>
          <p:nvPr/>
        </p:nvSpPr>
        <p:spPr>
          <a:xfrm>
            <a:off x="6314732" y="4515963"/>
            <a:ext cx="3033663" cy="264004"/>
          </a:xfrm>
          <a:prstGeom prst="homePlate">
            <a:avLst>
              <a:gd name="adj" fmla="val 6182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ホームベース 23"/>
          <p:cNvSpPr/>
          <p:nvPr/>
        </p:nvSpPr>
        <p:spPr>
          <a:xfrm>
            <a:off x="6306658" y="4984361"/>
            <a:ext cx="2084307" cy="242810"/>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3225433" y="6712189"/>
            <a:ext cx="5464885"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出所：三井物産戦略研究所作成</a:t>
            </a:r>
          </a:p>
        </p:txBody>
      </p:sp>
    </p:spTree>
    <p:extLst>
      <p:ext uri="{BB962C8B-B14F-4D97-AF65-F5344CB8AC3E}">
        <p14:creationId xmlns:p14="http://schemas.microsoft.com/office/powerpoint/2010/main" val="311729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15105" y="126749"/>
            <a:ext cx="5561789" cy="584775"/>
          </a:xfrm>
          <a:prstGeom prst="rect">
            <a:avLst/>
          </a:prstGeom>
          <a:noFill/>
        </p:spPr>
        <p:txBody>
          <a:bodyPr wrap="square">
            <a:spAutoFit/>
          </a:bodyPr>
          <a:lstStyle/>
          <a:p>
            <a:pPr algn="ctr"/>
            <a:r>
              <a:rPr kumimoji="1" lang="ja-JP" altLang="en-US"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優れた細胞融合を果たす</a:t>
            </a: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NLP</a:t>
            </a:r>
            <a:endParaRPr lang="ja-JP" altLang="en-US" sz="3200" dirty="0">
              <a:latin typeface="Yet R" panose="02030504000101010101" pitchFamily="18" charset="-127"/>
              <a:ea typeface="Yet R" panose="02030504000101010101" pitchFamily="18" charset="-127"/>
            </a:endParaRPr>
          </a:p>
        </p:txBody>
      </p:sp>
      <p:graphicFrame>
        <p:nvGraphicFramePr>
          <p:cNvPr id="2" name="表 1">
            <a:extLst>
              <a:ext uri="{FF2B5EF4-FFF2-40B4-BE49-F238E27FC236}">
                <a16:creationId xmlns:a16="http://schemas.microsoft.com/office/drawing/2014/main" id="{EDF8C70F-98DF-460B-B863-223AE1DC7935}"/>
              </a:ext>
            </a:extLst>
          </p:cNvPr>
          <p:cNvGraphicFramePr>
            <a:graphicFrameLocks noGrp="1"/>
          </p:cNvGraphicFramePr>
          <p:nvPr>
            <p:extLst>
              <p:ext uri="{D42A27DB-BD31-4B8C-83A1-F6EECF244321}">
                <p14:modId xmlns:p14="http://schemas.microsoft.com/office/powerpoint/2010/main" val="2242555313"/>
              </p:ext>
            </p:extLst>
          </p:nvPr>
        </p:nvGraphicFramePr>
        <p:xfrm>
          <a:off x="502419" y="864101"/>
          <a:ext cx="11224006" cy="4351337"/>
        </p:xfrm>
        <a:graphic>
          <a:graphicData uri="http://schemas.openxmlformats.org/drawingml/2006/table">
            <a:tbl>
              <a:tblPr>
                <a:tableStyleId>{5C22544A-7EE6-4342-B048-85BDC9FD1C3A}</a:tableStyleId>
              </a:tblPr>
              <a:tblGrid>
                <a:gridCol w="4890127">
                  <a:extLst>
                    <a:ext uri="{9D8B030D-6E8A-4147-A177-3AD203B41FA5}">
                      <a16:colId xmlns:a16="http://schemas.microsoft.com/office/drawing/2014/main" val="1618479857"/>
                    </a:ext>
                  </a:extLst>
                </a:gridCol>
                <a:gridCol w="636465">
                  <a:extLst>
                    <a:ext uri="{9D8B030D-6E8A-4147-A177-3AD203B41FA5}">
                      <a16:colId xmlns:a16="http://schemas.microsoft.com/office/drawing/2014/main" val="2702968771"/>
                    </a:ext>
                  </a:extLst>
                </a:gridCol>
                <a:gridCol w="1899138">
                  <a:extLst>
                    <a:ext uri="{9D8B030D-6E8A-4147-A177-3AD203B41FA5}">
                      <a16:colId xmlns:a16="http://schemas.microsoft.com/office/drawing/2014/main" val="4286417065"/>
                    </a:ext>
                  </a:extLst>
                </a:gridCol>
                <a:gridCol w="1075174">
                  <a:extLst>
                    <a:ext uri="{9D8B030D-6E8A-4147-A177-3AD203B41FA5}">
                      <a16:colId xmlns:a16="http://schemas.microsoft.com/office/drawing/2014/main" val="3740065498"/>
                    </a:ext>
                  </a:extLst>
                </a:gridCol>
                <a:gridCol w="2723102">
                  <a:extLst>
                    <a:ext uri="{9D8B030D-6E8A-4147-A177-3AD203B41FA5}">
                      <a16:colId xmlns:a16="http://schemas.microsoft.com/office/drawing/2014/main" val="568546958"/>
                    </a:ext>
                  </a:extLst>
                </a:gridCol>
              </a:tblGrid>
              <a:tr h="483071">
                <a:tc>
                  <a:txBody>
                    <a:bodyPr/>
                    <a:lstStyle/>
                    <a:p>
                      <a:pPr algn="ctr" fontAlgn="ctr"/>
                      <a:r>
                        <a:rPr lang="ja-JP" altLang="en-US" sz="1800" b="1" u="none" strike="noStrike" dirty="0">
                          <a:solidFill>
                            <a:schemeClr val="bg1"/>
                          </a:solidFill>
                          <a:effectLst/>
                          <a:latin typeface="Yet R" panose="02030504000101010101" pitchFamily="18" charset="-127"/>
                          <a:ea typeface="Yet R" panose="02030504000101010101" pitchFamily="18" charset="-127"/>
                        </a:rPr>
                        <a:t>脂質名</a:t>
                      </a:r>
                      <a:endParaRPr lang="ja-JP" altLang="en-US" sz="18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gridSpan="2">
                  <a:txBody>
                    <a:bodyPr/>
                    <a:lstStyle/>
                    <a:p>
                      <a:pPr algn="ctr" fontAlgn="ctr"/>
                      <a:r>
                        <a:rPr lang="ja-JP" altLang="en-US" sz="1400" b="1" u="none" strike="noStrike" dirty="0">
                          <a:solidFill>
                            <a:schemeClr val="bg1"/>
                          </a:solidFill>
                          <a:effectLst/>
                          <a:latin typeface="Yet R" panose="02030504000101010101" pitchFamily="18" charset="-127"/>
                          <a:ea typeface="Yet R" panose="02030504000101010101" pitchFamily="18" charset="-127"/>
                        </a:rPr>
                        <a:t>略語</a:t>
                      </a:r>
                      <a:br>
                        <a:rPr lang="ja-JP" altLang="en-US" sz="1400" b="1" u="none" strike="noStrike" dirty="0">
                          <a:solidFill>
                            <a:schemeClr val="bg1"/>
                          </a:solidFill>
                          <a:effectLst/>
                          <a:latin typeface="Yet R" panose="02030504000101010101" pitchFamily="18" charset="-127"/>
                          <a:ea typeface="Yet R" panose="02030504000101010101" pitchFamily="18" charset="-127"/>
                        </a:rPr>
                      </a:br>
                      <a:r>
                        <a:rPr lang="ja-JP" altLang="en-US" sz="1400" b="1" u="none" strike="noStrike" dirty="0">
                          <a:solidFill>
                            <a:schemeClr val="bg1"/>
                          </a:solidFill>
                          <a:effectLst/>
                          <a:latin typeface="Yet R" panose="02030504000101010101" pitchFamily="18" charset="-127"/>
                          <a:ea typeface="Yet R" panose="02030504000101010101" pitchFamily="18" charset="-127"/>
                        </a:rPr>
                        <a:t>ラボコード</a:t>
                      </a:r>
                      <a:endParaRPr lang="ja-JP" altLang="en-US" sz="14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hMerge="1">
                  <a:txBody>
                    <a:bodyPr/>
                    <a:lstStyle/>
                    <a:p>
                      <a:pPr algn="ctr" fontAlgn="ctr"/>
                      <a:endParaRPr lang="ja-JP" altLang="en-US" sz="14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a:txBody>
                    <a:bodyPr/>
                    <a:lstStyle/>
                    <a:p>
                      <a:pPr algn="ctr" fontAlgn="ctr"/>
                      <a:r>
                        <a:rPr lang="ja-JP" altLang="en-US" sz="1800" b="1" u="none" strike="noStrike" dirty="0">
                          <a:solidFill>
                            <a:schemeClr val="bg1"/>
                          </a:solidFill>
                          <a:effectLst/>
                          <a:latin typeface="Yet R" panose="02030504000101010101" pitchFamily="18" charset="-127"/>
                          <a:ea typeface="Yet R" panose="02030504000101010101" pitchFamily="18" charset="-127"/>
                        </a:rPr>
                        <a:t>配合率</a:t>
                      </a:r>
                      <a:endParaRPr lang="ja-JP" altLang="en-US" sz="18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a:txBody>
                    <a:bodyPr/>
                    <a:lstStyle/>
                    <a:p>
                      <a:pPr algn="ctr" fontAlgn="ctr"/>
                      <a:r>
                        <a:rPr lang="en-US" sz="1600" b="1" u="none" strike="noStrike" dirty="0">
                          <a:solidFill>
                            <a:schemeClr val="bg1"/>
                          </a:solidFill>
                          <a:effectLst/>
                          <a:latin typeface="Yet R" panose="02030504000101010101" pitchFamily="18" charset="-127"/>
                          <a:ea typeface="Yet R" panose="02030504000101010101" pitchFamily="18" charset="-127"/>
                        </a:rPr>
                        <a:t>CAS Registry Number</a:t>
                      </a:r>
                      <a:endParaRPr lang="ja-JP" altLang="en-US" sz="16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extLst>
                  <a:ext uri="{0D108BD9-81ED-4DB2-BD59-A6C34878D82A}">
                    <a16:rowId xmlns:a16="http://schemas.microsoft.com/office/drawing/2014/main" val="3551593229"/>
                  </a:ext>
                </a:extLst>
              </a:tr>
              <a:tr h="481220">
                <a:tc gridSpan="5">
                  <a:txBody>
                    <a:bodyPr/>
                    <a:lstStyle/>
                    <a:p>
                      <a:pPr algn="ctr" fontAlgn="ctr"/>
                      <a:r>
                        <a:rPr lang="en-US" sz="1700" b="1" u="none" strike="noStrike" dirty="0">
                          <a:solidFill>
                            <a:srgbClr val="C00000"/>
                          </a:solidFill>
                          <a:effectLst/>
                        </a:rPr>
                        <a:t>Pfizer/BioNTech</a:t>
                      </a:r>
                      <a:r>
                        <a:rPr lang="ja-JP" altLang="en-US" sz="1700" b="1" u="none" strike="noStrike" dirty="0">
                          <a:solidFill>
                            <a:srgbClr val="C00000"/>
                          </a:solidFill>
                          <a:effectLst/>
                        </a:rPr>
                        <a:t>　</a:t>
                      </a:r>
                      <a:r>
                        <a:rPr lang="en-US" sz="1700" b="1" u="none" strike="noStrike" dirty="0">
                          <a:solidFill>
                            <a:srgbClr val="C00000"/>
                          </a:solidFill>
                          <a:effectLst/>
                        </a:rPr>
                        <a:t>BNT</a:t>
                      </a:r>
                      <a:r>
                        <a:rPr lang="en-US" altLang="ja-JP" sz="1700" b="1" u="none" strike="noStrike" dirty="0">
                          <a:solidFill>
                            <a:srgbClr val="C00000"/>
                          </a:solidFill>
                          <a:effectLst/>
                        </a:rPr>
                        <a:t>162b2</a:t>
                      </a:r>
                      <a:endParaRPr 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l" fontAlgn="ctr"/>
                      <a:endParaRPr 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390637412"/>
                  </a:ext>
                </a:extLst>
              </a:tr>
              <a:tr h="490474">
                <a:tc gridSpan="2">
                  <a:txBody>
                    <a:bodyPr/>
                    <a:lstStyle/>
                    <a:p>
                      <a:pPr algn="l" fontAlgn="ctr"/>
                      <a:r>
                        <a:rPr lang="en-US" sz="1500" b="1" u="none" strike="noStrike" dirty="0">
                          <a:effectLst/>
                        </a:rPr>
                        <a:t> ((4-hydroxybutyl)azanediyl) bis(hexane-6,1-diyl)bis(2-hexyldecanoate)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ALC-0315</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ALC-0315</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46.30%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2036272-55-4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948555854"/>
                  </a:ext>
                </a:extLst>
              </a:tr>
              <a:tr h="490474">
                <a:tc gridSpan="2">
                  <a:txBody>
                    <a:bodyPr/>
                    <a:lstStyle/>
                    <a:p>
                      <a:pPr algn="l" fontAlgn="ctr"/>
                      <a:r>
                        <a:rPr lang="en-US" sz="1500" b="1" u="none" strike="noStrike" dirty="0">
                          <a:effectLst/>
                        </a:rPr>
                        <a:t> 2-[(polyethylene glycol)-2000]-N,N-</a:t>
                      </a:r>
                      <a:r>
                        <a:rPr lang="en-US" sz="1500" b="1" u="none" strike="noStrike" dirty="0" err="1">
                          <a:effectLst/>
                        </a:rPr>
                        <a:t>ditetradecylacetamide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ALC-0159</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ALC-0159</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1.60%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1849616-42-7</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597233592"/>
                  </a:ext>
                </a:extLst>
              </a:tr>
              <a:tr h="249864">
                <a:tc gridSpan="2">
                  <a:txBody>
                    <a:bodyPr/>
                    <a:lstStyle/>
                    <a:p>
                      <a:pPr algn="l" fontAlgn="ctr"/>
                      <a:r>
                        <a:rPr lang="en-US" sz="1500" b="1" u="none" strike="noStrike" dirty="0">
                          <a:effectLst/>
                        </a:rPr>
                        <a:t> 1,2-distearoyl-sn-glycero-3-phosphocholine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DSPC</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DSPC</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9.40%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816-94-4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596803871"/>
                  </a:ext>
                </a:extLst>
              </a:tr>
              <a:tr h="249864">
                <a:tc gridSpan="2">
                  <a:txBody>
                    <a:bodyPr/>
                    <a:lstStyle/>
                    <a:p>
                      <a:pPr algn="l" fontAlgn="ctr"/>
                      <a:r>
                        <a:rPr lang="ja-JP" altLang="en-US" sz="1400" b="1" u="none" strike="noStrike" dirty="0">
                          <a:effectLst/>
                        </a:rPr>
                        <a:t> コレステロール（ヘルパー脂質）</a:t>
                      </a:r>
                      <a:endParaRPr lang="ja-JP" altLang="en-US" sz="1400" b="1" i="0" u="none" strike="noStrike" dirty="0">
                        <a:solidFill>
                          <a:srgbClr val="00206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4">
                        <a:lumMod val="40000"/>
                        <a:lumOff val="60000"/>
                      </a:schemeClr>
                    </a:solidFill>
                  </a:tcPr>
                </a:tc>
                <a:tc hMerge="1">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42.70%</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57-88-5</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4277104668"/>
                  </a:ext>
                </a:extLst>
              </a:tr>
              <a:tr h="425694">
                <a:tc gridSpan="5">
                  <a:txBody>
                    <a:bodyPr/>
                    <a:lstStyle/>
                    <a:p>
                      <a:pPr algn="ctr" fontAlgn="ctr"/>
                      <a:r>
                        <a:rPr lang="en-US" sz="1700" b="1" u="none" strike="noStrike" dirty="0" err="1">
                          <a:solidFill>
                            <a:srgbClr val="C00000"/>
                          </a:solidFill>
                          <a:effectLst/>
                        </a:rPr>
                        <a:t>Moderna</a:t>
                      </a:r>
                      <a:r>
                        <a:rPr lang="ja-JP" altLang="en-US" sz="1700" b="1" u="none" strike="noStrike" dirty="0">
                          <a:solidFill>
                            <a:srgbClr val="C00000"/>
                          </a:solidFill>
                          <a:effectLst/>
                        </a:rPr>
                        <a:t> </a:t>
                      </a:r>
                      <a:r>
                        <a:rPr lang="en-US" altLang="ja-JP" sz="1700" b="1" u="none" strike="noStrike" dirty="0">
                          <a:solidFill>
                            <a:srgbClr val="C00000"/>
                          </a:solidFill>
                          <a:effectLst/>
                        </a:rPr>
                        <a:t>mRNA1273</a:t>
                      </a:r>
                      <a:endParaRPr lang="ja-JP" alt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fontAlgn="ctr"/>
                      <a:endParaRPr lang="ja-JP" alt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733895539"/>
                  </a:ext>
                </a:extLst>
              </a:tr>
              <a:tr h="490474">
                <a:tc gridSpan="2">
                  <a:txBody>
                    <a:bodyPr/>
                    <a:lstStyle/>
                    <a:p>
                      <a:pPr algn="l" fontAlgn="ctr"/>
                      <a:r>
                        <a:rPr lang="en-US" sz="1500" b="1" u="none" strike="noStrike" dirty="0">
                          <a:effectLst/>
                        </a:rPr>
                        <a:t> heptadecan-9-yl 8-((2-hydroxyethyl)(6-oxo-6-(</a:t>
                      </a:r>
                      <a:r>
                        <a:rPr lang="en-US" sz="1500" b="1" u="none" strike="noStrike" dirty="0" err="1">
                          <a:effectLst/>
                        </a:rPr>
                        <a:t>undecyloxy</a:t>
                      </a:r>
                      <a:r>
                        <a:rPr lang="en-US" sz="1500" b="1" u="none" strike="noStrike" dirty="0">
                          <a:effectLst/>
                        </a:rPr>
                        <a:t>)hexyl)amino)octanoate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SM-102</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SM-102</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50%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2089251-47-6</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2147489960"/>
                  </a:ext>
                </a:extLst>
              </a:tr>
              <a:tr h="490474">
                <a:tc gridSpan="2">
                  <a:txBody>
                    <a:bodyPr/>
                    <a:lstStyle/>
                    <a:p>
                      <a:pPr algn="l" fontAlgn="ctr"/>
                      <a:r>
                        <a:rPr lang="en-US" sz="1500" b="1" u="none" strike="noStrike" dirty="0">
                          <a:effectLst/>
                        </a:rPr>
                        <a:t> 1,2-dimyristoyl-rac-glycero-3-methoxypolyethylene glycol-2000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PEG2000-DMG</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PEG2000-DMG</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1.50%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160743-62-4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998620673"/>
                  </a:ext>
                </a:extLst>
              </a:tr>
              <a:tr h="249864">
                <a:tc gridSpan="2">
                  <a:txBody>
                    <a:bodyPr/>
                    <a:lstStyle/>
                    <a:p>
                      <a:pPr algn="l" fontAlgn="ctr"/>
                      <a:r>
                        <a:rPr lang="en-US" sz="1500" b="1" u="none" strike="noStrike" dirty="0">
                          <a:effectLst/>
                        </a:rPr>
                        <a:t> 1,2-distearoyl-sn-glycero-3-phosphocholine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DSPC</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DSPC</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10%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816-94-4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450821708"/>
                  </a:ext>
                </a:extLst>
              </a:tr>
              <a:tr h="249864">
                <a:tc gridSpan="2">
                  <a:txBody>
                    <a:bodyPr/>
                    <a:lstStyle/>
                    <a:p>
                      <a:pPr algn="l" fontAlgn="ctr"/>
                      <a:r>
                        <a:rPr lang="ja-JP" altLang="en-US" sz="1400" b="1" u="none" strike="noStrike" dirty="0">
                          <a:effectLst/>
                        </a:rPr>
                        <a:t> コレステロール</a:t>
                      </a:r>
                      <a:r>
                        <a:rPr lang="en-US" altLang="ja-JP" sz="1400" b="1" u="none" strike="noStrike" dirty="0">
                          <a:effectLst/>
                        </a:rPr>
                        <a:t>(</a:t>
                      </a:r>
                      <a:r>
                        <a:rPr lang="ja-JP" altLang="en-US" sz="1400" b="1" u="none" strike="noStrike" dirty="0">
                          <a:effectLst/>
                        </a:rPr>
                        <a:t>ヘルパー脂質）</a:t>
                      </a:r>
                      <a:endParaRPr lang="ja-JP" altLang="en-US" sz="1400" b="1" i="0" u="none" strike="noStrike" dirty="0">
                        <a:solidFill>
                          <a:srgbClr val="00206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20000"/>
                        <a:lumOff val="80000"/>
                      </a:schemeClr>
                    </a:solidFill>
                  </a:tcPr>
                </a:tc>
                <a:tc hMerge="1">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38.50%</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57-88-5</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2068869047"/>
                  </a:ext>
                </a:extLst>
              </a:tr>
            </a:tbl>
          </a:graphicData>
        </a:graphic>
      </p:graphicFrame>
      <p:graphicFrame>
        <p:nvGraphicFramePr>
          <p:cNvPr id="4" name="表 3">
            <a:extLst>
              <a:ext uri="{FF2B5EF4-FFF2-40B4-BE49-F238E27FC236}">
                <a16:creationId xmlns:a16="http://schemas.microsoft.com/office/drawing/2014/main" id="{660D8B85-AE3B-4516-818B-6CC3EFC730DE}"/>
              </a:ext>
            </a:extLst>
          </p:cNvPr>
          <p:cNvGraphicFramePr>
            <a:graphicFrameLocks noGrp="1"/>
          </p:cNvGraphicFramePr>
          <p:nvPr>
            <p:extLst>
              <p:ext uri="{D42A27DB-BD31-4B8C-83A1-F6EECF244321}">
                <p14:modId xmlns:p14="http://schemas.microsoft.com/office/powerpoint/2010/main" val="1372509472"/>
              </p:ext>
            </p:extLst>
          </p:nvPr>
        </p:nvGraphicFramePr>
        <p:xfrm>
          <a:off x="1180472" y="5398586"/>
          <a:ext cx="9867900" cy="1190625"/>
        </p:xfrm>
        <a:graphic>
          <a:graphicData uri="http://schemas.openxmlformats.org/drawingml/2006/table">
            <a:tbl>
              <a:tblPr>
                <a:tableStyleId>{5C22544A-7EE6-4342-B048-85BDC9FD1C3A}</a:tableStyleId>
              </a:tblPr>
              <a:tblGrid>
                <a:gridCol w="9181437">
                  <a:extLst>
                    <a:ext uri="{9D8B030D-6E8A-4147-A177-3AD203B41FA5}">
                      <a16:colId xmlns:a16="http://schemas.microsoft.com/office/drawing/2014/main" val="4043555004"/>
                    </a:ext>
                  </a:extLst>
                </a:gridCol>
                <a:gridCol w="686463">
                  <a:extLst>
                    <a:ext uri="{9D8B030D-6E8A-4147-A177-3AD203B41FA5}">
                      <a16:colId xmlns:a16="http://schemas.microsoft.com/office/drawing/2014/main" val="1703559593"/>
                    </a:ext>
                  </a:extLst>
                </a:gridCol>
              </a:tblGrid>
              <a:tr h="238125">
                <a:tc gridSpan="2">
                  <a:txBody>
                    <a:bodyPr/>
                    <a:lstStyle/>
                    <a:p>
                      <a:pPr algn="l" fontAlgn="ctr"/>
                      <a:r>
                        <a:rPr lang="en-US" altLang="ja-JP" sz="1200" b="0" u="none" strike="noStrike" dirty="0">
                          <a:solidFill>
                            <a:srgbClr val="C00000"/>
                          </a:solidFill>
                          <a:effectLst/>
                          <a:latin typeface="HG丸ｺﾞｼｯｸM-PRO" panose="020F0600000000000000" pitchFamily="50" charset="-128"/>
                          <a:ea typeface="HG丸ｺﾞｼｯｸM-PRO" panose="020F0600000000000000" pitchFamily="50" charset="-128"/>
                        </a:rPr>
                        <a:t>ALC-0315</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[(4-</a:t>
                      </a:r>
                      <a:r>
                        <a:rPr lang="ja-JP" altLang="en-US" sz="1200" u="none" strike="noStrike" dirty="0">
                          <a:effectLst/>
                          <a:latin typeface="HG丸ｺﾞｼｯｸM-PRO" panose="020F0600000000000000" pitchFamily="50" charset="-128"/>
                          <a:ea typeface="HG丸ｺﾞｼｯｸM-PRO" panose="020F0600000000000000" pitchFamily="50" charset="-128"/>
                        </a:rPr>
                        <a:t>ヒドロキシブチル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アザンジイル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ビス</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ヘキサン</a:t>
                      </a:r>
                      <a:r>
                        <a:rPr lang="en-US" altLang="ja-JP" sz="1200" u="none" strike="noStrike" dirty="0">
                          <a:effectLst/>
                          <a:latin typeface="HG丸ｺﾞｼｯｸM-PRO" panose="020F0600000000000000" pitchFamily="50" charset="-128"/>
                          <a:ea typeface="HG丸ｺﾞｼｯｸM-PRO" panose="020F0600000000000000" pitchFamily="50" charset="-128"/>
                        </a:rPr>
                        <a:t>-6,1-</a:t>
                      </a:r>
                      <a:r>
                        <a:rPr lang="ja-JP" altLang="en-US" sz="1200" u="none" strike="noStrike" dirty="0">
                          <a:effectLst/>
                          <a:latin typeface="HG丸ｺﾞｼｯｸM-PRO" panose="020F0600000000000000" pitchFamily="50" charset="-128"/>
                          <a:ea typeface="HG丸ｺﾞｼｯｸM-PRO" panose="020F0600000000000000" pitchFamily="50" charset="-128"/>
                        </a:rPr>
                        <a:t>ジイル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ビス</a:t>
                      </a:r>
                      <a:r>
                        <a:rPr lang="en-US" altLang="ja-JP" sz="1200" u="none" strike="noStrike" dirty="0">
                          <a:effectLst/>
                          <a:latin typeface="HG丸ｺﾞｼｯｸM-PRO" panose="020F0600000000000000" pitchFamily="50" charset="-128"/>
                          <a:ea typeface="HG丸ｺﾞｼｯｸM-PRO" panose="020F0600000000000000" pitchFamily="50" charset="-128"/>
                        </a:rPr>
                        <a:t>(2-</a:t>
                      </a:r>
                      <a:r>
                        <a:rPr lang="ja-JP" altLang="en-US" sz="1200" u="none" strike="noStrike" dirty="0">
                          <a:effectLst/>
                          <a:latin typeface="HG丸ｺﾞｼｯｸM-PRO" panose="020F0600000000000000" pitchFamily="50" charset="-128"/>
                          <a:ea typeface="HG丸ｺﾞｼｯｸM-PRO" panose="020F0600000000000000" pitchFamily="50" charset="-128"/>
                        </a:rPr>
                        <a:t>ヘキシルデカン酸エステル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　正電荷脂質、界面活性剤</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hMerge="1">
                  <a:txBody>
                    <a:bodyPr/>
                    <a:lstStyle/>
                    <a:p>
                      <a:endParaRPr kumimoji="1" lang="ja-JP" altLang="en-US"/>
                    </a:p>
                  </a:txBody>
                  <a:tcPr/>
                </a:tc>
                <a:extLst>
                  <a:ext uri="{0D108BD9-81ED-4DB2-BD59-A6C34878D82A}">
                    <a16:rowId xmlns:a16="http://schemas.microsoft.com/office/drawing/2014/main" val="3531927451"/>
                  </a:ext>
                </a:extLst>
              </a:tr>
              <a:tr h="238125">
                <a:tc>
                  <a:txBody>
                    <a:bodyPr/>
                    <a:lstStyle/>
                    <a:p>
                      <a:pPr algn="l" fontAlgn="ctr"/>
                      <a:r>
                        <a:rPr lang="en-US" altLang="ja-JP" sz="1200" b="0" u="none" strike="noStrike" dirty="0">
                          <a:solidFill>
                            <a:srgbClr val="C00000"/>
                          </a:solidFill>
                          <a:effectLst/>
                          <a:latin typeface="HG丸ｺﾞｼｯｸM-PRO" panose="020F0600000000000000" pitchFamily="50" charset="-128"/>
                          <a:ea typeface="HG丸ｺﾞｼｯｸM-PRO" panose="020F0600000000000000" pitchFamily="50" charset="-128"/>
                        </a:rPr>
                        <a:t>ALC-0159</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2-[(</a:t>
                      </a:r>
                      <a:r>
                        <a:rPr lang="ja-JP" altLang="en-US" sz="1200" u="none" strike="noStrike" dirty="0">
                          <a:effectLst/>
                          <a:latin typeface="HG丸ｺﾞｼｯｸM-PRO" panose="020F0600000000000000" pitchFamily="50" charset="-128"/>
                          <a:ea typeface="HG丸ｺﾞｼｯｸM-PRO" panose="020F0600000000000000" pitchFamily="50" charset="-128"/>
                        </a:rPr>
                        <a:t>ポリエチレングリコール</a:t>
                      </a:r>
                      <a:r>
                        <a:rPr lang="en-US" altLang="ja-JP" sz="1200" u="none" strike="noStrike" dirty="0">
                          <a:effectLst/>
                          <a:latin typeface="HG丸ｺﾞｼｯｸM-PRO" panose="020F0600000000000000" pitchFamily="50" charset="-128"/>
                          <a:ea typeface="HG丸ｺﾞｼｯｸM-PRO" panose="020F0600000000000000" pitchFamily="50" charset="-128"/>
                        </a:rPr>
                        <a:t>)-2000]-N,N-</a:t>
                      </a:r>
                      <a:r>
                        <a:rPr lang="ja-JP" altLang="en-US" sz="1200" u="none" strike="noStrike" dirty="0">
                          <a:effectLst/>
                          <a:latin typeface="HG丸ｺﾞｼｯｸM-PRO" panose="020F0600000000000000" pitchFamily="50" charset="-128"/>
                          <a:ea typeface="HG丸ｺﾞｼｯｸM-PRO" panose="020F0600000000000000" pitchFamily="50" charset="-128"/>
                        </a:rPr>
                        <a:t>ジテトラデシルアセトアミド</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200" b="0" i="0" u="none" strike="noStrike">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2092758710"/>
                  </a:ext>
                </a:extLst>
              </a:tr>
              <a:tr h="238125">
                <a:tc gridSpan="2">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SM-102</a:t>
                      </a:r>
                      <a:r>
                        <a:rPr lang="ja-JP" altLang="en-US" sz="1200" u="none" strike="noStrike" dirty="0">
                          <a:effectLst/>
                          <a:latin typeface="HG丸ｺﾞｼｯｸM-PRO" panose="020F0600000000000000" pitchFamily="50" charset="-128"/>
                          <a:ea typeface="HG丸ｺﾞｼｯｸM-PRO" panose="020F0600000000000000" pitchFamily="50" charset="-128"/>
                        </a:rPr>
                        <a:t>：ヘプタデカン</a:t>
                      </a:r>
                      <a:r>
                        <a:rPr lang="en-US" altLang="ja-JP" sz="1200" u="none" strike="noStrike" dirty="0">
                          <a:effectLst/>
                          <a:latin typeface="HG丸ｺﾞｼｯｸM-PRO" panose="020F0600000000000000" pitchFamily="50" charset="-128"/>
                          <a:ea typeface="HG丸ｺﾞｼｯｸM-PRO" panose="020F0600000000000000" pitchFamily="50" charset="-128"/>
                        </a:rPr>
                        <a:t>-9-</a:t>
                      </a:r>
                      <a:r>
                        <a:rPr lang="ja-JP" altLang="en-US" sz="1200" u="none" strike="noStrike" dirty="0">
                          <a:effectLst/>
                          <a:latin typeface="HG丸ｺﾞｼｯｸM-PRO" panose="020F0600000000000000" pitchFamily="50" charset="-128"/>
                          <a:ea typeface="HG丸ｺﾞｼｯｸM-PRO" panose="020F0600000000000000" pitchFamily="50" charset="-128"/>
                        </a:rPr>
                        <a:t>イル </a:t>
                      </a:r>
                      <a:r>
                        <a:rPr lang="en-US" altLang="ja-JP" sz="1200" u="none" strike="noStrike" dirty="0">
                          <a:effectLst/>
                          <a:latin typeface="HG丸ｺﾞｼｯｸM-PRO" panose="020F0600000000000000" pitchFamily="50" charset="-128"/>
                          <a:ea typeface="HG丸ｺﾞｼｯｸM-PRO" panose="020F0600000000000000" pitchFamily="50" charset="-128"/>
                        </a:rPr>
                        <a:t>8-((2-</a:t>
                      </a:r>
                      <a:r>
                        <a:rPr lang="ja-JP" altLang="en-US" sz="1200" u="none" strike="noStrike" dirty="0">
                          <a:effectLst/>
                          <a:latin typeface="HG丸ｺﾞｼｯｸM-PRO" panose="020F0600000000000000" pitchFamily="50" charset="-128"/>
                          <a:ea typeface="HG丸ｺﾞｼｯｸM-PRO" panose="020F0600000000000000" pitchFamily="50" charset="-128"/>
                        </a:rPr>
                        <a:t>ヒドロキシエチル</a:t>
                      </a:r>
                      <a:r>
                        <a:rPr lang="en-US" altLang="ja-JP" sz="1200" u="none" strike="noStrike" dirty="0">
                          <a:effectLst/>
                          <a:latin typeface="HG丸ｺﾞｼｯｸM-PRO" panose="020F0600000000000000" pitchFamily="50" charset="-128"/>
                          <a:ea typeface="HG丸ｺﾞｼｯｸM-PRO" panose="020F0600000000000000" pitchFamily="50" charset="-128"/>
                        </a:rPr>
                        <a:t>)(6-</a:t>
                      </a:r>
                      <a:r>
                        <a:rPr lang="ja-JP" altLang="en-US" sz="1200" u="none" strike="noStrike" dirty="0">
                          <a:effectLst/>
                          <a:latin typeface="HG丸ｺﾞｼｯｸM-PRO" panose="020F0600000000000000" pitchFamily="50" charset="-128"/>
                          <a:ea typeface="HG丸ｺﾞｼｯｸM-PRO" panose="020F0600000000000000" pitchFamily="50" charset="-128"/>
                        </a:rPr>
                        <a:t>オキソ</a:t>
                      </a:r>
                      <a:r>
                        <a:rPr lang="en-US" altLang="ja-JP" sz="1200" u="none" strike="noStrike" dirty="0">
                          <a:effectLst/>
                          <a:latin typeface="HG丸ｺﾞｼｯｸM-PRO" panose="020F0600000000000000" pitchFamily="50" charset="-128"/>
                          <a:ea typeface="HG丸ｺﾞｼｯｸM-PRO" panose="020F0600000000000000" pitchFamily="50" charset="-128"/>
                        </a:rPr>
                        <a:t>-6-(</a:t>
                      </a:r>
                      <a:r>
                        <a:rPr lang="ja-JP" altLang="en-US" sz="1200" u="none" strike="noStrike" dirty="0">
                          <a:effectLst/>
                          <a:latin typeface="HG丸ｺﾞｼｯｸM-PRO" panose="020F0600000000000000" pitchFamily="50" charset="-128"/>
                          <a:ea typeface="HG丸ｺﾞｼｯｸM-PRO" panose="020F0600000000000000" pitchFamily="50" charset="-128"/>
                        </a:rPr>
                        <a:t>ウンデシルオキシ</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ヘキシル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アミノ</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オクタン酸エステル</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hMerge="1">
                  <a:txBody>
                    <a:bodyPr/>
                    <a:lstStyle/>
                    <a:p>
                      <a:endParaRPr kumimoji="1" lang="ja-JP" altLang="en-US"/>
                    </a:p>
                  </a:txBody>
                  <a:tcPr/>
                </a:tc>
                <a:extLst>
                  <a:ext uri="{0D108BD9-81ED-4DB2-BD59-A6C34878D82A}">
                    <a16:rowId xmlns:a16="http://schemas.microsoft.com/office/drawing/2014/main" val="1140416074"/>
                  </a:ext>
                </a:extLst>
              </a:tr>
              <a:tr h="238125">
                <a:tc>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DSPC</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1,2-</a:t>
                      </a:r>
                      <a:r>
                        <a:rPr lang="ja-JP" altLang="en-US" sz="1200" u="none" strike="noStrike" dirty="0">
                          <a:effectLst/>
                          <a:latin typeface="HG丸ｺﾞｼｯｸM-PRO" panose="020F0600000000000000" pitchFamily="50" charset="-128"/>
                          <a:ea typeface="HG丸ｺﾞｼｯｸM-PRO" panose="020F0600000000000000" pitchFamily="50" charset="-128"/>
                        </a:rPr>
                        <a:t>ジステアロイル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err="1">
                          <a:effectLst/>
                          <a:latin typeface="HG丸ｺﾞｼｯｸM-PRO" panose="020F0600000000000000" pitchFamily="50" charset="-128"/>
                          <a:ea typeface="HG丸ｺﾞｼｯｸM-PRO" panose="020F0600000000000000" pitchFamily="50" charset="-128"/>
                        </a:rPr>
                        <a:t>sn</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グリセロ</a:t>
                      </a:r>
                      <a:r>
                        <a:rPr lang="en-US" altLang="ja-JP" sz="1200" u="none" strike="noStrike" dirty="0">
                          <a:effectLst/>
                          <a:latin typeface="HG丸ｺﾞｼｯｸM-PRO" panose="020F0600000000000000" pitchFamily="50" charset="-128"/>
                          <a:ea typeface="HG丸ｺﾞｼｯｸM-PRO" panose="020F0600000000000000" pitchFamily="50" charset="-128"/>
                        </a:rPr>
                        <a:t>-3-</a:t>
                      </a:r>
                      <a:r>
                        <a:rPr lang="ja-JP" altLang="en-US" sz="1200" u="none" strike="noStrike" dirty="0">
                          <a:effectLst/>
                          <a:latin typeface="HG丸ｺﾞｼｯｸM-PRO" panose="020F0600000000000000" pitchFamily="50" charset="-128"/>
                          <a:ea typeface="HG丸ｺﾞｼｯｸM-PRO" panose="020F0600000000000000" pitchFamily="50" charset="-128"/>
                        </a:rPr>
                        <a:t>ホスホコリン</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100" b="0" i="0" u="none" strike="noStrike">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3151611766"/>
                  </a:ext>
                </a:extLst>
              </a:tr>
              <a:tr h="238125">
                <a:tc>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PEG2000-DMG</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1,2-</a:t>
                      </a:r>
                      <a:r>
                        <a:rPr lang="ja-JP" altLang="en-US" sz="1200" u="none" strike="noStrike" dirty="0">
                          <a:effectLst/>
                          <a:latin typeface="HG丸ｺﾞｼｯｸM-PRO" panose="020F0600000000000000" pitchFamily="50" charset="-128"/>
                          <a:ea typeface="HG丸ｺﾞｼｯｸM-PRO" panose="020F0600000000000000" pitchFamily="50" charset="-128"/>
                        </a:rPr>
                        <a:t>ジミリストイル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err="1">
                          <a:effectLst/>
                          <a:latin typeface="HG丸ｺﾞｼｯｸM-PRO" panose="020F0600000000000000" pitchFamily="50" charset="-128"/>
                          <a:ea typeface="HG丸ｺﾞｼｯｸM-PRO" panose="020F0600000000000000" pitchFamily="50" charset="-128"/>
                        </a:rPr>
                        <a:t>rac</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グリセロ</a:t>
                      </a:r>
                      <a:r>
                        <a:rPr lang="en-US" altLang="ja-JP" sz="1200" u="none" strike="noStrike" dirty="0">
                          <a:effectLst/>
                          <a:latin typeface="HG丸ｺﾞｼｯｸM-PRO" panose="020F0600000000000000" pitchFamily="50" charset="-128"/>
                          <a:ea typeface="HG丸ｺﾞｼｯｸM-PRO" panose="020F0600000000000000" pitchFamily="50" charset="-128"/>
                        </a:rPr>
                        <a:t>-3-</a:t>
                      </a:r>
                      <a:r>
                        <a:rPr lang="ja-JP" altLang="en-US" sz="1200" u="none" strike="noStrike" dirty="0">
                          <a:effectLst/>
                          <a:latin typeface="HG丸ｺﾞｼｯｸM-PRO" panose="020F0600000000000000" pitchFamily="50" charset="-128"/>
                          <a:ea typeface="HG丸ｺﾞｼｯｸM-PRO" panose="020F0600000000000000" pitchFamily="50" charset="-128"/>
                        </a:rPr>
                        <a:t>メチルポリオキシエチレン　</a:t>
                      </a:r>
                      <a:r>
                        <a:rPr lang="en-US" altLang="ja-JP" sz="1200" u="none" strike="noStrike" dirty="0">
                          <a:effectLst/>
                          <a:latin typeface="HG丸ｺﾞｼｯｸM-PRO" panose="020F0600000000000000" pitchFamily="50" charset="-128"/>
                          <a:ea typeface="HG丸ｺﾞｼｯｸM-PRO" panose="020F0600000000000000" pitchFamily="50" charset="-128"/>
                        </a:rPr>
                        <a:t>PEG</a:t>
                      </a:r>
                      <a:r>
                        <a:rPr lang="ja-JP" altLang="en-US" sz="1200" u="none" strike="noStrike" dirty="0">
                          <a:effectLst/>
                          <a:latin typeface="HG丸ｺﾞｼｯｸM-PRO" panose="020F0600000000000000" pitchFamily="50" charset="-128"/>
                          <a:ea typeface="HG丸ｺﾞｼｯｸM-PRO" panose="020F0600000000000000" pitchFamily="50" charset="-128"/>
                        </a:rPr>
                        <a:t>化脂質</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1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3564748011"/>
                  </a:ext>
                </a:extLst>
              </a:tr>
            </a:tbl>
          </a:graphicData>
        </a:graphic>
      </p:graphicFrame>
    </p:spTree>
    <p:extLst>
      <p:ext uri="{BB962C8B-B14F-4D97-AF65-F5344CB8AC3E}">
        <p14:creationId xmlns:p14="http://schemas.microsoft.com/office/powerpoint/2010/main" val="2258703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15104" y="381930"/>
            <a:ext cx="5561789" cy="584775"/>
          </a:xfrm>
          <a:prstGeom prst="rect">
            <a:avLst/>
          </a:prstGeom>
          <a:noFill/>
        </p:spPr>
        <p:txBody>
          <a:bodyPr wrap="square">
            <a:spAutoFit/>
          </a:bodyPr>
          <a:lstStyle/>
          <a:p>
            <a:pPr algn="ctr"/>
            <a:r>
              <a:rPr kumimoji="1" lang="ja-JP" altLang="en-US"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劇薬注意：</a:t>
            </a: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PEG2000</a:t>
            </a:r>
            <a:endParaRPr lang="ja-JP" altLang="en-US" sz="3200" dirty="0">
              <a:latin typeface="Yet R" panose="02030504000101010101" pitchFamily="18" charset="-127"/>
              <a:ea typeface="Yet R" panose="02030504000101010101" pitchFamily="18" charset="-127"/>
            </a:endParaRPr>
          </a:p>
        </p:txBody>
      </p:sp>
      <p:pic>
        <p:nvPicPr>
          <p:cNvPr id="5" name="図 4" descr="mRNA送達LNPの脂質構造">
            <a:extLst>
              <a:ext uri="{FF2B5EF4-FFF2-40B4-BE49-F238E27FC236}">
                <a16:creationId xmlns:a16="http://schemas.microsoft.com/office/drawing/2014/main" id="{391E754B-65E6-42E3-9012-60D7D76763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9274" y="1203608"/>
            <a:ext cx="8553450" cy="485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574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nvGraphicFramePr>
        <p:xfrm>
          <a:off x="470039" y="140881"/>
          <a:ext cx="11055022" cy="8722360"/>
        </p:xfrm>
        <a:graphic>
          <a:graphicData uri="http://schemas.openxmlformats.org/drawingml/2006/table">
            <a:tbl>
              <a:tblPr firstRow="1" bandRow="1">
                <a:tableStyleId>{21E4AEA4-8DFA-4A89-87EB-49C32662AFE0}</a:tableStyleId>
              </a:tblPr>
              <a:tblGrid>
                <a:gridCol w="1856701">
                  <a:extLst>
                    <a:ext uri="{9D8B030D-6E8A-4147-A177-3AD203B41FA5}">
                      <a16:colId xmlns:a16="http://schemas.microsoft.com/office/drawing/2014/main" val="2770750493"/>
                    </a:ext>
                  </a:extLst>
                </a:gridCol>
                <a:gridCol w="9198321">
                  <a:extLst>
                    <a:ext uri="{9D8B030D-6E8A-4147-A177-3AD203B41FA5}">
                      <a16:colId xmlns:a16="http://schemas.microsoft.com/office/drawing/2014/main" val="781155434"/>
                    </a:ext>
                  </a:extLst>
                </a:gridCol>
              </a:tblGrid>
              <a:tr h="370840">
                <a:tc>
                  <a:txBody>
                    <a:bodyPr/>
                    <a:lstStyle/>
                    <a:p>
                      <a:pPr algn="ctr"/>
                      <a:r>
                        <a:rPr kumimoji="1" lang="en-US" altLang="ja-JP" sz="1600" dirty="0" err="1">
                          <a:solidFill>
                            <a:schemeClr val="bg1"/>
                          </a:solidFill>
                          <a:latin typeface="Meiryo UI" panose="020B0604030504040204" pitchFamily="50" charset="-128"/>
                          <a:ea typeface="Meiryo UI" panose="020B0604030504040204" pitchFamily="50" charset="-128"/>
                        </a:rPr>
                        <a:t>Cas</a:t>
                      </a:r>
                      <a:r>
                        <a:rPr kumimoji="1" lang="ja-JP" altLang="en-US" sz="1600" dirty="0">
                          <a:solidFill>
                            <a:schemeClr val="bg1"/>
                          </a:solidFill>
                          <a:latin typeface="Meiryo UI" panose="020B0604030504040204" pitchFamily="50" charset="-128"/>
                          <a:ea typeface="Meiryo UI" panose="020B0604030504040204" pitchFamily="50" charset="-128"/>
                        </a:rPr>
                        <a:t>タンパク質</a:t>
                      </a:r>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a:solidFill>
                      <a:schemeClr val="accent6">
                        <a:lumMod val="50000"/>
                      </a:schemeClr>
                    </a:solidFill>
                  </a:tcPr>
                </a:tc>
                <a:tc>
                  <a:txBody>
                    <a:bodyPr/>
                    <a:lstStyle/>
                    <a:p>
                      <a:pPr algn="ctr"/>
                      <a:r>
                        <a:rPr kumimoji="1" lang="ja-JP" altLang="en-US" dirty="0"/>
                        <a:t>機能</a:t>
                      </a:r>
                      <a:endParaRPr kumimoji="1" lang="ja-JP" altLang="en-US" b="1" dirty="0">
                        <a:latin typeface="Meiryo UI" panose="020B0604030504040204" pitchFamily="50" charset="-128"/>
                        <a:ea typeface="Meiryo UI" panose="020B0604030504040204" pitchFamily="50" charset="-128"/>
                      </a:endParaRPr>
                    </a:p>
                  </a:txBody>
                  <a:tcPr>
                    <a:solidFill>
                      <a:schemeClr val="accent6">
                        <a:lumMod val="50000"/>
                      </a:schemeClr>
                    </a:solidFill>
                  </a:tcPr>
                </a:tc>
                <a:extLst>
                  <a:ext uri="{0D108BD9-81ED-4DB2-BD59-A6C34878D82A}">
                    <a16:rowId xmlns:a16="http://schemas.microsoft.com/office/drawing/2014/main" val="2355201695"/>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a:t>
                      </a:r>
                      <a:endParaRPr kumimoji="1" lang="ja-JP" altLang="en-US" sz="2400" b="1" dirty="0">
                        <a:latin typeface="Cooper Black" panose="0208090404030B020404" pitchFamily="18" charset="0"/>
                      </a:endParaRPr>
                    </a:p>
                  </a:txBody>
                  <a:tcPr anchor="ctr"/>
                </a:tc>
                <a:tc>
                  <a:txBody>
                    <a:bodyPr/>
                    <a:lstStyle/>
                    <a:p>
                      <a:r>
                        <a:rPr kumimoji="1" lang="en-US" altLang="ja-JP" sz="1600" kern="1200" dirty="0" err="1">
                          <a:effectLst/>
                          <a:latin typeface="Meiryo UI" panose="020B0604030504040204" pitchFamily="50" charset="-128"/>
                          <a:ea typeface="Meiryo UI" panose="020B0604030504040204" pitchFamily="50" charset="-128"/>
                        </a:rPr>
                        <a:t>Cas</a:t>
                      </a:r>
                      <a:r>
                        <a:rPr kumimoji="1" lang="ja-JP" altLang="en-US" sz="1600" kern="1200" dirty="0">
                          <a:effectLst/>
                          <a:latin typeface="Meiryo UI" panose="020B0604030504040204" pitchFamily="50" charset="-128"/>
                          <a:ea typeface="Meiryo UI" panose="020B0604030504040204" pitchFamily="50" charset="-128"/>
                        </a:rPr>
                        <a:t>１は、ウイルスが細胞に侵入してくると、</a:t>
                      </a:r>
                      <a:r>
                        <a:rPr kumimoji="1" lang="en-US" altLang="ja-JP" sz="1600" kern="1200" dirty="0">
                          <a:effectLst/>
                          <a:latin typeface="Meiryo UI" panose="020B0604030504040204" pitchFamily="50" charset="-128"/>
                          <a:ea typeface="Meiryo UI" panose="020B0604030504040204" pitchFamily="50" charset="-128"/>
                        </a:rPr>
                        <a:t>Cas2</a:t>
                      </a:r>
                      <a:r>
                        <a:rPr kumimoji="1" lang="ja-JP" altLang="en-US" sz="1600" kern="1200" dirty="0">
                          <a:effectLst/>
                          <a:latin typeface="Meiryo UI" panose="020B0604030504040204" pitchFamily="50" charset="-128"/>
                          <a:ea typeface="Meiryo UI" panose="020B0604030504040204" pitchFamily="50" charset="-128"/>
                        </a:rPr>
                        <a:t>と共に複合体を形成し、ウイルスの</a:t>
                      </a:r>
                      <a:r>
                        <a:rPr kumimoji="1" lang="en-US" altLang="ja-JP" sz="1600" kern="1200" dirty="0">
                          <a:effectLst/>
                          <a:latin typeface="Meiryo UI" panose="020B0604030504040204" pitchFamily="50" charset="-128"/>
                          <a:ea typeface="Meiryo UI" panose="020B0604030504040204" pitchFamily="50" charset="-128"/>
                        </a:rPr>
                        <a:t>DNA</a:t>
                      </a:r>
                      <a:r>
                        <a:rPr kumimoji="1" lang="ja-JP" altLang="en-US" sz="1600" kern="1200" dirty="0">
                          <a:effectLst/>
                          <a:latin typeface="Meiryo UI" panose="020B0604030504040204" pitchFamily="50" charset="-128"/>
                          <a:ea typeface="Meiryo UI" panose="020B0604030504040204" pitchFamily="50" charset="-128"/>
                        </a:rPr>
                        <a:t>を切断し、細胞の</a:t>
                      </a:r>
                      <a:r>
                        <a:rPr kumimoji="1" lang="en-US" altLang="ja-JP" sz="1600" kern="1200" dirty="0">
                          <a:effectLst/>
                          <a:latin typeface="Meiryo UI" panose="020B0604030504040204" pitchFamily="50" charset="-128"/>
                          <a:ea typeface="Meiryo UI" panose="020B0604030504040204" pitchFamily="50" charset="-128"/>
                        </a:rPr>
                        <a:t>DNA</a:t>
                      </a:r>
                      <a:r>
                        <a:rPr kumimoji="1" lang="ja-JP" altLang="en-US" sz="1600" kern="1200" dirty="0">
                          <a:effectLst/>
                          <a:latin typeface="Meiryo UI" panose="020B0604030504040204" pitchFamily="50" charset="-128"/>
                          <a:ea typeface="Meiryo UI" panose="020B0604030504040204" pitchFamily="50" charset="-128"/>
                        </a:rPr>
                        <a:t>を</a:t>
                      </a:r>
                      <a:r>
                        <a:rPr kumimoji="1" lang="en-US" altLang="ja-JP" sz="1600" kern="1200" dirty="0">
                          <a:effectLst/>
                          <a:latin typeface="Meiryo UI" panose="020B0604030504040204" pitchFamily="50" charset="-128"/>
                          <a:ea typeface="Meiryo UI" panose="020B0604030504040204" pitchFamily="50" charset="-128"/>
                        </a:rPr>
                        <a:t>CRISPR</a:t>
                      </a:r>
                      <a:r>
                        <a:rPr kumimoji="1" lang="ja-JP" altLang="en-US" sz="1600" kern="1200" dirty="0">
                          <a:effectLst/>
                          <a:latin typeface="Meiryo UI" panose="020B0604030504040204" pitchFamily="50" charset="-128"/>
                          <a:ea typeface="Meiryo UI" panose="020B0604030504040204" pitchFamily="50" charset="-128"/>
                        </a:rPr>
                        <a:t>部位に挿入し記録（</a:t>
                      </a:r>
                      <a:r>
                        <a:rPr kumimoji="1" lang="ja-JP" altLang="en-US" sz="1600" b="1" kern="1200" dirty="0">
                          <a:solidFill>
                            <a:schemeClr val="tx1"/>
                          </a:solidFill>
                          <a:effectLst/>
                          <a:latin typeface="Meiryo UI" panose="020B0604030504040204" pitchFamily="50" charset="-128"/>
                          <a:ea typeface="Meiryo UI" panose="020B0604030504040204" pitchFamily="50" charset="-128"/>
                        </a:rPr>
                        <a:t>免疫記憶</a:t>
                      </a:r>
                      <a:r>
                        <a:rPr kumimoji="1" lang="ja-JP" altLang="en-US" sz="1600" kern="1200" dirty="0">
                          <a:effectLst/>
                          <a:latin typeface="Meiryo UI" panose="020B0604030504040204" pitchFamily="50" charset="-128"/>
                          <a:ea typeface="Meiryo UI" panose="020B0604030504040204" pitchFamily="50" charset="-128"/>
                        </a:rPr>
                        <a:t>）する。免疫記憶は、反復配列で分離されている。</a:t>
                      </a:r>
                      <a:endParaRPr kumimoji="1" lang="en-US" altLang="ja-JP" sz="1600" kern="1200" dirty="0">
                        <a:effectLst/>
                        <a:latin typeface="Meiryo UI" panose="020B0604030504040204" pitchFamily="50" charset="-128"/>
                        <a:ea typeface="Meiryo UI" panose="020B0604030504040204" pitchFamily="50" charset="-128"/>
                      </a:endParaRPr>
                    </a:p>
                    <a:p>
                      <a:r>
                        <a:rPr kumimoji="1" lang="ja-JP" altLang="en-US" sz="1600" kern="1200" dirty="0">
                          <a:effectLst/>
                          <a:latin typeface="Meiryo UI" panose="020B0604030504040204" pitchFamily="50" charset="-128"/>
                          <a:ea typeface="Meiryo UI" panose="020B0604030504040204" pitchFamily="50" charset="-128"/>
                        </a:rPr>
                        <a:t>ゲノム編集では、</a:t>
                      </a:r>
                      <a:r>
                        <a:rPr kumimoji="1" lang="en-US" altLang="ja-JP" sz="1600" b="1" kern="1200" dirty="0">
                          <a:solidFill>
                            <a:schemeClr val="tx1"/>
                          </a:solidFill>
                          <a:effectLst/>
                          <a:latin typeface="Meiryo UI" panose="020B0604030504040204" pitchFamily="50" charset="-128"/>
                          <a:ea typeface="Meiryo UI" panose="020B0604030504040204" pitchFamily="50" charset="-128"/>
                        </a:rPr>
                        <a:t>PAM</a:t>
                      </a:r>
                      <a:r>
                        <a:rPr kumimoji="1" lang="ja-JP" altLang="en-US" sz="1600" b="1" kern="1200" dirty="0">
                          <a:solidFill>
                            <a:schemeClr val="tx1"/>
                          </a:solidFill>
                          <a:effectLst/>
                          <a:latin typeface="Meiryo UI" panose="020B0604030504040204" pitchFamily="50" charset="-128"/>
                          <a:ea typeface="Meiryo UI" panose="020B0604030504040204" pitchFamily="50" charset="-128"/>
                        </a:rPr>
                        <a:t>（</a:t>
                      </a:r>
                      <a:r>
                        <a:rPr kumimoji="1" lang="en-US" altLang="ja-JP" sz="1600" b="1" kern="1200" dirty="0">
                          <a:solidFill>
                            <a:schemeClr val="tx1"/>
                          </a:solidFill>
                          <a:effectLst/>
                          <a:latin typeface="Meiryo UI" panose="020B0604030504040204" pitchFamily="50" charset="-128"/>
                          <a:ea typeface="Meiryo UI" panose="020B0604030504040204" pitchFamily="50" charset="-128"/>
                        </a:rPr>
                        <a:t>Proto-spacer Adjacent Motif</a:t>
                      </a:r>
                      <a:r>
                        <a:rPr kumimoji="1" lang="ja-JP" altLang="en-US" sz="1600" b="1" kern="1200" dirty="0">
                          <a:solidFill>
                            <a:schemeClr val="tx1"/>
                          </a:solidFill>
                          <a:effectLst/>
                          <a:latin typeface="Meiryo UI" panose="020B0604030504040204" pitchFamily="50" charset="-128"/>
                          <a:ea typeface="Meiryo UI" panose="020B0604030504040204" pitchFamily="50" charset="-128"/>
                        </a:rPr>
                        <a:t>）</a:t>
                      </a:r>
                      <a:r>
                        <a:rPr kumimoji="1" lang="ja-JP" altLang="en-US" sz="1600" kern="1200" dirty="0">
                          <a:effectLst/>
                          <a:latin typeface="Meiryo UI" panose="020B0604030504040204" pitchFamily="50" charset="-128"/>
                          <a:ea typeface="Meiryo UI" panose="020B0604030504040204" pitchFamily="50" charset="-128"/>
                        </a:rPr>
                        <a:t>配列を認識。</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680639798"/>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2</a:t>
                      </a:r>
                      <a:endParaRPr kumimoji="1" lang="ja-JP" altLang="en-US" sz="2400" b="1" dirty="0">
                        <a:latin typeface="Cooper Black" panose="0208090404030B020404" pitchFamily="18" charset="0"/>
                      </a:endParaRPr>
                    </a:p>
                  </a:txBody>
                  <a:tcPr anchor="ctr"/>
                </a:tc>
                <a:tc>
                  <a:txBody>
                    <a:bodyPr/>
                    <a:lstStyle/>
                    <a:p>
                      <a:r>
                        <a:rPr kumimoji="1" lang="en-US" altLang="ja-JP" sz="1600" kern="1200" dirty="0">
                          <a:effectLst/>
                          <a:latin typeface="Meiryo UI" panose="020B0604030504040204" pitchFamily="50" charset="-128"/>
                          <a:ea typeface="Meiryo UI" panose="020B0604030504040204" pitchFamily="50" charset="-128"/>
                        </a:rPr>
                        <a:t>Cas1</a:t>
                      </a:r>
                      <a:r>
                        <a:rPr kumimoji="1" lang="ja-JP" altLang="en-US" sz="1600" kern="1200" dirty="0">
                          <a:effectLst/>
                          <a:latin typeface="Meiryo UI" panose="020B0604030504040204" pitchFamily="50" charset="-128"/>
                          <a:ea typeface="Meiryo UI" panose="020B0604030504040204" pitchFamily="50" charset="-128"/>
                        </a:rPr>
                        <a:t>と共に複合体を形成しウイルスに取り付き、</a:t>
                      </a:r>
                      <a:r>
                        <a:rPr kumimoji="1" lang="en-US" altLang="ja-JP" sz="1600" kern="1200" dirty="0">
                          <a:effectLst/>
                          <a:latin typeface="Meiryo UI" panose="020B0604030504040204" pitchFamily="50" charset="-128"/>
                          <a:ea typeface="Meiryo UI" panose="020B0604030504040204" pitchFamily="50" charset="-128"/>
                        </a:rPr>
                        <a:t>DNA</a:t>
                      </a:r>
                      <a:r>
                        <a:rPr kumimoji="1" lang="ja-JP" altLang="en-US" sz="1600" kern="1200" dirty="0">
                          <a:effectLst/>
                          <a:latin typeface="Meiryo UI" panose="020B0604030504040204" pitchFamily="50" charset="-128"/>
                          <a:ea typeface="Meiryo UI" panose="020B0604030504040204" pitchFamily="50" charset="-128"/>
                        </a:rPr>
                        <a:t>／</a:t>
                      </a:r>
                      <a:r>
                        <a:rPr kumimoji="1" lang="en-US" altLang="ja-JP" sz="1600" kern="1200" dirty="0">
                          <a:effectLst/>
                          <a:latin typeface="Meiryo UI" panose="020B0604030504040204" pitchFamily="50" charset="-128"/>
                          <a:ea typeface="Meiryo UI" panose="020B0604030504040204" pitchFamily="50" charset="-128"/>
                        </a:rPr>
                        <a:t>RNA</a:t>
                      </a:r>
                      <a:r>
                        <a:rPr kumimoji="1" lang="ja-JP" altLang="en-US" sz="1600" kern="1200" dirty="0">
                          <a:effectLst/>
                          <a:latin typeface="Meiryo UI" panose="020B0604030504040204" pitchFamily="50" charset="-128"/>
                          <a:ea typeface="Meiryo UI" panose="020B0604030504040204" pitchFamily="50" charset="-128"/>
                        </a:rPr>
                        <a:t>を切断する。</a:t>
                      </a:r>
                      <a:r>
                        <a:rPr kumimoji="1" lang="en-US" altLang="ja-JP" sz="1600" kern="1200" dirty="0">
                          <a:effectLst/>
                          <a:latin typeface="Meiryo UI" panose="020B0604030504040204" pitchFamily="50" charset="-128"/>
                          <a:ea typeface="Meiryo UI" panose="020B0604030504040204" pitchFamily="50" charset="-128"/>
                        </a:rPr>
                        <a:t>PAM</a:t>
                      </a:r>
                      <a:r>
                        <a:rPr kumimoji="1" lang="ja-JP" altLang="en-US" sz="1600" kern="1200" dirty="0">
                          <a:effectLst/>
                          <a:latin typeface="Meiryo UI" panose="020B0604030504040204" pitchFamily="50" charset="-128"/>
                          <a:ea typeface="Meiryo UI" panose="020B0604030504040204" pitchFamily="50" charset="-128"/>
                        </a:rPr>
                        <a:t>を認識。</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917861294"/>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3</a:t>
                      </a:r>
                      <a:endParaRPr kumimoji="1" lang="ja-JP" altLang="en-US" sz="2400" b="1" dirty="0">
                        <a:latin typeface="Cooper Black" panose="0208090404030B020404" pitchFamily="18" charset="0"/>
                      </a:endParaRPr>
                    </a:p>
                  </a:txBody>
                  <a:tcPr anchor="ctr"/>
                </a:tc>
                <a:tc>
                  <a:txBody>
                    <a:bodyPr/>
                    <a:lstStyle/>
                    <a:p>
                      <a:r>
                        <a:rPr kumimoji="1" lang="en-US" altLang="ja-JP" sz="1600" b="0" dirty="0">
                          <a:latin typeface="Meiryo UI" panose="020B0604030504040204" pitchFamily="50" charset="-128"/>
                          <a:ea typeface="Meiryo UI" panose="020B0604030504040204" pitchFamily="50" charset="-128"/>
                        </a:rPr>
                        <a:t>Cas3</a:t>
                      </a:r>
                      <a:r>
                        <a:rPr kumimoji="1" lang="ja-JP" altLang="en-US" sz="1600" b="0" dirty="0">
                          <a:latin typeface="Meiryo UI" panose="020B0604030504040204" pitchFamily="50" charset="-128"/>
                          <a:ea typeface="Meiryo UI" panose="020B0604030504040204" pitchFamily="50" charset="-128"/>
                        </a:rPr>
                        <a:t>は、</a:t>
                      </a:r>
                      <a:r>
                        <a:rPr kumimoji="1" lang="ja-JP" altLang="en-US" sz="1600" b="1" dirty="0">
                          <a:solidFill>
                            <a:schemeClr val="tx1"/>
                          </a:solidFill>
                          <a:latin typeface="Meiryo UI" panose="020B0604030504040204" pitchFamily="50" charset="-128"/>
                          <a:ea typeface="Meiryo UI" panose="020B0604030504040204" pitchFamily="50" charset="-128"/>
                        </a:rPr>
                        <a:t>大阪大学発のゲノム編集技術</a:t>
                      </a:r>
                      <a:r>
                        <a:rPr kumimoji="1" lang="en-US" altLang="ja-JP" sz="1600" b="1" dirty="0">
                          <a:solidFill>
                            <a:schemeClr val="tx1"/>
                          </a:solidFill>
                          <a:latin typeface="Meiryo UI" panose="020B0604030504040204" pitchFamily="50" charset="-128"/>
                          <a:ea typeface="Meiryo UI" panose="020B0604030504040204" pitchFamily="50" charset="-128"/>
                        </a:rPr>
                        <a:t>CRISPR-Cas3</a:t>
                      </a:r>
                      <a:r>
                        <a:rPr kumimoji="1" lang="ja-JP" altLang="en-US" sz="1600" b="0" dirty="0">
                          <a:latin typeface="Meiryo UI" panose="020B0604030504040204" pitchFamily="50" charset="-128"/>
                          <a:ea typeface="Meiryo UI" panose="020B0604030504040204" pitchFamily="50" charset="-128"/>
                        </a:rPr>
                        <a:t>に利用されており、オフターゲットがほとんどない編集技術。</a:t>
                      </a:r>
                      <a:r>
                        <a:rPr kumimoji="1" lang="en-US" altLang="ja-JP" sz="1600" b="0" dirty="0">
                          <a:latin typeface="Meiryo UI" panose="020B0604030504040204" pitchFamily="50" charset="-128"/>
                          <a:ea typeface="Meiryo UI" panose="020B0604030504040204" pitchFamily="50" charset="-128"/>
                        </a:rPr>
                        <a:t>Cas3</a:t>
                      </a:r>
                      <a:r>
                        <a:rPr kumimoji="1" lang="ja-JP" altLang="en-US" sz="1600" b="0" dirty="0">
                          <a:latin typeface="Meiryo UI" panose="020B0604030504040204" pitchFamily="50" charset="-128"/>
                          <a:ea typeface="Meiryo UI" panose="020B0604030504040204" pitchFamily="50" charset="-128"/>
                        </a:rPr>
                        <a:t>は、</a:t>
                      </a:r>
                      <a:r>
                        <a:rPr kumimoji="1" lang="en-US" altLang="ja-JP" sz="1600" b="0" dirty="0">
                          <a:latin typeface="Meiryo UI" panose="020B0604030504040204" pitchFamily="50" charset="-128"/>
                          <a:ea typeface="Meiryo UI" panose="020B0604030504040204" pitchFamily="50" charset="-128"/>
                        </a:rPr>
                        <a:t>Cas1</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Cas2</a:t>
                      </a:r>
                      <a:r>
                        <a:rPr kumimoji="1" lang="ja-JP" altLang="en-US" sz="1600" b="0" dirty="0">
                          <a:latin typeface="Meiryo UI" panose="020B0604030504040204" pitchFamily="50" charset="-128"/>
                          <a:ea typeface="Meiryo UI" panose="020B0604030504040204" pitchFamily="50" charset="-128"/>
                        </a:rPr>
                        <a:t>と異なり</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RNA</a:t>
                      </a:r>
                      <a:r>
                        <a:rPr kumimoji="1" lang="ja-JP" altLang="en-US" sz="1600" b="0" dirty="0">
                          <a:latin typeface="Meiryo UI" panose="020B0604030504040204" pitchFamily="50" charset="-128"/>
                          <a:ea typeface="Meiryo UI" panose="020B0604030504040204" pitchFamily="50" charset="-128"/>
                        </a:rPr>
                        <a:t>を切り刻むように切断。</a:t>
                      </a:r>
                      <a:endParaRPr kumimoji="1" lang="en-US" altLang="ja-JP"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861715839"/>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4</a:t>
                      </a:r>
                      <a:endParaRPr kumimoji="1" lang="ja-JP" altLang="en-US" sz="2400" b="1" dirty="0">
                        <a:latin typeface="Cooper Black" panose="0208090404030B020404" pitchFamily="18" charset="0"/>
                      </a:endParaRPr>
                    </a:p>
                  </a:txBody>
                  <a:tcPr anchor="ctr"/>
                </a:tc>
                <a:tc>
                  <a:txBody>
                    <a:bodyPr/>
                    <a:lstStyle/>
                    <a:p>
                      <a:r>
                        <a:rPr kumimoji="1" lang="en-US" altLang="ja-JP" sz="1600" b="0" dirty="0">
                          <a:latin typeface="Meiryo UI" panose="020B0604030504040204" pitchFamily="50" charset="-128"/>
                          <a:ea typeface="Meiryo UI" panose="020B0604030504040204" pitchFamily="50" charset="-128"/>
                        </a:rPr>
                        <a:t>Cas1</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Cas2</a:t>
                      </a:r>
                      <a:r>
                        <a:rPr kumimoji="1" lang="ja-JP" altLang="en-US" sz="1600" b="0" dirty="0">
                          <a:latin typeface="Meiryo UI" panose="020B0604030504040204" pitchFamily="50" charset="-128"/>
                          <a:ea typeface="Meiryo UI" panose="020B0604030504040204" pitchFamily="50" charset="-128"/>
                        </a:rPr>
                        <a:t>複合体が切り出したウイルス</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断片を</a:t>
                      </a:r>
                      <a:r>
                        <a:rPr kumimoji="1" lang="en-US" altLang="ja-JP" sz="1600" b="0" dirty="0">
                          <a:latin typeface="Meiryo UI" panose="020B0604030504040204" pitchFamily="50" charset="-128"/>
                          <a:ea typeface="Meiryo UI" panose="020B0604030504040204" pitchFamily="50" charset="-128"/>
                        </a:rPr>
                        <a:t>CRISPR</a:t>
                      </a:r>
                      <a:r>
                        <a:rPr kumimoji="1" lang="ja-JP" altLang="en-US" sz="1600" b="0" dirty="0">
                          <a:latin typeface="Meiryo UI" panose="020B0604030504040204" pitchFamily="50" charset="-128"/>
                          <a:ea typeface="Meiryo UI" panose="020B0604030504040204" pitchFamily="50" charset="-128"/>
                        </a:rPr>
                        <a:t>部位に成形し、正しい方向に挿入。</a:t>
                      </a:r>
                      <a:endParaRPr kumimoji="1" lang="en-US" altLang="ja-JP" sz="1600" b="0" dirty="0">
                        <a:latin typeface="Meiryo UI" panose="020B0604030504040204" pitchFamily="50" charset="-128"/>
                        <a:ea typeface="Meiryo UI" panose="020B0604030504040204" pitchFamily="50" charset="-128"/>
                      </a:endParaRPr>
                    </a:p>
                    <a:p>
                      <a:r>
                        <a:rPr kumimoji="1" lang="en-US" altLang="ja-JP" sz="1600" b="0" dirty="0">
                          <a:latin typeface="Meiryo UI" panose="020B0604030504040204" pitchFamily="50" charset="-128"/>
                          <a:ea typeface="Meiryo UI" panose="020B0604030504040204" pitchFamily="50" charset="-128"/>
                        </a:rPr>
                        <a:t>Cas4</a:t>
                      </a:r>
                      <a:r>
                        <a:rPr kumimoji="1" lang="ja-JP" altLang="en-US" sz="1600" b="0" dirty="0">
                          <a:latin typeface="Meiryo UI" panose="020B0604030504040204" pitchFamily="50" charset="-128"/>
                          <a:ea typeface="Meiryo UI" panose="020B0604030504040204" pitchFamily="50" charset="-128"/>
                        </a:rPr>
                        <a:t>は、</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の二重鎖を解く機能、</a:t>
                      </a:r>
                      <a:r>
                        <a:rPr kumimoji="1" lang="en-US" altLang="ja-JP" sz="1600" b="0" dirty="0">
                          <a:latin typeface="Meiryo UI" panose="020B0604030504040204" pitchFamily="50" charset="-128"/>
                          <a:ea typeface="Meiryo UI" panose="020B0604030504040204" pitchFamily="50" charset="-128"/>
                        </a:rPr>
                        <a:t>1</a:t>
                      </a:r>
                      <a:r>
                        <a:rPr kumimoji="1" lang="ja-JP" altLang="en-US" sz="1600" b="0" dirty="0">
                          <a:latin typeface="Meiryo UI" panose="020B0604030504040204" pitchFamily="50" charset="-128"/>
                          <a:ea typeface="Meiryo UI" panose="020B0604030504040204" pitchFamily="50" charset="-128"/>
                        </a:rPr>
                        <a:t>本鎖の</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を分解する機能も有する。</a:t>
                      </a:r>
                      <a:endParaRPr kumimoji="1" lang="en-US" altLang="ja-JP" sz="1600" b="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966481456"/>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5</a:t>
                      </a:r>
                      <a:endParaRPr kumimoji="1" lang="ja-JP" altLang="en-US" sz="2400" b="1" dirty="0">
                        <a:latin typeface="Cooper Black" panose="0208090404030B020404" pitchFamily="18" charset="0"/>
                      </a:endParaRPr>
                    </a:p>
                  </a:txBody>
                  <a:tcPr anchor="ctr"/>
                </a:tc>
                <a:tc>
                  <a:txBody>
                    <a:bodyPr/>
                    <a:lstStyle/>
                    <a:p>
                      <a:r>
                        <a:rPr kumimoji="1" lang="en-US" altLang="ja-JP" sz="1600" dirty="0">
                          <a:latin typeface="Meiryo UI" panose="020B0604030504040204" pitchFamily="50" charset="-128"/>
                          <a:ea typeface="Meiryo UI" panose="020B0604030504040204" pitchFamily="50" charset="-128"/>
                        </a:rPr>
                        <a:t>Cas5</a:t>
                      </a:r>
                      <a:r>
                        <a:rPr kumimoji="1" lang="ja-JP" altLang="en-US" sz="1600" dirty="0">
                          <a:latin typeface="Meiryo UI" panose="020B0604030504040204" pitchFamily="50" charset="-128"/>
                          <a:ea typeface="Meiryo UI" panose="020B0604030504040204" pitchFamily="50" charset="-128"/>
                        </a:rPr>
                        <a:t> は、</a:t>
                      </a:r>
                      <a:r>
                        <a:rPr kumimoji="1" lang="en-US" altLang="ja-JP" sz="1600" dirty="0">
                          <a:latin typeface="Meiryo UI" panose="020B0604030504040204" pitchFamily="50" charset="-128"/>
                          <a:ea typeface="Meiryo UI" panose="020B0604030504040204" pitchFamily="50" charset="-128"/>
                        </a:rPr>
                        <a:t>Cas1</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Cas2</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Cas6</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Cas7</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Cas8</a:t>
                      </a:r>
                      <a:r>
                        <a:rPr kumimoji="1" lang="ja-JP" altLang="en-US" sz="1600" dirty="0">
                          <a:latin typeface="Meiryo UI" panose="020B0604030504040204" pitchFamily="50" charset="-128"/>
                          <a:ea typeface="Meiryo UI" panose="020B0604030504040204" pitchFamily="50" charset="-128"/>
                        </a:rPr>
                        <a:t>などとマルチサブユニットの一部として、</a:t>
                      </a:r>
                      <a:r>
                        <a:rPr kumimoji="1" lang="en-US" altLang="ja-JP" sz="1600" dirty="0">
                          <a:latin typeface="Meiryo UI" panose="020B0604030504040204" pitchFamily="50" charset="-128"/>
                          <a:ea typeface="Meiryo UI" panose="020B0604030504040204" pitchFamily="50" charset="-128"/>
                        </a:rPr>
                        <a:t>Cas6</a:t>
                      </a:r>
                      <a:r>
                        <a:rPr kumimoji="1" lang="ja-JP" altLang="en-US" sz="1600" dirty="0">
                          <a:latin typeface="Meiryo UI" panose="020B0604030504040204" pitchFamily="50" charset="-128"/>
                          <a:ea typeface="Meiryo UI" panose="020B0604030504040204" pitchFamily="50" charset="-128"/>
                        </a:rPr>
                        <a:t>が</a:t>
                      </a:r>
                      <a:r>
                        <a:rPr kumimoji="1" lang="en-US" altLang="ja-JP" sz="1600" dirty="0">
                          <a:latin typeface="Meiryo UI" panose="020B0604030504040204" pitchFamily="50" charset="-128"/>
                          <a:ea typeface="Meiryo UI" panose="020B0604030504040204" pitchFamily="50" charset="-128"/>
                        </a:rPr>
                        <a:t>CRISPR</a:t>
                      </a:r>
                      <a:r>
                        <a:rPr kumimoji="1" lang="ja-JP" altLang="en-US" sz="1600" dirty="0">
                          <a:latin typeface="Meiryo UI" panose="020B0604030504040204" pitchFamily="50" charset="-128"/>
                          <a:ea typeface="Meiryo UI" panose="020B0604030504040204" pitchFamily="50" charset="-128"/>
                        </a:rPr>
                        <a:t>配列から生合成した</a:t>
                      </a:r>
                      <a:r>
                        <a:rPr kumimoji="1" lang="en-US" altLang="ja-JP" sz="1600" b="1" dirty="0">
                          <a:latin typeface="Meiryo UI" panose="020B0604030504040204" pitchFamily="50" charset="-128"/>
                          <a:ea typeface="Meiryo UI" panose="020B0604030504040204" pitchFamily="50" charset="-128"/>
                        </a:rPr>
                        <a:t>crRNA</a:t>
                      </a:r>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CRISPR RNA</a:t>
                      </a:r>
                      <a:r>
                        <a:rPr kumimoji="1" lang="ja-JP" altLang="en-US" sz="1600" b="1"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と結合し、</a:t>
                      </a:r>
                      <a:r>
                        <a:rPr kumimoji="1" lang="en-US" altLang="ja-JP" sz="1600" b="1" dirty="0">
                          <a:solidFill>
                            <a:schemeClr val="tx1"/>
                          </a:solidFill>
                          <a:latin typeface="Meiryo UI" panose="020B0604030504040204" pitchFamily="50" charset="-128"/>
                          <a:ea typeface="Meiryo UI" panose="020B0604030504040204" pitchFamily="50" charset="-128"/>
                        </a:rPr>
                        <a:t>Cascade</a:t>
                      </a:r>
                      <a:r>
                        <a:rPr kumimoji="1" lang="ja-JP" altLang="en-US" sz="1600" b="1" dirty="0">
                          <a:solidFill>
                            <a:schemeClr val="tx1"/>
                          </a:solidFill>
                          <a:latin typeface="Meiryo UI" panose="020B0604030504040204" pitchFamily="50" charset="-128"/>
                          <a:ea typeface="Meiryo UI" panose="020B0604030504040204" pitchFamily="50" charset="-128"/>
                        </a:rPr>
                        <a:t>（</a:t>
                      </a:r>
                      <a:r>
                        <a:rPr kumimoji="1" lang="en-US" altLang="ja-JP" sz="1600" b="1" dirty="0">
                          <a:solidFill>
                            <a:schemeClr val="tx1"/>
                          </a:solidFill>
                          <a:latin typeface="Meiryo UI" panose="020B0604030504040204" pitchFamily="50" charset="-128"/>
                          <a:ea typeface="Meiryo UI" panose="020B0604030504040204" pitchFamily="50" charset="-128"/>
                        </a:rPr>
                        <a:t>CRISPR-associated complex for antiviral defense</a:t>
                      </a:r>
                      <a:r>
                        <a:rPr kumimoji="1" lang="ja-JP" altLang="en-US" sz="1600" b="1" dirty="0">
                          <a:solidFill>
                            <a:schemeClr val="tx1"/>
                          </a:solidFill>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を構成。</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487769610"/>
                  </a:ext>
                </a:extLst>
              </a:tr>
              <a:tr h="39761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6</a:t>
                      </a:r>
                      <a:endParaRPr kumimoji="1" lang="ja-JP" altLang="en-US" sz="2400" b="1" dirty="0">
                        <a:latin typeface="Cooper Black" panose="0208090404030B020404" pitchFamily="18" charset="0"/>
                      </a:endParaRPr>
                    </a:p>
                  </a:txBody>
                  <a:tcPr anchor="ctr"/>
                </a:tc>
                <a:tc>
                  <a:txBody>
                    <a:bodyPr/>
                    <a:lstStyle/>
                    <a:p>
                      <a:r>
                        <a:rPr kumimoji="1" lang="en-US" altLang="ja-JP" sz="1600" dirty="0">
                          <a:latin typeface="Meiryo UI" panose="020B0604030504040204" pitchFamily="50" charset="-128"/>
                          <a:ea typeface="Meiryo UI" panose="020B0604030504040204" pitchFamily="50" charset="-128"/>
                        </a:rPr>
                        <a:t>Cas6</a:t>
                      </a:r>
                      <a:r>
                        <a:rPr kumimoji="1" lang="ja-JP" altLang="en-US" sz="1600" dirty="0">
                          <a:latin typeface="Meiryo UI" panose="020B0604030504040204" pitchFamily="50" charset="-128"/>
                          <a:ea typeface="Meiryo UI" panose="020B0604030504040204" pitchFamily="50" charset="-128"/>
                        </a:rPr>
                        <a:t>は、</a:t>
                      </a:r>
                      <a:r>
                        <a:rPr kumimoji="1" lang="en-US" altLang="ja-JP" sz="1600" b="1" dirty="0">
                          <a:solidFill>
                            <a:schemeClr val="tx1"/>
                          </a:solidFill>
                          <a:latin typeface="Meiryo UI" panose="020B0604030504040204" pitchFamily="50" charset="-128"/>
                          <a:ea typeface="Meiryo UI" panose="020B0604030504040204" pitchFamily="50" charset="-128"/>
                        </a:rPr>
                        <a:t>CRISPR</a:t>
                      </a:r>
                      <a:r>
                        <a:rPr kumimoji="1" lang="ja-JP" altLang="en-US" sz="1600" b="1" dirty="0">
                          <a:solidFill>
                            <a:schemeClr val="tx1"/>
                          </a:solidFill>
                          <a:latin typeface="Meiryo UI" panose="020B0604030504040204" pitchFamily="50" charset="-128"/>
                          <a:ea typeface="Meiryo UI" panose="020B0604030504040204" pitchFamily="50" charset="-128"/>
                        </a:rPr>
                        <a:t>由来のエンドリボヌクレアーゼ（</a:t>
                      </a:r>
                      <a:r>
                        <a:rPr kumimoji="1" lang="en-US" altLang="ja-JP" sz="1600" b="1" dirty="0">
                          <a:solidFill>
                            <a:schemeClr val="tx1"/>
                          </a:solidFill>
                          <a:latin typeface="Meiryo UI" panose="020B0604030504040204" pitchFamily="50" charset="-128"/>
                          <a:ea typeface="Meiryo UI" panose="020B0604030504040204" pitchFamily="50" charset="-128"/>
                        </a:rPr>
                        <a:t>endoribonuclease</a:t>
                      </a:r>
                      <a:r>
                        <a:rPr kumimoji="1" lang="ja-JP" altLang="en-US" sz="1600" b="1" dirty="0">
                          <a:solidFill>
                            <a:schemeClr val="tx1"/>
                          </a:solidFill>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で、免疫記憶を保持する</a:t>
                      </a:r>
                      <a:r>
                        <a:rPr kumimoji="1" lang="en-US" altLang="ja-JP" sz="1600" dirty="0">
                          <a:latin typeface="Meiryo UI" panose="020B0604030504040204" pitchFamily="50" charset="-128"/>
                          <a:ea typeface="Meiryo UI" panose="020B0604030504040204" pitchFamily="50" charset="-128"/>
                        </a:rPr>
                        <a:t>CRISPR</a:t>
                      </a:r>
                      <a:r>
                        <a:rPr kumimoji="1" lang="ja-JP" altLang="en-US" sz="1600" dirty="0">
                          <a:latin typeface="Meiryo UI" panose="020B0604030504040204" pitchFamily="50" charset="-128"/>
                          <a:ea typeface="Meiryo UI" panose="020B0604030504040204" pitchFamily="50" charset="-128"/>
                        </a:rPr>
                        <a:t>部位から転写された</a:t>
                      </a:r>
                      <a:r>
                        <a:rPr kumimoji="1" lang="en-US" altLang="ja-JP" sz="1600" dirty="0">
                          <a:latin typeface="Meiryo UI" panose="020B0604030504040204" pitchFamily="50" charset="-128"/>
                          <a:ea typeface="Meiryo UI" panose="020B0604030504040204" pitchFamily="50" charset="-128"/>
                        </a:rPr>
                        <a:t>precursor-crRNA</a:t>
                      </a:r>
                      <a:r>
                        <a:rPr kumimoji="1" lang="ja-JP" altLang="en-US" sz="1600" dirty="0">
                          <a:latin typeface="Meiryo UI" panose="020B0604030504040204" pitchFamily="50" charset="-128"/>
                          <a:ea typeface="Meiryo UI" panose="020B0604030504040204" pitchFamily="50" charset="-128"/>
                        </a:rPr>
                        <a:t>を配列から切断する。</a:t>
                      </a:r>
                      <a:r>
                        <a:rPr kumimoji="1" lang="en-US" altLang="ja-JP" sz="1600" dirty="0">
                          <a:latin typeface="Meiryo UI" panose="020B0604030504040204" pitchFamily="50" charset="-128"/>
                          <a:ea typeface="Meiryo UI" panose="020B0604030504040204" pitchFamily="50" charset="-128"/>
                        </a:rPr>
                        <a:t>Cas6</a:t>
                      </a:r>
                      <a:r>
                        <a:rPr kumimoji="1" lang="ja-JP" altLang="en-US" sz="1600" dirty="0">
                          <a:latin typeface="Meiryo UI" panose="020B0604030504040204" pitchFamily="50" charset="-128"/>
                          <a:ea typeface="Meiryo UI" panose="020B0604030504040204" pitchFamily="50" charset="-128"/>
                        </a:rPr>
                        <a:t>は、</a:t>
                      </a:r>
                      <a:r>
                        <a:rPr kumimoji="1" lang="en-US" altLang="ja-JP" sz="1600" b="1" dirty="0">
                          <a:solidFill>
                            <a:schemeClr val="tx1"/>
                          </a:solidFill>
                          <a:latin typeface="Meiryo UI" panose="020B0604030504040204" pitchFamily="50" charset="-128"/>
                          <a:ea typeface="Meiryo UI" panose="020B0604030504040204" pitchFamily="50" charset="-128"/>
                        </a:rPr>
                        <a:t>pre-crRNA</a:t>
                      </a:r>
                      <a:r>
                        <a:rPr kumimoji="1" lang="ja-JP" altLang="en-US" sz="1600" b="1" dirty="0">
                          <a:solidFill>
                            <a:schemeClr val="tx1"/>
                          </a:solidFill>
                          <a:latin typeface="Meiryo UI" panose="020B0604030504040204" pitchFamily="50" charset="-128"/>
                          <a:ea typeface="Meiryo UI" panose="020B0604030504040204" pitchFamily="50" charset="-128"/>
                        </a:rPr>
                        <a:t>生合成酵素</a:t>
                      </a:r>
                      <a:r>
                        <a:rPr kumimoji="1" lang="ja-JP" altLang="en-US" sz="1600"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601680313"/>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7</a:t>
                      </a:r>
                      <a:endParaRPr kumimoji="1" lang="ja-JP" altLang="en-US" sz="2400" b="1" dirty="0">
                        <a:latin typeface="Cooper Black" panose="0208090404030B020404" pitchFamily="18" charset="0"/>
                      </a:endParaRPr>
                    </a:p>
                  </a:txBody>
                  <a:tcPr anchor="ctr"/>
                </a:tc>
                <a:tc>
                  <a:txBody>
                    <a:bodyPr/>
                    <a:lstStyle/>
                    <a:p>
                      <a:r>
                        <a:rPr kumimoji="1" lang="en-US" altLang="ja-JP" sz="1600" dirty="0">
                          <a:latin typeface="Meiryo UI" panose="020B0604030504040204" pitchFamily="50" charset="-128"/>
                          <a:ea typeface="Meiryo UI" panose="020B0604030504040204" pitchFamily="50" charset="-128"/>
                        </a:rPr>
                        <a:t>Cas7</a:t>
                      </a:r>
                      <a:r>
                        <a:rPr kumimoji="1" lang="ja-JP" altLang="en-US" sz="1600" dirty="0">
                          <a:latin typeface="Meiryo UI" panose="020B0604030504040204" pitchFamily="50" charset="-128"/>
                          <a:ea typeface="Meiryo UI" panose="020B0604030504040204" pitchFamily="50" charset="-128"/>
                        </a:rPr>
                        <a:t>は、</a:t>
                      </a:r>
                      <a:r>
                        <a:rPr kumimoji="1" lang="en-US" altLang="ja-JP" sz="1600" dirty="0">
                          <a:latin typeface="Meiryo UI" panose="020B0604030504040204" pitchFamily="50" charset="-128"/>
                          <a:ea typeface="Meiryo UI" panose="020B0604030504040204" pitchFamily="50" charset="-128"/>
                        </a:rPr>
                        <a:t>Cascade</a:t>
                      </a:r>
                      <a:r>
                        <a:rPr kumimoji="1" lang="ja-JP" altLang="en-US" sz="1600" dirty="0">
                          <a:latin typeface="Meiryo UI" panose="020B0604030504040204" pitchFamily="50" charset="-128"/>
                          <a:ea typeface="Meiryo UI" panose="020B0604030504040204" pitchFamily="50" charset="-128"/>
                        </a:rPr>
                        <a:t>を構成するユニットの一つ。</a:t>
                      </a:r>
                      <a:r>
                        <a:rPr kumimoji="1" lang="en-US" altLang="ja-JP" sz="1600" dirty="0">
                          <a:latin typeface="Meiryo UI" panose="020B0604030504040204" pitchFamily="50" charset="-128"/>
                          <a:ea typeface="Meiryo UI" panose="020B0604030504040204" pitchFamily="50" charset="-128"/>
                        </a:rPr>
                        <a:t>Cas7</a:t>
                      </a:r>
                      <a:r>
                        <a:rPr kumimoji="1" lang="ja-JP" altLang="en-US" sz="1600" dirty="0">
                          <a:latin typeface="Meiryo UI" panose="020B0604030504040204" pitchFamily="50" charset="-128"/>
                          <a:ea typeface="Meiryo UI" panose="020B0604030504040204" pitchFamily="50" charset="-128"/>
                        </a:rPr>
                        <a:t>は、</a:t>
                      </a:r>
                      <a:r>
                        <a:rPr kumimoji="1" lang="en-US" altLang="ja-JP" sz="1600" dirty="0">
                          <a:latin typeface="Meiryo UI" panose="020B0604030504040204" pitchFamily="50" charset="-128"/>
                          <a:ea typeface="Meiryo UI" panose="020B0604030504040204" pitchFamily="50" charset="-128"/>
                        </a:rPr>
                        <a:t>Cas4</a:t>
                      </a:r>
                      <a:r>
                        <a:rPr kumimoji="1" lang="ja-JP" altLang="en-US" sz="1600" dirty="0">
                          <a:latin typeface="Meiryo UI" panose="020B0604030504040204" pitchFamily="50" charset="-128"/>
                          <a:ea typeface="Meiryo UI" panose="020B0604030504040204" pitchFamily="50" charset="-128"/>
                        </a:rPr>
                        <a:t>が解いた</a:t>
                      </a:r>
                      <a:r>
                        <a:rPr kumimoji="1" lang="en-US" altLang="ja-JP" sz="1600" dirty="0">
                          <a:latin typeface="Meiryo UI" panose="020B0604030504040204" pitchFamily="50" charset="-128"/>
                          <a:ea typeface="Meiryo UI" panose="020B0604030504040204" pitchFamily="50" charset="-128"/>
                        </a:rPr>
                        <a:t>DNA</a:t>
                      </a:r>
                      <a:r>
                        <a:rPr kumimoji="1" lang="ja-JP" altLang="en-US" sz="1600" dirty="0">
                          <a:latin typeface="Meiryo UI" panose="020B0604030504040204" pitchFamily="50" charset="-128"/>
                          <a:ea typeface="Meiryo UI" panose="020B0604030504040204" pitchFamily="50" charset="-128"/>
                        </a:rPr>
                        <a:t>の二重鎖構造を保持し、</a:t>
                      </a:r>
                      <a:r>
                        <a:rPr kumimoji="1" lang="en-US" altLang="ja-JP" sz="1600" dirty="0">
                          <a:latin typeface="Meiryo UI" panose="020B0604030504040204" pitchFamily="50" charset="-128"/>
                          <a:ea typeface="Meiryo UI" panose="020B0604030504040204" pitchFamily="50" charset="-128"/>
                        </a:rPr>
                        <a:t>6</a:t>
                      </a:r>
                      <a:r>
                        <a:rPr kumimoji="1" lang="ja-JP" altLang="en-US" sz="1600" dirty="0">
                          <a:latin typeface="Meiryo UI" panose="020B0604030504040204" pitchFamily="50" charset="-128"/>
                          <a:ea typeface="Meiryo UI" panose="020B0604030504040204" pitchFamily="50" charset="-128"/>
                        </a:rPr>
                        <a:t>塩基ごとに折れ曲がりながら分子の中央部にらせん状に巻く、「</a:t>
                      </a:r>
                      <a:r>
                        <a:rPr kumimoji="1" lang="en-US" altLang="ja-JP" sz="1600" b="1" dirty="0" err="1">
                          <a:solidFill>
                            <a:schemeClr val="tx1"/>
                          </a:solidFill>
                          <a:latin typeface="Meiryo UI" panose="020B0604030504040204" pitchFamily="50" charset="-128"/>
                          <a:ea typeface="Meiryo UI" panose="020B0604030504040204" pitchFamily="50" charset="-128"/>
                        </a:rPr>
                        <a:t>crRNA:DNA</a:t>
                      </a:r>
                      <a:r>
                        <a:rPr kumimoji="1" lang="ja-JP" altLang="en-US" sz="1600" b="1" dirty="0">
                          <a:solidFill>
                            <a:schemeClr val="tx1"/>
                          </a:solidFill>
                          <a:latin typeface="Meiryo UI" panose="020B0604030504040204" pitchFamily="50" charset="-128"/>
                          <a:ea typeface="Meiryo UI" panose="020B0604030504040204" pitchFamily="50" charset="-128"/>
                        </a:rPr>
                        <a:t>折れ曲がり構造</a:t>
                      </a:r>
                      <a:r>
                        <a:rPr kumimoji="1" lang="ja-JP" altLang="en-US" sz="1600" dirty="0">
                          <a:latin typeface="Meiryo UI" panose="020B0604030504040204" pitchFamily="50" charset="-128"/>
                          <a:ea typeface="Meiryo UI" panose="020B0604030504040204" pitchFamily="50" charset="-128"/>
                        </a:rPr>
                        <a:t>」を維持する。</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783126622"/>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8</a:t>
                      </a:r>
                      <a:endParaRPr kumimoji="1" lang="ja-JP" altLang="en-US" sz="2400" b="1" dirty="0">
                        <a:latin typeface="Cooper Black" panose="0208090404030B0204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Meiryo UI" panose="020B0604030504040204" pitchFamily="50" charset="-128"/>
                          <a:ea typeface="Meiryo UI" panose="020B0604030504040204" pitchFamily="50" charset="-128"/>
                        </a:rPr>
                        <a:t>Cas8</a:t>
                      </a:r>
                      <a:r>
                        <a:rPr kumimoji="1" lang="ja-JP" altLang="en-US" sz="1600" b="0" dirty="0">
                          <a:latin typeface="Meiryo UI" panose="020B0604030504040204" pitchFamily="50" charset="-128"/>
                          <a:ea typeface="Meiryo UI" panose="020B0604030504040204" pitchFamily="50" charset="-128"/>
                        </a:rPr>
                        <a:t>は、</a:t>
                      </a:r>
                      <a:r>
                        <a:rPr kumimoji="1" lang="en-US" altLang="ja-JP" sz="1600" b="0" dirty="0">
                          <a:latin typeface="Meiryo UI" panose="020B0604030504040204" pitchFamily="50" charset="-128"/>
                          <a:ea typeface="Meiryo UI" panose="020B0604030504040204" pitchFamily="50" charset="-128"/>
                        </a:rPr>
                        <a:t>Cascade</a:t>
                      </a:r>
                      <a:r>
                        <a:rPr kumimoji="1" lang="ja-JP" altLang="en-US" sz="1600" b="0" dirty="0">
                          <a:latin typeface="Meiryo UI" panose="020B0604030504040204" pitchFamily="50" charset="-128"/>
                          <a:ea typeface="Meiryo UI" panose="020B0604030504040204" pitchFamily="50" charset="-128"/>
                        </a:rPr>
                        <a:t>を構成するユニットの一つで、</a:t>
                      </a:r>
                      <a:r>
                        <a:rPr kumimoji="1" lang="en-US" altLang="ja-JP" sz="1600" b="0" dirty="0">
                          <a:latin typeface="Meiryo UI" panose="020B0604030504040204" pitchFamily="50" charset="-128"/>
                          <a:ea typeface="Meiryo UI" panose="020B0604030504040204" pitchFamily="50" charset="-128"/>
                        </a:rPr>
                        <a:t>PAM</a:t>
                      </a:r>
                      <a:r>
                        <a:rPr kumimoji="1" lang="ja-JP" altLang="en-US" sz="1600" b="0" dirty="0">
                          <a:latin typeface="Meiryo UI" panose="020B0604030504040204" pitchFamily="50" charset="-128"/>
                          <a:ea typeface="Meiryo UI" panose="020B0604030504040204" pitchFamily="50" charset="-128"/>
                        </a:rPr>
                        <a:t>を認識。</a:t>
                      </a:r>
                    </a:p>
                  </a:txBody>
                  <a:tcPr anchor="ctr"/>
                </a:tc>
                <a:extLst>
                  <a:ext uri="{0D108BD9-81ED-4DB2-BD59-A6C34878D82A}">
                    <a16:rowId xmlns:a16="http://schemas.microsoft.com/office/drawing/2014/main" val="110890991"/>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9</a:t>
                      </a:r>
                      <a:endParaRPr kumimoji="1" lang="ja-JP" altLang="en-US" sz="2400" b="1" dirty="0">
                        <a:latin typeface="Cooper Black" panose="0208090404030B020404" pitchFamily="18" charset="0"/>
                      </a:endParaRPr>
                    </a:p>
                  </a:txBody>
                  <a:tcPr anchor="ctr"/>
                </a:tc>
                <a:tc>
                  <a:txBody>
                    <a:bodyPr/>
                    <a:lstStyle/>
                    <a:p>
                      <a:r>
                        <a:rPr kumimoji="1" lang="en-US" altLang="ja-JP" sz="1600" b="0" dirty="0">
                          <a:latin typeface="Meiryo UI" panose="020B0604030504040204" pitchFamily="50" charset="-128"/>
                          <a:ea typeface="Meiryo UI" panose="020B0604030504040204" pitchFamily="50" charset="-128"/>
                        </a:rPr>
                        <a:t>Cas9</a:t>
                      </a:r>
                      <a:r>
                        <a:rPr kumimoji="1" lang="ja-JP" altLang="en-US" sz="1600" b="0" dirty="0">
                          <a:latin typeface="Meiryo UI" panose="020B0604030504040204" pitchFamily="50" charset="-128"/>
                          <a:ea typeface="Meiryo UI" panose="020B0604030504040204" pitchFamily="50" charset="-128"/>
                        </a:rPr>
                        <a:t>は、</a:t>
                      </a:r>
                      <a:r>
                        <a:rPr kumimoji="1" lang="en-US" altLang="ja-JP" sz="1600" b="1" dirty="0">
                          <a:latin typeface="Meiryo UI" panose="020B0604030504040204" pitchFamily="50" charset="-128"/>
                          <a:ea typeface="Meiryo UI" panose="020B0604030504040204" pitchFamily="50" charset="-128"/>
                        </a:rPr>
                        <a:t>guide RNA</a:t>
                      </a:r>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gRNA</a:t>
                      </a:r>
                      <a:r>
                        <a:rPr kumimoji="1" lang="ja-JP" altLang="en-US" sz="1600" b="1" dirty="0">
                          <a:latin typeface="Meiryo UI" panose="020B0604030504040204" pitchFamily="50" charset="-128"/>
                          <a:ea typeface="Meiryo UI" panose="020B0604030504040204" pitchFamily="50" charset="-128"/>
                        </a:rPr>
                        <a:t>）</a:t>
                      </a:r>
                      <a:r>
                        <a:rPr kumimoji="1" lang="ja-JP" altLang="en-US" sz="1600" b="0" dirty="0">
                          <a:latin typeface="Meiryo UI" panose="020B0604030504040204" pitchFamily="50" charset="-128"/>
                          <a:ea typeface="Meiryo UI" panose="020B0604030504040204" pitchFamily="50" charset="-128"/>
                        </a:rPr>
                        <a:t>と</a:t>
                      </a:r>
                      <a:r>
                        <a:rPr kumimoji="1" lang="ja-JP" altLang="en-US" sz="1600" b="1" dirty="0">
                          <a:latin typeface="Meiryo UI" panose="020B0604030504040204" pitchFamily="50" charset="-128"/>
                          <a:ea typeface="Meiryo UI" panose="020B0604030504040204" pitchFamily="50" charset="-128"/>
                        </a:rPr>
                        <a:t>リボ核タンパク質（</a:t>
                      </a:r>
                      <a:r>
                        <a:rPr kumimoji="1" lang="en-US" altLang="ja-JP" sz="1600" b="1" dirty="0">
                          <a:latin typeface="Meiryo UI" panose="020B0604030504040204" pitchFamily="50" charset="-128"/>
                          <a:ea typeface="Meiryo UI" panose="020B0604030504040204" pitchFamily="50" charset="-128"/>
                        </a:rPr>
                        <a:t>Ribonucleoprotein</a:t>
                      </a:r>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RNP</a:t>
                      </a:r>
                      <a:r>
                        <a:rPr kumimoji="1" lang="ja-JP" altLang="en-US" sz="1600" b="1" dirty="0">
                          <a:latin typeface="Meiryo UI" panose="020B0604030504040204" pitchFamily="50" charset="-128"/>
                          <a:ea typeface="Meiryo UI" panose="020B0604030504040204" pitchFamily="50" charset="-128"/>
                        </a:rPr>
                        <a:t>）複合体</a:t>
                      </a:r>
                      <a:r>
                        <a:rPr kumimoji="1" lang="ja-JP" altLang="en-US" sz="1600" b="0" dirty="0">
                          <a:latin typeface="Meiryo UI" panose="020B0604030504040204" pitchFamily="50" charset="-128"/>
                          <a:ea typeface="Meiryo UI" panose="020B0604030504040204" pitchFamily="50" charset="-128"/>
                        </a:rPr>
                        <a:t>を形成。</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配列と</a:t>
                      </a:r>
                      <a:r>
                        <a:rPr kumimoji="1" lang="en-US" altLang="ja-JP" sz="1600" b="0" dirty="0">
                          <a:latin typeface="Meiryo UI" panose="020B0604030504040204" pitchFamily="50" charset="-128"/>
                          <a:ea typeface="Meiryo UI" panose="020B0604030504040204" pitchFamily="50" charset="-128"/>
                        </a:rPr>
                        <a:t>gRNA</a:t>
                      </a:r>
                      <a:r>
                        <a:rPr kumimoji="1" lang="ja-JP" altLang="en-US" sz="1600" b="0" dirty="0" err="1">
                          <a:latin typeface="Meiryo UI" panose="020B0604030504040204" pitchFamily="50" charset="-128"/>
                          <a:ea typeface="Meiryo UI" panose="020B0604030504040204" pitchFamily="50" charset="-128"/>
                        </a:rPr>
                        <a:t>を照</a:t>
                      </a:r>
                      <a:r>
                        <a:rPr kumimoji="1" lang="ja-JP" altLang="en-US" sz="1600" b="0" dirty="0">
                          <a:latin typeface="Meiryo UI" panose="020B0604030504040204" pitchFamily="50" charset="-128"/>
                          <a:ea typeface="Meiryo UI" panose="020B0604030504040204" pitchFamily="50" charset="-128"/>
                        </a:rPr>
                        <a:t>合して標的部位を認識し、</a:t>
                      </a:r>
                      <a:r>
                        <a:rPr kumimoji="1" lang="en-US" altLang="ja-JP" sz="1600" b="0" dirty="0">
                          <a:latin typeface="Meiryo UI" panose="020B0604030504040204" pitchFamily="50" charset="-128"/>
                          <a:ea typeface="Meiryo UI" panose="020B0604030504040204" pitchFamily="50" charset="-128"/>
                        </a:rPr>
                        <a:t>PAM</a:t>
                      </a:r>
                      <a:r>
                        <a:rPr kumimoji="1" lang="ja-JP" altLang="en-US" sz="1600" b="0" dirty="0">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NGG</a:t>
                      </a:r>
                      <a:r>
                        <a:rPr kumimoji="1" lang="ja-JP" altLang="en-US" sz="1600" b="0" dirty="0">
                          <a:latin typeface="Meiryo UI" panose="020B0604030504040204" pitchFamily="50" charset="-128"/>
                          <a:ea typeface="Meiryo UI" panose="020B0604030504040204" pitchFamily="50" charset="-128"/>
                        </a:rPr>
                        <a:t>）配列から</a:t>
                      </a:r>
                      <a:r>
                        <a:rPr kumimoji="1" lang="en-US" altLang="ja-JP" sz="1600" b="0" dirty="0">
                          <a:latin typeface="Meiryo UI" panose="020B0604030504040204" pitchFamily="50" charset="-128"/>
                          <a:ea typeface="Meiryo UI" panose="020B0604030504040204" pitchFamily="50" charset="-128"/>
                        </a:rPr>
                        <a:t>3</a:t>
                      </a:r>
                      <a:r>
                        <a:rPr kumimoji="1" lang="ja-JP" altLang="en-US" sz="1600" b="0" dirty="0">
                          <a:latin typeface="Meiryo UI" panose="020B0604030504040204" pitchFamily="50" charset="-128"/>
                          <a:ea typeface="Meiryo UI" panose="020B0604030504040204" pitchFamily="50" charset="-128"/>
                        </a:rPr>
                        <a:t>塩基以内で</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を切断。</a:t>
                      </a:r>
                    </a:p>
                  </a:txBody>
                  <a:tcPr anchor="ctr"/>
                </a:tc>
                <a:extLst>
                  <a:ext uri="{0D108BD9-81ED-4DB2-BD59-A6C34878D82A}">
                    <a16:rowId xmlns:a16="http://schemas.microsoft.com/office/drawing/2014/main" val="2152452840"/>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10</a:t>
                      </a:r>
                      <a:endParaRPr kumimoji="1" lang="ja-JP" altLang="en-US" sz="2400" b="1" dirty="0">
                        <a:latin typeface="Cooper Black" panose="0208090404030B020404" pitchFamily="18" charset="0"/>
                      </a:endParaRPr>
                    </a:p>
                  </a:txBody>
                  <a:tcPr anchor="ctr"/>
                </a:tc>
                <a:tc>
                  <a:txBody>
                    <a:bodyPr/>
                    <a:lstStyle/>
                    <a:p>
                      <a:r>
                        <a:rPr kumimoji="1" lang="en-US" altLang="ja-JP" sz="1600" dirty="0">
                          <a:latin typeface="Meiryo UI" panose="020B0604030504040204" pitchFamily="50" charset="-128"/>
                          <a:ea typeface="Meiryo UI" panose="020B0604030504040204" pitchFamily="50" charset="-128"/>
                        </a:rPr>
                        <a:t>Cas10</a:t>
                      </a:r>
                      <a:r>
                        <a:rPr kumimoji="1" lang="ja-JP" altLang="en-US" sz="1600" dirty="0">
                          <a:latin typeface="Meiryo UI" panose="020B0604030504040204" pitchFamily="50" charset="-128"/>
                          <a:ea typeface="Meiryo UI" panose="020B0604030504040204" pitchFamily="50" charset="-128"/>
                        </a:rPr>
                        <a:t>は、</a:t>
                      </a:r>
                      <a:r>
                        <a:rPr kumimoji="1" lang="en-US" altLang="ja-JP" sz="1600" dirty="0">
                          <a:latin typeface="Meiryo UI" panose="020B0604030504040204" pitchFamily="50" charset="-128"/>
                          <a:ea typeface="Meiryo UI" panose="020B0604030504040204" pitchFamily="50" charset="-128"/>
                        </a:rPr>
                        <a:t>DNA</a:t>
                      </a:r>
                      <a:r>
                        <a:rPr kumimoji="1" lang="ja-JP" altLang="en-US" sz="1600" dirty="0">
                          <a:latin typeface="Meiryo UI" panose="020B0604030504040204" pitchFamily="50" charset="-128"/>
                          <a:ea typeface="Meiryo UI" panose="020B0604030504040204" pitchFamily="50" charset="-128"/>
                        </a:rPr>
                        <a:t>ポリメラーゼおよびヌクレオチドシクラーゼを含む複合体。</a:t>
                      </a:r>
                      <a:r>
                        <a:rPr kumimoji="1" lang="en-US" altLang="ja-JP" sz="1600" b="1" dirty="0">
                          <a:latin typeface="Meiryo UI" panose="020B0604030504040204" pitchFamily="50" charset="-128"/>
                          <a:ea typeface="Meiryo UI" panose="020B0604030504040204" pitchFamily="50" charset="-128"/>
                        </a:rPr>
                        <a:t>CRISPR-Cas10</a:t>
                      </a:r>
                      <a:r>
                        <a:rPr kumimoji="1" lang="ja-JP" altLang="en-US" sz="1600" dirty="0">
                          <a:latin typeface="Meiryo UI" panose="020B0604030504040204" pitchFamily="50" charset="-128"/>
                          <a:ea typeface="Meiryo UI" panose="020B0604030504040204" pitchFamily="50" charset="-128"/>
                        </a:rPr>
                        <a:t>として生物圏で最も豊富なファージの遺伝操作に関する研究が進展。病原性ファージなど</a:t>
                      </a:r>
                      <a:r>
                        <a:rPr kumimoji="1" lang="ja-JP" altLang="en-US" sz="1600" b="1" dirty="0">
                          <a:latin typeface="Meiryo UI" panose="020B0604030504040204" pitchFamily="50" charset="-128"/>
                          <a:ea typeface="Meiryo UI" panose="020B0604030504040204" pitchFamily="50" charset="-128"/>
                        </a:rPr>
                        <a:t>原核生物ゲノム編集技術</a:t>
                      </a:r>
                      <a:r>
                        <a:rPr kumimoji="1" lang="ja-JP" altLang="en-US" sz="1600"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4265972004"/>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11</a:t>
                      </a:r>
                      <a:endParaRPr kumimoji="1" lang="ja-JP" altLang="en-US" sz="2400" b="1" dirty="0">
                        <a:latin typeface="Cooper Black" panose="0208090404030B020404" pitchFamily="18" charset="0"/>
                      </a:endParaRPr>
                    </a:p>
                  </a:txBody>
                  <a:tcPr anchor="ctr"/>
                </a:tc>
                <a:tc>
                  <a:txBody>
                    <a:bodyPr/>
                    <a:lstStyle/>
                    <a:p>
                      <a:r>
                        <a:rPr kumimoji="1" lang="en-US" altLang="ja-JP" sz="1600" b="1" dirty="0">
                          <a:latin typeface="Meiryo UI" panose="020B0604030504040204" pitchFamily="50" charset="-128"/>
                          <a:ea typeface="Meiryo UI" panose="020B0604030504040204" pitchFamily="50" charset="-128"/>
                        </a:rPr>
                        <a:t>RNP</a:t>
                      </a:r>
                      <a:r>
                        <a:rPr kumimoji="1" lang="ja-JP" altLang="en-US" sz="1600" b="1" dirty="0">
                          <a:latin typeface="Meiryo UI" panose="020B0604030504040204" pitchFamily="50" charset="-128"/>
                          <a:ea typeface="Meiryo UI" panose="020B0604030504040204" pitchFamily="50" charset="-128"/>
                        </a:rPr>
                        <a:t>複合体</a:t>
                      </a:r>
                      <a:r>
                        <a:rPr kumimoji="1" lang="ja-JP" altLang="en-US" sz="1600" dirty="0">
                          <a:latin typeface="Meiryo UI" panose="020B0604030504040204" pitchFamily="50" charset="-128"/>
                          <a:ea typeface="Meiryo UI" panose="020B0604030504040204" pitchFamily="50" charset="-128"/>
                        </a:rPr>
                        <a:t>（標的配列を認識する）を構成する。</a:t>
                      </a:r>
                      <a:r>
                        <a:rPr kumimoji="1" lang="en-US" altLang="ja-JP" sz="1600" dirty="0">
                          <a:latin typeface="Meiryo UI" panose="020B0604030504040204" pitchFamily="50" charset="-128"/>
                          <a:ea typeface="Meiryo UI" panose="020B0604030504040204" pitchFamily="50" charset="-128"/>
                        </a:rPr>
                        <a:t>Subunit</a:t>
                      </a:r>
                      <a:r>
                        <a:rPr kumimoji="1" lang="ja-JP" altLang="en-US" sz="1600" dirty="0">
                          <a:latin typeface="Meiryo UI" panose="020B0604030504040204" pitchFamily="50" charset="-128"/>
                          <a:ea typeface="Meiryo UI" panose="020B0604030504040204" pitchFamily="50" charset="-128"/>
                        </a:rPr>
                        <a:t>のメインは</a:t>
                      </a:r>
                      <a:r>
                        <a:rPr kumimoji="1" lang="en-US" altLang="ja-JP" sz="1600" dirty="0">
                          <a:latin typeface="Meiryo UI" panose="020B0604030504040204" pitchFamily="50" charset="-128"/>
                          <a:ea typeface="Meiryo UI" panose="020B0604030504040204" pitchFamily="50" charset="-128"/>
                        </a:rPr>
                        <a:t>Cas5</a:t>
                      </a:r>
                      <a:r>
                        <a:rPr kumimoji="1" lang="ja-JP" altLang="en-US" sz="1600" dirty="0">
                          <a:latin typeface="Meiryo UI" panose="020B0604030504040204" pitchFamily="50" charset="-128"/>
                          <a:ea typeface="Meiryo UI" panose="020B0604030504040204" pitchFamily="50" charset="-128"/>
                        </a:rPr>
                        <a:t>と</a:t>
                      </a:r>
                      <a:r>
                        <a:rPr kumimoji="1" lang="en-US" altLang="ja-JP" sz="1600" dirty="0">
                          <a:latin typeface="Meiryo UI" panose="020B0604030504040204" pitchFamily="50" charset="-128"/>
                          <a:ea typeface="Meiryo UI" panose="020B0604030504040204" pitchFamily="50" charset="-128"/>
                        </a:rPr>
                        <a:t>Cas7</a:t>
                      </a:r>
                      <a:r>
                        <a:rPr kumimoji="1" lang="ja-JP" altLang="en-US" sz="1600" dirty="0">
                          <a:latin typeface="Meiryo UI" panose="020B0604030504040204" pitchFamily="50" charset="-128"/>
                          <a:ea typeface="Meiryo UI" panose="020B0604030504040204" pitchFamily="50" charset="-128"/>
                        </a:rPr>
                        <a:t>で</a:t>
                      </a:r>
                      <a:r>
                        <a:rPr kumimoji="1" lang="en-US" altLang="ja-JP" sz="1600" dirty="0">
                          <a:latin typeface="Meiryo UI" panose="020B0604030504040204" pitchFamily="50" charset="-128"/>
                          <a:ea typeface="Meiryo UI" panose="020B0604030504040204" pitchFamily="50" charset="-128"/>
                        </a:rPr>
                        <a:t>Cas11</a:t>
                      </a:r>
                      <a:r>
                        <a:rPr kumimoji="1" lang="ja-JP" altLang="en-US" sz="1600" dirty="0">
                          <a:latin typeface="Meiryo UI" panose="020B0604030504040204" pitchFamily="50" charset="-128"/>
                          <a:ea typeface="Meiryo UI" panose="020B0604030504040204" pitchFamily="50" charset="-128"/>
                        </a:rPr>
                        <a:t>は</a:t>
                      </a:r>
                      <a:r>
                        <a:rPr kumimoji="1" lang="en-US" altLang="ja-JP" sz="1600" dirty="0">
                          <a:latin typeface="Meiryo UI" panose="020B0604030504040204" pitchFamily="50" charset="-128"/>
                          <a:ea typeface="Meiryo UI" panose="020B0604030504040204" pitchFamily="50" charset="-128"/>
                        </a:rPr>
                        <a:t>Small</a:t>
                      </a:r>
                      <a:r>
                        <a:rPr kumimoji="1" lang="ja-JP" altLang="en-US" sz="1600" dirty="0">
                          <a:latin typeface="Meiryo UI" panose="020B0604030504040204" pitchFamily="50" charset="-128"/>
                          <a:ea typeface="Meiryo UI" panose="020B0604030504040204" pitchFamily="50" charset="-128"/>
                        </a:rPr>
                        <a:t> </a:t>
                      </a:r>
                      <a:r>
                        <a:rPr kumimoji="1" lang="en-US" altLang="ja-JP" sz="1600" dirty="0">
                          <a:latin typeface="Meiryo UI" panose="020B0604030504040204" pitchFamily="50" charset="-128"/>
                          <a:ea typeface="Meiryo UI" panose="020B0604030504040204" pitchFamily="50" charset="-128"/>
                        </a:rPr>
                        <a:t>Subunit</a:t>
                      </a:r>
                      <a:r>
                        <a:rPr kumimoji="1" lang="ja-JP" altLang="en-US" sz="1600" dirty="0">
                          <a:latin typeface="Meiryo UI" panose="020B0604030504040204" pitchFamily="50" charset="-128"/>
                          <a:ea typeface="Meiryo UI" panose="020B0604030504040204" pitchFamily="50" charset="-128"/>
                        </a:rPr>
                        <a:t>の一つ。</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157187123"/>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12a</a:t>
                      </a:r>
                      <a:endParaRPr kumimoji="1" lang="ja-JP" altLang="en-US" sz="2400" b="1" dirty="0">
                        <a:latin typeface="Cooper Black" panose="0208090404030B020404" pitchFamily="18" charset="0"/>
                      </a:endParaRPr>
                    </a:p>
                  </a:txBody>
                  <a:tcPr anchor="ctr"/>
                </a:tc>
                <a:tc>
                  <a:txBody>
                    <a:bodyPr/>
                    <a:lstStyle/>
                    <a:p>
                      <a:r>
                        <a:rPr kumimoji="1" lang="ja-JP" altLang="en-US" sz="1600" dirty="0">
                          <a:latin typeface="Meiryo UI" panose="020B0604030504040204" pitchFamily="50" charset="-128"/>
                          <a:ea typeface="Meiryo UI" panose="020B0604030504040204" pitchFamily="50" charset="-128"/>
                        </a:rPr>
                        <a:t>ゲノム編集用に開発された</a:t>
                      </a:r>
                      <a:r>
                        <a:rPr kumimoji="1" lang="en-US" altLang="ja-JP" sz="1600" dirty="0" err="1">
                          <a:latin typeface="Meiryo UI" panose="020B0604030504040204" pitchFamily="50" charset="-128"/>
                          <a:ea typeface="Meiryo UI" panose="020B0604030504040204" pitchFamily="50" charset="-128"/>
                        </a:rPr>
                        <a:t>Cas</a:t>
                      </a:r>
                      <a:r>
                        <a:rPr kumimoji="1" lang="ja-JP" altLang="en-US" sz="1600" dirty="0">
                          <a:latin typeface="Meiryo UI" panose="020B0604030504040204" pitchFamily="50" charset="-128"/>
                          <a:ea typeface="Meiryo UI" panose="020B0604030504040204" pitchFamily="50" charset="-128"/>
                        </a:rPr>
                        <a:t>タンパク質で別名</a:t>
                      </a:r>
                      <a:r>
                        <a:rPr kumimoji="1" lang="en-US" altLang="ja-JP" sz="1600" dirty="0">
                          <a:latin typeface="Meiryo UI" panose="020B0604030504040204" pitchFamily="50" charset="-128"/>
                          <a:ea typeface="Meiryo UI" panose="020B0604030504040204" pitchFamily="50" charset="-128"/>
                        </a:rPr>
                        <a:t>Cpf1</a:t>
                      </a:r>
                      <a:r>
                        <a:rPr kumimoji="1" lang="ja-JP" altLang="en-US" sz="1600" dirty="0" err="1">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Cas9</a:t>
                      </a:r>
                      <a:r>
                        <a:rPr kumimoji="1" lang="ja-JP" altLang="en-US" sz="1600" b="0" dirty="0">
                          <a:latin typeface="Meiryo UI" panose="020B0604030504040204" pitchFamily="50" charset="-128"/>
                          <a:ea typeface="Meiryo UI" panose="020B0604030504040204" pitchFamily="50" charset="-128"/>
                        </a:rPr>
                        <a:t>は二本鎖</a:t>
                      </a:r>
                      <a:r>
                        <a:rPr kumimoji="1" lang="en-US" altLang="ja-JP" sz="1600" b="0" dirty="0">
                          <a:latin typeface="Meiryo UI" panose="020B0604030504040204" pitchFamily="50" charset="-128"/>
                          <a:ea typeface="Meiryo UI" panose="020B0604030504040204" pitchFamily="50" charset="-128"/>
                        </a:rPr>
                        <a:t>DNA</a:t>
                      </a:r>
                      <a:r>
                        <a:rPr kumimoji="1" lang="ja-JP" altLang="en-US" sz="1600" b="0" dirty="0">
                          <a:latin typeface="Meiryo UI" panose="020B0604030504040204" pitchFamily="50" charset="-128"/>
                          <a:ea typeface="Meiryo UI" panose="020B0604030504040204" pitchFamily="50" charset="-128"/>
                        </a:rPr>
                        <a:t>を垂直に切断するが、</a:t>
                      </a:r>
                      <a:r>
                        <a:rPr kumimoji="1" lang="en-US" altLang="ja-JP" sz="1600" b="0" dirty="0">
                          <a:latin typeface="Meiryo UI" panose="020B0604030504040204" pitchFamily="50" charset="-128"/>
                          <a:ea typeface="Meiryo UI" panose="020B0604030504040204" pitchFamily="50" charset="-128"/>
                        </a:rPr>
                        <a:t>Cas12a</a:t>
                      </a:r>
                      <a:r>
                        <a:rPr kumimoji="1" lang="ja-JP" altLang="en-US" sz="1600" b="0" dirty="0">
                          <a:latin typeface="Meiryo UI" panose="020B0604030504040204" pitchFamily="50" charset="-128"/>
                          <a:ea typeface="Meiryo UI" panose="020B0604030504040204" pitchFamily="50" charset="-128"/>
                        </a:rPr>
                        <a:t>は、切断面</a:t>
                      </a:r>
                      <a:r>
                        <a:rPr kumimoji="1" lang="en-US" altLang="ja-JP" sz="1600" b="0" dirty="0">
                          <a:latin typeface="Meiryo UI" panose="020B0604030504040204" pitchFamily="50" charset="-128"/>
                          <a:ea typeface="Meiryo UI" panose="020B0604030504040204" pitchFamily="50" charset="-128"/>
                        </a:rPr>
                        <a:t>5’</a:t>
                      </a:r>
                      <a:r>
                        <a:rPr kumimoji="1" lang="ja-JP" altLang="en-US" sz="1600" b="0" dirty="0">
                          <a:latin typeface="Meiryo UI" panose="020B0604030504040204" pitchFamily="50" charset="-128"/>
                          <a:ea typeface="Meiryo UI" panose="020B0604030504040204" pitchFamily="50" charset="-128"/>
                        </a:rPr>
                        <a:t>突出末端をつくる。</a:t>
                      </a:r>
                      <a:r>
                        <a:rPr kumimoji="1" lang="en-US" altLang="ja-JP" sz="1600" b="0" dirty="0">
                          <a:latin typeface="Meiryo UI" panose="020B0604030504040204" pitchFamily="50" charset="-128"/>
                          <a:ea typeface="Meiryo UI" panose="020B0604030504040204" pitchFamily="50" charset="-128"/>
                        </a:rPr>
                        <a:t>Cas9</a:t>
                      </a:r>
                      <a:r>
                        <a:rPr kumimoji="1" lang="ja-JP" altLang="en-US" sz="1600" b="0" dirty="0" err="1">
                          <a:latin typeface="Meiryo UI" panose="020B0604030504040204" pitchFamily="50" charset="-128"/>
                          <a:ea typeface="Meiryo UI" panose="020B0604030504040204" pitchFamily="50" charset="-128"/>
                        </a:rPr>
                        <a:t>、</a:t>
                      </a:r>
                      <a:r>
                        <a:rPr kumimoji="1" lang="en-US" altLang="ja-JP" sz="1600" b="0" dirty="0">
                          <a:latin typeface="Meiryo UI" panose="020B0604030504040204" pitchFamily="50" charset="-128"/>
                          <a:ea typeface="Meiryo UI" panose="020B0604030504040204" pitchFamily="50" charset="-128"/>
                        </a:rPr>
                        <a:t>Cas12b</a:t>
                      </a:r>
                      <a:r>
                        <a:rPr kumimoji="1" lang="ja-JP" altLang="en-US" sz="1600" b="0" dirty="0">
                          <a:latin typeface="Meiryo UI" panose="020B0604030504040204" pitchFamily="50" charset="-128"/>
                          <a:ea typeface="Meiryo UI" panose="020B0604030504040204" pitchFamily="50" charset="-128"/>
                        </a:rPr>
                        <a:t>と共にヒトゲノム編集のプラットフォームの一つ。</a:t>
                      </a:r>
                    </a:p>
                  </a:txBody>
                  <a:tcPr anchor="ctr"/>
                </a:tc>
                <a:extLst>
                  <a:ext uri="{0D108BD9-81ED-4DB2-BD59-A6C34878D82A}">
                    <a16:rowId xmlns:a16="http://schemas.microsoft.com/office/drawing/2014/main" val="3223200668"/>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12b</a:t>
                      </a:r>
                      <a:endParaRPr kumimoji="1" lang="ja-JP" altLang="en-US" sz="2400" b="1" dirty="0">
                        <a:latin typeface="Cooper Black" panose="0208090404030B020404" pitchFamily="18" charset="0"/>
                      </a:endParaRPr>
                    </a:p>
                  </a:txBody>
                  <a:tcPr anchor="ctr"/>
                </a:tc>
                <a:tc>
                  <a:txBody>
                    <a:bodyPr/>
                    <a:lstStyle/>
                    <a:p>
                      <a:r>
                        <a:rPr kumimoji="1" lang="ja-JP" altLang="en-US" sz="1600" dirty="0">
                          <a:latin typeface="Meiryo UI" panose="020B0604030504040204" pitchFamily="50" charset="-128"/>
                          <a:ea typeface="Meiryo UI" panose="020B0604030504040204" pitchFamily="50" charset="-128"/>
                        </a:rPr>
                        <a:t>ヒトゲノム編集プラットフォームの一つ。</a:t>
                      </a:r>
                      <a:r>
                        <a:rPr kumimoji="1" lang="en-US" altLang="ja-JP" sz="1600" dirty="0">
                          <a:latin typeface="Meiryo UI" panose="020B0604030504040204" pitchFamily="50" charset="-128"/>
                          <a:ea typeface="Meiryo UI" panose="020B0604030504040204" pitchFamily="50" charset="-128"/>
                        </a:rPr>
                        <a:t>Cas9</a:t>
                      </a:r>
                      <a:r>
                        <a:rPr kumimoji="1" lang="ja-JP" altLang="en-US" sz="1600" dirty="0">
                          <a:latin typeface="Meiryo UI" panose="020B0604030504040204" pitchFamily="50" charset="-128"/>
                          <a:ea typeface="Meiryo UI" panose="020B0604030504040204" pitchFamily="50" charset="-128"/>
                        </a:rPr>
                        <a:t>や</a:t>
                      </a:r>
                      <a:r>
                        <a:rPr kumimoji="1" lang="en-US" altLang="ja-JP" sz="1600" dirty="0">
                          <a:latin typeface="Meiryo UI" panose="020B0604030504040204" pitchFamily="50" charset="-128"/>
                          <a:ea typeface="Meiryo UI" panose="020B0604030504040204" pitchFamily="50" charset="-128"/>
                        </a:rPr>
                        <a:t>Cas12a</a:t>
                      </a:r>
                      <a:r>
                        <a:rPr kumimoji="1" lang="ja-JP" altLang="en-US" sz="1600" dirty="0">
                          <a:latin typeface="Meiryo UI" panose="020B0604030504040204" pitchFamily="50" charset="-128"/>
                          <a:ea typeface="Meiryo UI" panose="020B0604030504040204" pitchFamily="50" charset="-128"/>
                        </a:rPr>
                        <a:t>より小さいのでアデノ随伴ウイルスなどを用いたウイルスベクターによるヒト細胞へのデリバリー・ツールの可能性。</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187403093"/>
                  </a:ext>
                </a:extLst>
              </a:tr>
              <a:tr h="370840">
                <a:tc>
                  <a:txBody>
                    <a:bodyPr/>
                    <a:lstStyle/>
                    <a:p>
                      <a:pPr algn="ctr"/>
                      <a:r>
                        <a:rPr kumimoji="1" lang="en-US" altLang="ja-JP" sz="2400" dirty="0" err="1">
                          <a:solidFill>
                            <a:srgbClr val="C00000"/>
                          </a:solidFill>
                          <a:latin typeface="Cooper Black" panose="0208090404030B020404" pitchFamily="18" charset="0"/>
                        </a:rPr>
                        <a:t>Cas</a:t>
                      </a:r>
                      <a:r>
                        <a:rPr kumimoji="1" lang="en-US" altLang="ja-JP" sz="2400" dirty="0">
                          <a:solidFill>
                            <a:srgbClr val="C00000"/>
                          </a:solidFill>
                          <a:latin typeface="Cooper Black" panose="0208090404030B020404" pitchFamily="18" charset="0"/>
                        </a:rPr>
                        <a:t> </a:t>
                      </a:r>
                      <a:r>
                        <a:rPr kumimoji="1" lang="en-US" altLang="ja-JP" sz="2400" dirty="0">
                          <a:latin typeface="Cooper Black" panose="0208090404030B020404" pitchFamily="18" charset="0"/>
                        </a:rPr>
                        <a:t>13</a:t>
                      </a:r>
                      <a:endParaRPr kumimoji="1" lang="ja-JP" altLang="en-US" sz="2400" b="1" dirty="0">
                        <a:latin typeface="Cooper Black" panose="0208090404030B020404" pitchFamily="18" charset="0"/>
                      </a:endParaRPr>
                    </a:p>
                  </a:txBody>
                  <a:tcPr anchor="ctr"/>
                </a:tc>
                <a:tc>
                  <a:txBody>
                    <a:bodyPr/>
                    <a:lstStyle/>
                    <a:p>
                      <a:r>
                        <a:rPr kumimoji="1" lang="en-US" altLang="ja-JP" sz="1600" b="1" dirty="0">
                          <a:latin typeface="Meiryo UI" panose="020B0604030504040204" pitchFamily="50" charset="-128"/>
                          <a:ea typeface="Meiryo UI" panose="020B0604030504040204" pitchFamily="50" charset="-128"/>
                        </a:rPr>
                        <a:t>RNA</a:t>
                      </a:r>
                      <a:r>
                        <a:rPr kumimoji="1" lang="ja-JP" altLang="en-US" sz="1600" b="1" dirty="0">
                          <a:latin typeface="Meiryo UI" panose="020B0604030504040204" pitchFamily="50" charset="-128"/>
                          <a:ea typeface="Meiryo UI" panose="020B0604030504040204" pitchFamily="50" charset="-128"/>
                        </a:rPr>
                        <a:t>編集</a:t>
                      </a:r>
                      <a:r>
                        <a:rPr kumimoji="1" lang="en-US" altLang="ja-JP" sz="1600" b="1" dirty="0" err="1">
                          <a:latin typeface="Meiryo UI" panose="020B0604030504040204" pitchFamily="50" charset="-128"/>
                          <a:ea typeface="Meiryo UI" panose="020B0604030504040204" pitchFamily="50" charset="-128"/>
                        </a:rPr>
                        <a:t>Cas</a:t>
                      </a:r>
                      <a:r>
                        <a:rPr kumimoji="1" lang="ja-JP" altLang="en-US" sz="1600" b="1" dirty="0">
                          <a:latin typeface="Meiryo UI" panose="020B0604030504040204" pitchFamily="50" charset="-128"/>
                          <a:ea typeface="Meiryo UI" panose="020B0604030504040204" pitchFamily="50" charset="-128"/>
                        </a:rPr>
                        <a:t>タンパク質</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Cas13a</a:t>
                      </a:r>
                      <a:r>
                        <a:rPr kumimoji="1" lang="ja-JP" altLang="en-US" sz="1600" dirty="0" err="1">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C2c2</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Cas13</a:t>
                      </a:r>
                      <a:r>
                        <a:rPr kumimoji="1" lang="ja-JP" altLang="en-US" sz="1600" dirty="0">
                          <a:latin typeface="Meiryo UI" panose="020B0604030504040204" pitchFamily="50" charset="-128"/>
                          <a:ea typeface="Meiryo UI" panose="020B0604030504040204" pitchFamily="50" charset="-128"/>
                        </a:rPr>
                        <a:t>のサブタイプには、</a:t>
                      </a:r>
                      <a:r>
                        <a:rPr kumimoji="1" lang="en-US" altLang="ja-JP" sz="1600" dirty="0">
                          <a:latin typeface="Meiryo UI" panose="020B0604030504040204" pitchFamily="50" charset="-128"/>
                          <a:ea typeface="Meiryo UI" panose="020B0604030504040204" pitchFamily="50" charset="-128"/>
                        </a:rPr>
                        <a:t>Cas13a</a:t>
                      </a:r>
                      <a:r>
                        <a:rPr kumimoji="1" lang="ja-JP" altLang="en-US" sz="1600" dirty="0" err="1">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Cas13b</a:t>
                      </a:r>
                      <a:r>
                        <a:rPr kumimoji="1" lang="ja-JP" altLang="en-US" sz="1600" dirty="0" err="1">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Cas13c</a:t>
                      </a:r>
                      <a:r>
                        <a:rPr kumimoji="1" lang="ja-JP" altLang="en-US" sz="1600" dirty="0" err="1">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Cas13d</a:t>
                      </a:r>
                      <a:r>
                        <a:rPr kumimoji="1" lang="ja-JP" altLang="en-US" sz="1600" dirty="0">
                          <a:latin typeface="Meiryo UI" panose="020B0604030504040204" pitchFamily="50" charset="-128"/>
                          <a:ea typeface="Meiryo UI" panose="020B0604030504040204" pitchFamily="50" charset="-128"/>
                        </a:rPr>
                        <a:t>がある。</a:t>
                      </a:r>
                      <a:r>
                        <a:rPr kumimoji="1" lang="en-US" altLang="ja-JP" sz="1600" dirty="0">
                          <a:latin typeface="Meiryo UI" panose="020B0604030504040204" pitchFamily="50" charset="-128"/>
                          <a:ea typeface="Meiryo UI" panose="020B0604030504040204" pitchFamily="50" charset="-128"/>
                        </a:rPr>
                        <a:t>Cas13b</a:t>
                      </a:r>
                      <a:r>
                        <a:rPr kumimoji="1" lang="ja-JP" altLang="en-US" sz="1600" dirty="0">
                          <a:latin typeface="Meiryo UI" panose="020B0604030504040204" pitchFamily="50" charset="-128"/>
                          <a:ea typeface="Meiryo UI" panose="020B0604030504040204" pitchFamily="50" charset="-128"/>
                        </a:rPr>
                        <a:t>を利用した技術には、</a:t>
                      </a:r>
                      <a:r>
                        <a:rPr kumimoji="1" lang="en-US" altLang="ja-JP" sz="1600" b="1" dirty="0">
                          <a:latin typeface="Meiryo UI" panose="020B0604030504040204" pitchFamily="50" charset="-128"/>
                          <a:ea typeface="Meiryo UI" panose="020B0604030504040204" pitchFamily="50" charset="-128"/>
                        </a:rPr>
                        <a:t>A-to-I</a:t>
                      </a:r>
                      <a:r>
                        <a:rPr kumimoji="1" lang="ja-JP" altLang="en-US" sz="1600" b="1" dirty="0">
                          <a:latin typeface="Meiryo UI" panose="020B0604030504040204" pitchFamily="50" charset="-128"/>
                          <a:ea typeface="Meiryo UI" panose="020B0604030504040204" pitchFamily="50" charset="-128"/>
                        </a:rPr>
                        <a:t>塩基置換法</a:t>
                      </a:r>
                      <a:r>
                        <a:rPr kumimoji="1" lang="en-US" altLang="ja-JP" sz="1600" b="1" dirty="0">
                          <a:latin typeface="Meiryo UI" panose="020B0604030504040204" pitchFamily="50" charset="-128"/>
                          <a:ea typeface="Meiryo UI" panose="020B0604030504040204" pitchFamily="50" charset="-128"/>
                        </a:rPr>
                        <a:t>REPAIR</a:t>
                      </a:r>
                      <a:r>
                        <a:rPr kumimoji="1" lang="ja-JP" altLang="en-US" sz="1600" dirty="0" err="1">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SHERLOCK</a:t>
                      </a:r>
                      <a:r>
                        <a:rPr kumimoji="1" lang="ja-JP" altLang="en-US" sz="1600" dirty="0">
                          <a:latin typeface="Meiryo UI" panose="020B0604030504040204" pitchFamily="50" charset="-128"/>
                          <a:ea typeface="Meiryo UI" panose="020B0604030504040204" pitchFamily="50" charset="-128"/>
                        </a:rPr>
                        <a:t>がある。</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953154925"/>
                  </a:ext>
                </a:extLst>
              </a:tr>
            </a:tbl>
          </a:graphicData>
        </a:graphic>
      </p:graphicFrame>
    </p:spTree>
    <p:extLst>
      <p:ext uri="{BB962C8B-B14F-4D97-AF65-F5344CB8AC3E}">
        <p14:creationId xmlns:p14="http://schemas.microsoft.com/office/powerpoint/2010/main" val="1887025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nvGraphicFramePr>
        <p:xfrm>
          <a:off x="411100" y="0"/>
          <a:ext cx="10850024" cy="6886823"/>
        </p:xfrm>
        <a:graphic>
          <a:graphicData uri="http://schemas.openxmlformats.org/drawingml/2006/table">
            <a:tbl>
              <a:tblPr firstRow="1" bandRow="1">
                <a:tableStyleId>{D7AC3CCA-C797-4891-BE02-D94E43425B78}</a:tableStyleId>
              </a:tblPr>
              <a:tblGrid>
                <a:gridCol w="1322161">
                  <a:extLst>
                    <a:ext uri="{9D8B030D-6E8A-4147-A177-3AD203B41FA5}">
                      <a16:colId xmlns:a16="http://schemas.microsoft.com/office/drawing/2014/main" val="600168505"/>
                    </a:ext>
                  </a:extLst>
                </a:gridCol>
                <a:gridCol w="1584717">
                  <a:extLst>
                    <a:ext uri="{9D8B030D-6E8A-4147-A177-3AD203B41FA5}">
                      <a16:colId xmlns:a16="http://schemas.microsoft.com/office/drawing/2014/main" val="2187802887"/>
                    </a:ext>
                  </a:extLst>
                </a:gridCol>
                <a:gridCol w="7943146">
                  <a:extLst>
                    <a:ext uri="{9D8B030D-6E8A-4147-A177-3AD203B41FA5}">
                      <a16:colId xmlns:a16="http://schemas.microsoft.com/office/drawing/2014/main" val="714602730"/>
                    </a:ext>
                  </a:extLst>
                </a:gridCol>
              </a:tblGrid>
              <a:tr h="289990">
                <a:tc>
                  <a:txBody>
                    <a:bodyPr/>
                    <a:lstStyle/>
                    <a:p>
                      <a:pPr algn="ctr"/>
                      <a:r>
                        <a:rPr kumimoji="1" lang="en-US" altLang="ja-JP" sz="1600" dirty="0">
                          <a:solidFill>
                            <a:schemeClr val="bg1"/>
                          </a:solidFill>
                        </a:rPr>
                        <a:t>Cas9</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tc>
                  <a:txBody>
                    <a:bodyPr/>
                    <a:lstStyle/>
                    <a:p>
                      <a:pPr algn="ctr"/>
                      <a:r>
                        <a:rPr kumimoji="1" lang="ja-JP" altLang="en-US" sz="1600" dirty="0">
                          <a:solidFill>
                            <a:schemeClr val="bg1"/>
                          </a:solidFill>
                        </a:rPr>
                        <a:t>派生型</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tc>
                  <a:txBody>
                    <a:bodyPr/>
                    <a:lstStyle/>
                    <a:p>
                      <a:pPr algn="ctr"/>
                      <a:r>
                        <a:rPr kumimoji="1" lang="ja-JP" altLang="en-US" sz="1600" dirty="0">
                          <a:solidFill>
                            <a:schemeClr val="bg1"/>
                          </a:solidFill>
                        </a:rPr>
                        <a:t>概要</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extLst>
                  <a:ext uri="{0D108BD9-81ED-4DB2-BD59-A6C34878D82A}">
                    <a16:rowId xmlns:a16="http://schemas.microsoft.com/office/drawing/2014/main" val="4162699030"/>
                  </a:ext>
                </a:extLst>
              </a:tr>
              <a:tr h="289990">
                <a:tc>
                  <a:txBody>
                    <a:bodyPr/>
                    <a:lstStyle/>
                    <a:p>
                      <a:pPr algn="ctr"/>
                      <a:r>
                        <a:rPr kumimoji="1" lang="en-US" altLang="ja-JP" sz="1800" dirty="0">
                          <a:solidFill>
                            <a:srgbClr val="C00000"/>
                          </a:solidFill>
                          <a:latin typeface="Arial Black" panose="020B0A04020102020204" pitchFamily="34" charset="0"/>
                        </a:rPr>
                        <a:t>dCas9</a:t>
                      </a:r>
                      <a:endParaRPr kumimoji="1" lang="ja-JP" altLang="en-US" sz="1800" dirty="0">
                        <a:solidFill>
                          <a:srgbClr val="C00000"/>
                        </a:solidFill>
                        <a:latin typeface="Arial Black" panose="020B0A040201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Arial Black" panose="020B0A04020102020204" pitchFamily="34" charset="0"/>
                        </a:rPr>
                        <a:t>DNA</a:t>
                      </a:r>
                      <a:r>
                        <a:rPr kumimoji="1" lang="ja-JP" altLang="en-US" sz="1200" dirty="0">
                          <a:latin typeface="Arial Black" panose="020B0A04020102020204" pitchFamily="34" charset="0"/>
                        </a:rPr>
                        <a:t>切断活性がない</a:t>
                      </a:r>
                      <a:r>
                        <a:rPr kumimoji="1" lang="en-US" altLang="ja-JP" sz="1200" dirty="0">
                          <a:latin typeface="Arial Black" panose="020B0A04020102020204" pitchFamily="34" charset="0"/>
                        </a:rPr>
                        <a:t>Cas9</a:t>
                      </a:r>
                      <a:r>
                        <a:rPr kumimoji="1" lang="ja-JP" altLang="en-US" sz="1200" dirty="0">
                          <a:latin typeface="Arial Black" panose="020B0A04020102020204" pitchFamily="34" charset="0"/>
                        </a:rPr>
                        <a:t>タンパク質。エピゲノム編集や、特定</a:t>
                      </a:r>
                      <a:r>
                        <a:rPr kumimoji="1" lang="en-US" altLang="ja-JP" sz="1200" dirty="0">
                          <a:latin typeface="Arial Black" panose="020B0A04020102020204" pitchFamily="34" charset="0"/>
                        </a:rPr>
                        <a:t>DNA</a:t>
                      </a:r>
                      <a:r>
                        <a:rPr kumimoji="1" lang="ja-JP" altLang="en-US" sz="1200" dirty="0">
                          <a:latin typeface="Arial Black" panose="020B0A04020102020204" pitchFamily="34" charset="0"/>
                        </a:rPr>
                        <a:t>領域の特定と可視化などに利用。</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582777481"/>
                  </a:ext>
                </a:extLst>
              </a:tr>
              <a:tr h="289990">
                <a:tc>
                  <a:txBody>
                    <a:bodyPr/>
                    <a:lstStyle/>
                    <a:p>
                      <a:pPr algn="ctr"/>
                      <a:r>
                        <a:rPr kumimoji="1" lang="en-US" altLang="ja-JP" sz="1800" dirty="0">
                          <a:solidFill>
                            <a:srgbClr val="C00000"/>
                          </a:solidFill>
                          <a:latin typeface="Arial Black" panose="020B0A04020102020204" pitchFamily="34" charset="0"/>
                        </a:rPr>
                        <a:t>nCas9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a:latin typeface="Arial Black" panose="020B0A04020102020204" pitchFamily="34" charset="0"/>
                        </a:rPr>
                        <a:t>ニッカ</a:t>
                      </a:r>
                      <a:r>
                        <a:rPr kumimoji="1" lang="en-US" altLang="ja-JP" sz="1200" dirty="0">
                          <a:latin typeface="Arial Black" panose="020B0A04020102020204" pitchFamily="34" charset="0"/>
                        </a:rPr>
                        <a:t>―</a:t>
                      </a:r>
                      <a:r>
                        <a:rPr kumimoji="1" lang="ja-JP" altLang="en-US" sz="1200" dirty="0">
                          <a:latin typeface="Arial Black" panose="020B0A04020102020204" pitchFamily="34" charset="0"/>
                        </a:rPr>
                        <a:t>ゼ（</a:t>
                      </a:r>
                      <a:r>
                        <a:rPr kumimoji="1" lang="en-US" altLang="ja-JP" sz="1200" dirty="0" err="1">
                          <a:latin typeface="Arial Black" panose="020B0A04020102020204" pitchFamily="34" charset="0"/>
                        </a:rPr>
                        <a:t>Nickase</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Ca9</a:t>
                      </a:r>
                      <a:r>
                        <a:rPr kumimoji="1" lang="ja-JP" altLang="en-US" sz="1200" dirty="0" err="1">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62872923"/>
                  </a:ext>
                </a:extLst>
              </a:tr>
              <a:tr h="289990">
                <a:tc>
                  <a:txBody>
                    <a:bodyPr/>
                    <a:lstStyle/>
                    <a:p>
                      <a:pPr algn="ctr"/>
                      <a:r>
                        <a:rPr kumimoji="1" lang="en-US" altLang="ja-JP" sz="1800" dirty="0">
                          <a:solidFill>
                            <a:srgbClr val="C00000"/>
                          </a:solidFill>
                          <a:latin typeface="Arial Black" panose="020B0A04020102020204" pitchFamily="34" charset="0"/>
                        </a:rPr>
                        <a:t>NmCas9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en-US" altLang="ja-JP" sz="1200" dirty="0">
                          <a:latin typeface="Arial Black" panose="020B0A04020102020204" pitchFamily="34" charset="0"/>
                        </a:rPr>
                        <a:t>Neisseria </a:t>
                      </a:r>
                      <a:r>
                        <a:rPr kumimoji="1" lang="en-US" altLang="ja-JP" sz="1200" dirty="0" err="1">
                          <a:latin typeface="Arial Black" panose="020B0A04020102020204" pitchFamily="34" charset="0"/>
                        </a:rPr>
                        <a:t>meningitidis</a:t>
                      </a:r>
                      <a:r>
                        <a:rPr kumimoji="1" lang="ja-JP" altLang="en-US" sz="1200" dirty="0">
                          <a:latin typeface="Arial Black" panose="020B0A04020102020204" pitchFamily="34" charset="0"/>
                        </a:rPr>
                        <a:t>（髄膜炎菌）から単離された</a:t>
                      </a:r>
                      <a:r>
                        <a:rPr kumimoji="1" lang="en-US" altLang="ja-JP" sz="1200" dirty="0">
                          <a:latin typeface="Arial Black" panose="020B0A04020102020204" pitchFamily="34" charset="0"/>
                        </a:rPr>
                        <a:t>Cas9</a:t>
                      </a:r>
                      <a:r>
                        <a:rPr kumimoji="1" lang="ja-JP" altLang="en-US" sz="1200" dirty="0" err="1">
                          <a:latin typeface="Arial Black" panose="020B0A04020102020204" pitchFamily="34" charset="0"/>
                        </a:rPr>
                        <a:t>。</a:t>
                      </a:r>
                      <a:r>
                        <a:rPr kumimoji="1" lang="en-US" altLang="ja-JP" sz="1200" dirty="0">
                          <a:latin typeface="Arial Black" panose="020B0A04020102020204" pitchFamily="34" charset="0"/>
                        </a:rPr>
                        <a:t>RNA</a:t>
                      </a:r>
                      <a:r>
                        <a:rPr kumimoji="1" lang="ja-JP" altLang="en-US" sz="1200" dirty="0">
                          <a:latin typeface="Arial Black" panose="020B0A04020102020204" pitchFamily="34" charset="0"/>
                        </a:rPr>
                        <a:t>切断活性を持つ。</a:t>
                      </a:r>
                      <a:r>
                        <a:rPr kumimoji="1" lang="en-US" altLang="ja-JP" sz="1200" dirty="0">
                          <a:latin typeface="Arial Black" panose="020B0A04020102020204" pitchFamily="34" charset="0"/>
                        </a:rPr>
                        <a:t>PAM</a:t>
                      </a:r>
                      <a:r>
                        <a:rPr kumimoji="1" lang="ja-JP" altLang="en-US" sz="1200" dirty="0">
                          <a:latin typeface="Arial Black" panose="020B0A04020102020204" pitchFamily="34" charset="0"/>
                        </a:rPr>
                        <a:t>は </a:t>
                      </a:r>
                      <a:r>
                        <a:rPr kumimoji="1" lang="en-US" altLang="ja-JP" sz="1200" dirty="0">
                          <a:latin typeface="Arial Black" panose="020B0A04020102020204" pitchFamily="34" charset="0"/>
                        </a:rPr>
                        <a:t>NNNNGATT</a:t>
                      </a:r>
                      <a:r>
                        <a:rPr kumimoji="1" lang="ja-JP" altLang="en-US" sz="1200" dirty="0" err="1">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063797621"/>
                  </a:ext>
                </a:extLst>
              </a:tr>
              <a:tr h="289990">
                <a:tc rowSpan="7">
                  <a:txBody>
                    <a:bodyPr/>
                    <a:lstStyle/>
                    <a:p>
                      <a:pPr algn="ctr"/>
                      <a:r>
                        <a:rPr kumimoji="1" lang="en-US" altLang="ja-JP" sz="1800" dirty="0">
                          <a:solidFill>
                            <a:srgbClr val="C00000"/>
                          </a:solidFill>
                          <a:latin typeface="Arial Black" panose="020B0A04020102020204" pitchFamily="34" charset="0"/>
                        </a:rPr>
                        <a:t>SpCas9</a:t>
                      </a:r>
                      <a:endParaRPr kumimoji="1" lang="ja-JP" altLang="en-US" sz="1800" dirty="0">
                        <a:solidFill>
                          <a:srgbClr val="C00000"/>
                        </a:solidFill>
                        <a:latin typeface="Arial Black" panose="020B0A04020102020204" pitchFamily="34" charset="0"/>
                      </a:endParaRPr>
                    </a:p>
                  </a:txBody>
                  <a:tcPr anchor="ctr"/>
                </a:tc>
                <a:tc gridSpan="2">
                  <a:txBody>
                    <a:bodyPr/>
                    <a:lstStyle/>
                    <a:p>
                      <a:r>
                        <a:rPr kumimoji="1" lang="ja-JP" altLang="en-US" sz="1200" dirty="0">
                          <a:latin typeface="Arial Black" panose="020B0A04020102020204" pitchFamily="34" charset="0"/>
                        </a:rPr>
                        <a:t>化膿連鎖球菌（</a:t>
                      </a:r>
                      <a:r>
                        <a:rPr lang="en-US" altLang="ja-JP" sz="1200" dirty="0">
                          <a:latin typeface="Arial Black" panose="020B0A04020102020204" pitchFamily="34" charset="0"/>
                        </a:rPr>
                        <a:t>Streptococcus </a:t>
                      </a:r>
                      <a:r>
                        <a:rPr lang="en-US" altLang="ja-JP" sz="1200" dirty="0" err="1">
                          <a:latin typeface="Arial Black" panose="020B0A04020102020204" pitchFamily="34" charset="0"/>
                        </a:rPr>
                        <a:t>pyogenes</a:t>
                      </a:r>
                      <a:r>
                        <a:rPr lang="ja-JP" altLang="en-US" sz="1200" dirty="0">
                          <a:latin typeface="Arial Black" panose="020B0A04020102020204" pitchFamily="34" charset="0"/>
                        </a:rPr>
                        <a:t>）</a:t>
                      </a:r>
                      <a:r>
                        <a:rPr kumimoji="1" lang="ja-JP" altLang="en-US" sz="1200" dirty="0">
                          <a:latin typeface="Arial Black" panose="020B0A04020102020204" pitchFamily="34" charset="0"/>
                        </a:rPr>
                        <a:t>から単離された</a:t>
                      </a:r>
                      <a:r>
                        <a:rPr kumimoji="1" lang="en-US" altLang="ja-JP" sz="1200" dirty="0">
                          <a:latin typeface="Arial Black" panose="020B0A04020102020204" pitchFamily="34" charset="0"/>
                        </a:rPr>
                        <a:t>Cas9</a:t>
                      </a:r>
                      <a:r>
                        <a:rPr kumimoji="1" lang="ja-JP" altLang="en-US" sz="1200" dirty="0" err="1">
                          <a:latin typeface="Arial Black" panose="020B0A04020102020204" pitchFamily="34" charset="0"/>
                        </a:rPr>
                        <a:t>。</a:t>
                      </a:r>
                      <a:endParaRPr kumimoji="1" lang="en-US" altLang="ja-JP" sz="1200" dirty="0">
                        <a:latin typeface="Arial Black" panose="020B0A04020102020204" pitchFamily="34" charset="0"/>
                      </a:endParaRPr>
                    </a:p>
                    <a:p>
                      <a:r>
                        <a:rPr kumimoji="1" lang="ja-JP" altLang="en-US" sz="1400" b="1" dirty="0">
                          <a:solidFill>
                            <a:srgbClr val="C00000"/>
                          </a:solidFill>
                          <a:latin typeface="Arial Black" panose="020B0A04020102020204" pitchFamily="34" charset="0"/>
                        </a:rPr>
                        <a:t>ゲノム編集用ツールとして最初に使用された</a:t>
                      </a:r>
                      <a:r>
                        <a:rPr kumimoji="1" lang="en-US" altLang="ja-JP" sz="1400" b="1" dirty="0">
                          <a:solidFill>
                            <a:srgbClr val="C00000"/>
                          </a:solidFill>
                          <a:latin typeface="Arial Black" panose="020B0A04020102020204" pitchFamily="34" charset="0"/>
                        </a:rPr>
                        <a:t>Cas9</a:t>
                      </a:r>
                      <a:r>
                        <a:rPr kumimoji="1" lang="ja-JP" altLang="en-US" sz="1400" b="1" dirty="0" err="1">
                          <a:solidFill>
                            <a:srgbClr val="C00000"/>
                          </a:solidFill>
                          <a:latin typeface="Arial Black" panose="020B0A04020102020204" pitchFamily="34" charset="0"/>
                        </a:rPr>
                        <a:t>。</a:t>
                      </a:r>
                      <a:endParaRPr kumimoji="1" lang="ja-JP" altLang="en-US" sz="1400" b="1" dirty="0">
                        <a:solidFill>
                          <a:srgbClr val="C00000"/>
                        </a:solidFill>
                        <a:latin typeface="Arial Black" panose="020B0A04020102020204" pitchFamily="34" charset="0"/>
                        <a:ea typeface="Meiryo UI" panose="020B0604030504040204" pitchFamily="50" charset="-128"/>
                      </a:endParaRPr>
                    </a:p>
                  </a:txBody>
                  <a:tcPr anchor="ctr"/>
                </a:tc>
                <a:tc hMerge="1">
                  <a:txBody>
                    <a:bodyPr/>
                    <a:lstStyle/>
                    <a:p>
                      <a:endParaRPr kumimoji="1" lang="ja-JP" altLang="en-US" sz="1200" b="1" dirty="0">
                        <a:solidFill>
                          <a:srgbClr val="C00000"/>
                        </a:solidFill>
                        <a:latin typeface="Arial Black" panose="020B0A04020102020204" pitchFamily="34" charset="0"/>
                        <a:ea typeface="Meiryo UI" panose="020B0604030504040204" pitchFamily="50" charset="-128"/>
                      </a:endParaRPr>
                    </a:p>
                  </a:txBody>
                  <a:tcPr anchor="b"/>
                </a:tc>
                <a:extLst>
                  <a:ext uri="{0D108BD9-81ED-4DB2-BD59-A6C34878D82A}">
                    <a16:rowId xmlns:a16="http://schemas.microsoft.com/office/drawing/2014/main" val="1769389565"/>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eSpCas9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a:latin typeface="Arial Black" panose="020B0A04020102020204" pitchFamily="34" charset="0"/>
                        </a:rPr>
                        <a:t>標的変異導入活性型</a:t>
                      </a:r>
                      <a:r>
                        <a:rPr kumimoji="1" lang="en-US" altLang="ja-JP" sz="1200" dirty="0">
                          <a:latin typeface="Arial Black" panose="020B0A04020102020204" pitchFamily="34" charset="0"/>
                        </a:rPr>
                        <a:t>Cas9</a:t>
                      </a:r>
                      <a:r>
                        <a:rPr kumimoji="1" lang="ja-JP" altLang="en-US" sz="1200" dirty="0">
                          <a:latin typeface="Arial Black" panose="020B0A04020102020204" pitchFamily="34" charset="0"/>
                        </a:rPr>
                        <a:t>の一つ。</a:t>
                      </a:r>
                      <a:r>
                        <a:rPr kumimoji="1" lang="en-US" altLang="ja-JP" sz="1200" dirty="0">
                          <a:latin typeface="Arial Black" panose="020B0A04020102020204" pitchFamily="34" charset="0"/>
                        </a:rPr>
                        <a:t>eSpCas9</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enhanced specificity SpCas9</a:t>
                      </a:r>
                      <a:r>
                        <a:rPr kumimoji="1" lang="ja-JP" altLang="en-US" sz="1200" dirty="0">
                          <a:latin typeface="Arial Black" panose="020B0A04020102020204" pitchFamily="34" charset="0"/>
                        </a:rPr>
                        <a:t>）は、オフターゲット活性を抑制するため</a:t>
                      </a:r>
                      <a:r>
                        <a:rPr kumimoji="1" lang="en-US" altLang="ja-JP" sz="1200" dirty="0">
                          <a:latin typeface="Arial Black" panose="020B0A04020102020204" pitchFamily="34" charset="0"/>
                        </a:rPr>
                        <a:t>NUC</a:t>
                      </a:r>
                      <a:r>
                        <a:rPr kumimoji="1" lang="ja-JP" altLang="en-US" sz="1200" dirty="0">
                          <a:latin typeface="Arial Black" panose="020B0A04020102020204" pitchFamily="34" charset="0"/>
                        </a:rPr>
                        <a:t>ローブに変異を導入。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50407919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SpCas9-HF1</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a:latin typeface="Arial Black" panose="020B0A04020102020204" pitchFamily="34" charset="0"/>
                        </a:rPr>
                        <a:t>標的変異導入活性型</a:t>
                      </a:r>
                      <a:r>
                        <a:rPr kumimoji="1" lang="en-US" altLang="ja-JP" sz="1200" dirty="0">
                          <a:latin typeface="Arial Black" panose="020B0A04020102020204" pitchFamily="34" charset="0"/>
                        </a:rPr>
                        <a:t>Cas9</a:t>
                      </a:r>
                      <a:r>
                        <a:rPr kumimoji="1" lang="ja-JP" altLang="en-US" sz="1200" dirty="0">
                          <a:latin typeface="Arial Black" panose="020B0A04020102020204" pitchFamily="34" charset="0"/>
                        </a:rPr>
                        <a:t>の一つ。オフターゲット活性を抑制するため</a:t>
                      </a:r>
                      <a:r>
                        <a:rPr kumimoji="1" lang="en-US" altLang="ja-JP" sz="1200" dirty="0">
                          <a:latin typeface="Arial Black" panose="020B0A04020102020204" pitchFamily="34" charset="0"/>
                        </a:rPr>
                        <a:t>REC</a:t>
                      </a:r>
                      <a:r>
                        <a:rPr kumimoji="1" lang="ja-JP" altLang="en-US" sz="1200" dirty="0">
                          <a:latin typeface="Arial Black" panose="020B0A04020102020204" pitchFamily="34" charset="0"/>
                        </a:rPr>
                        <a:t>ローブに変異を導入。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171224005"/>
                  </a:ext>
                </a:extLst>
              </a:tr>
              <a:tr h="289990">
                <a:tc vMerge="1">
                  <a:txBody>
                    <a:bodyPr/>
                    <a:lstStyle/>
                    <a:p>
                      <a:endParaRPr kumimoji="1" lang="ja-JP" altLang="en-US"/>
                    </a:p>
                  </a:txBody>
                  <a:tcPr/>
                </a:tc>
                <a:tc>
                  <a:txBody>
                    <a:bodyPr/>
                    <a:lstStyle/>
                    <a:p>
                      <a:r>
                        <a:rPr kumimoji="1" lang="en-US" altLang="ja-JP" sz="1400" dirty="0">
                          <a:latin typeface="Arial Black" panose="020B0A04020102020204" pitchFamily="34" charset="0"/>
                        </a:rPr>
                        <a:t>HeFSpCas9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a:latin typeface="Arial Black" panose="020B0A04020102020204" pitchFamily="34" charset="0"/>
                        </a:rPr>
                        <a:t>HeFSpCas9s</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Highly enhanced</a:t>
                      </a:r>
                      <a:r>
                        <a:rPr kumimoji="1" lang="ja-JP" altLang="en-US" sz="1200" baseline="0" dirty="0">
                          <a:latin typeface="Arial Black" panose="020B0A04020102020204" pitchFamily="34" charset="0"/>
                        </a:rPr>
                        <a:t> </a:t>
                      </a:r>
                      <a:r>
                        <a:rPr kumimoji="1" lang="en-US" altLang="ja-JP" sz="1200" dirty="0">
                          <a:latin typeface="Arial Black" panose="020B0A04020102020204" pitchFamily="34" charset="0"/>
                        </a:rPr>
                        <a:t>Fidelity SpCas9 variants</a:t>
                      </a:r>
                      <a:r>
                        <a:rPr kumimoji="1" lang="ja-JP" altLang="en-US" sz="1200" dirty="0">
                          <a:latin typeface="Arial Black" panose="020B0A04020102020204" pitchFamily="34" charset="0"/>
                        </a:rPr>
                        <a:t>）は、</a:t>
                      </a:r>
                      <a:r>
                        <a:rPr kumimoji="1" lang="en-US" altLang="ja-JP" sz="1200" dirty="0">
                          <a:latin typeface="Arial Black" panose="020B0A04020102020204" pitchFamily="34" charset="0"/>
                        </a:rPr>
                        <a:t>eSpCas9</a:t>
                      </a:r>
                      <a:r>
                        <a:rPr kumimoji="1" lang="ja-JP" altLang="en-US" sz="1200" dirty="0">
                          <a:latin typeface="Arial Black" panose="020B0A04020102020204" pitchFamily="34" charset="0"/>
                        </a:rPr>
                        <a:t>と</a:t>
                      </a:r>
                      <a:r>
                        <a:rPr kumimoji="1" lang="en-US" altLang="ja-JP" sz="1200" dirty="0">
                          <a:latin typeface="Arial Black" panose="020B0A04020102020204" pitchFamily="34" charset="0"/>
                        </a:rPr>
                        <a:t>SpCas9-HF1</a:t>
                      </a:r>
                      <a:r>
                        <a:rPr kumimoji="1" lang="ja-JP" altLang="en-US" sz="1200" dirty="0">
                          <a:latin typeface="Arial Black" panose="020B0A04020102020204" pitchFamily="34" charset="0"/>
                        </a:rPr>
                        <a:t>両方の変異を持つ。</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02670897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HypaCas9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a:latin typeface="Arial Black" panose="020B0A04020102020204" pitchFamily="34" charset="0"/>
                        </a:rPr>
                        <a:t>HypaCas9</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Hyper-accurate Cas9 variant</a:t>
                      </a:r>
                      <a:r>
                        <a:rPr kumimoji="1" lang="ja-JP" altLang="en-US" sz="1200" dirty="0">
                          <a:latin typeface="Arial Black" panose="020B0A04020102020204" pitchFamily="34" charset="0"/>
                        </a:rPr>
                        <a:t>）は、オフターゲットのため変異</a:t>
                      </a:r>
                      <a:r>
                        <a:rPr kumimoji="1" lang="en-US" altLang="ja-JP" sz="1200" dirty="0">
                          <a:latin typeface="Arial Black" panose="020B0A04020102020204" pitchFamily="34" charset="0"/>
                        </a:rPr>
                        <a:t>N692A/M694A/Q695A/H698A</a:t>
                      </a:r>
                      <a:r>
                        <a:rPr kumimoji="1" lang="ja-JP" altLang="en-US" sz="1200" dirty="0">
                          <a:latin typeface="Arial Black" panose="020B0A04020102020204" pitchFamily="34" charset="0"/>
                        </a:rPr>
                        <a:t>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64732202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evoCas9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a:latin typeface="Arial Black" panose="020B0A04020102020204" pitchFamily="34" charset="0"/>
                        </a:rPr>
                        <a:t>evolved Cas9</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evoCas9</a:t>
                      </a:r>
                      <a:r>
                        <a:rPr kumimoji="1" lang="ja-JP" altLang="en-US" sz="1200" dirty="0">
                          <a:latin typeface="Arial Black" panose="020B0A04020102020204" pitchFamily="34" charset="0"/>
                        </a:rPr>
                        <a:t>）は、</a:t>
                      </a:r>
                      <a:r>
                        <a:rPr kumimoji="1" lang="en-US" altLang="ja-JP" sz="1200" dirty="0">
                          <a:latin typeface="Arial Black" panose="020B0A04020102020204" pitchFamily="34" charset="0"/>
                        </a:rPr>
                        <a:t>REC</a:t>
                      </a:r>
                      <a:r>
                        <a:rPr kumimoji="1" lang="ja-JP" altLang="en-US" sz="1200" dirty="0">
                          <a:latin typeface="Arial Black" panose="020B0A04020102020204" pitchFamily="34" charset="0"/>
                        </a:rPr>
                        <a:t>ドメインに</a:t>
                      </a:r>
                      <a:r>
                        <a:rPr kumimoji="1" lang="en-US" altLang="ja-JP" sz="1200" dirty="0">
                          <a:latin typeface="Arial Black" panose="020B0A04020102020204" pitchFamily="34" charset="0"/>
                        </a:rPr>
                        <a:t>M495V/Y515N/K526E/R661Q</a:t>
                      </a:r>
                      <a:r>
                        <a:rPr kumimoji="1" lang="ja-JP" altLang="en-US" sz="1200" dirty="0">
                          <a:latin typeface="Arial Black" panose="020B0A04020102020204" pitchFamily="34" charset="0"/>
                        </a:rPr>
                        <a:t>の変異を導入。 </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221270813"/>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SniperCas9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a:latin typeface="Arial Black" panose="020B0A04020102020204" pitchFamily="34" charset="0"/>
                        </a:rPr>
                        <a:t>大腸菌（</a:t>
                      </a:r>
                      <a:r>
                        <a:rPr kumimoji="1" lang="en-US" altLang="ja-JP" sz="1200" dirty="0">
                          <a:latin typeface="Arial Black" panose="020B0A04020102020204" pitchFamily="34" charset="0"/>
                        </a:rPr>
                        <a:t>Escherichia coli</a:t>
                      </a:r>
                      <a:r>
                        <a:rPr kumimoji="1" lang="ja-JP" altLang="en-US" sz="1200" dirty="0">
                          <a:latin typeface="Arial Black" panose="020B0A04020102020204" pitchFamily="34" charset="0"/>
                        </a:rPr>
                        <a:t>）から単離したヌクレアーゼを利用。</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774405993"/>
                  </a:ext>
                </a:extLst>
              </a:tr>
              <a:tr h="0">
                <a:tc rowSpan="2">
                  <a:txBody>
                    <a:bodyPr/>
                    <a:lstStyle/>
                    <a:p>
                      <a:pPr algn="ctr"/>
                      <a:r>
                        <a:rPr kumimoji="1" lang="en-US" altLang="ja-JP" sz="1800" dirty="0">
                          <a:solidFill>
                            <a:srgbClr val="C00000"/>
                          </a:solidFill>
                          <a:latin typeface="Arial Black" panose="020B0A04020102020204" pitchFamily="34" charset="0"/>
                        </a:rPr>
                        <a:t>SaCas9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a:latin typeface="Arial Black" panose="020B0A04020102020204" pitchFamily="34" charset="0"/>
                        </a:rPr>
                        <a:t>黄色ブドウ球菌（</a:t>
                      </a:r>
                      <a:r>
                        <a:rPr lang="en-US" altLang="ja-JP" sz="1200" dirty="0">
                          <a:latin typeface="Arial Black" panose="020B0A04020102020204" pitchFamily="34" charset="0"/>
                        </a:rPr>
                        <a:t>Staphylococcus aureus</a:t>
                      </a:r>
                      <a:r>
                        <a:rPr lang="ja-JP" altLang="en-US" sz="1200" dirty="0">
                          <a:latin typeface="Arial Black" panose="020B0A04020102020204" pitchFamily="34" charset="0"/>
                        </a:rPr>
                        <a:t>）</a:t>
                      </a:r>
                      <a:r>
                        <a:rPr kumimoji="1" lang="ja-JP" altLang="en-US" sz="1200" dirty="0">
                          <a:latin typeface="Arial Black" panose="020B0A04020102020204" pitchFamily="34" charset="0"/>
                        </a:rPr>
                        <a:t>から単離された</a:t>
                      </a:r>
                      <a:r>
                        <a:rPr kumimoji="1" lang="en-US" altLang="ja-JP" sz="1200" dirty="0">
                          <a:latin typeface="Arial Black" panose="020B0A04020102020204" pitchFamily="34" charset="0"/>
                        </a:rPr>
                        <a:t>Cas9</a:t>
                      </a:r>
                      <a:r>
                        <a:rPr kumimoji="1" lang="ja-JP" altLang="en-US" sz="1200" dirty="0" err="1">
                          <a:latin typeface="Arial Black" panose="020B0A04020102020204" pitchFamily="34" charset="0"/>
                        </a:rPr>
                        <a:t>。</a:t>
                      </a:r>
                      <a:r>
                        <a:rPr kumimoji="1" lang="en-US" altLang="ja-JP" sz="1200" dirty="0">
                          <a:latin typeface="Arial Black" panose="020B0A04020102020204" pitchFamily="34" charset="0"/>
                        </a:rPr>
                        <a:t>PAM</a:t>
                      </a:r>
                      <a:r>
                        <a:rPr kumimoji="1" lang="ja-JP" altLang="en-US" sz="1200" dirty="0">
                          <a:latin typeface="Arial Black" panose="020B0A04020102020204" pitchFamily="34" charset="0"/>
                        </a:rPr>
                        <a:t>は </a:t>
                      </a:r>
                      <a:r>
                        <a:rPr kumimoji="1" lang="en-US" altLang="ja-JP" sz="1200" dirty="0">
                          <a:latin typeface="Arial Black" panose="020B0A04020102020204" pitchFamily="34" charset="0"/>
                        </a:rPr>
                        <a:t>NNGRRT</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R: A or G</a:t>
                      </a:r>
                      <a:r>
                        <a:rPr kumimoji="1" lang="ja-JP" altLang="en-US" sz="1200" dirty="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645179942"/>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a:latin typeface="Arial Black" panose="020B0A04020102020204" pitchFamily="34" charset="0"/>
                        </a:rPr>
                        <a:t>KKH</a:t>
                      </a:r>
                      <a:r>
                        <a:rPr kumimoji="1" lang="en-US" altLang="ja-JP" sz="1400" baseline="0" dirty="0">
                          <a:latin typeface="Arial Black" panose="020B0A04020102020204" pitchFamily="34" charset="0"/>
                        </a:rPr>
                        <a:t> SaCas9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a:latin typeface="Arial Black" panose="020B0A04020102020204" pitchFamily="34" charset="0"/>
                        </a:rPr>
                        <a:t>PAM</a:t>
                      </a:r>
                      <a:r>
                        <a:rPr kumimoji="1" lang="ja-JP" altLang="en-US" sz="1200" dirty="0">
                          <a:latin typeface="Arial Black" panose="020B0A04020102020204" pitchFamily="34" charset="0"/>
                        </a:rPr>
                        <a:t>の制限を緩和するため変異（</a:t>
                      </a:r>
                      <a:r>
                        <a:rPr kumimoji="1" lang="en-US" altLang="ja-JP" sz="1200" dirty="0">
                          <a:latin typeface="Arial Black" panose="020B0A04020102020204" pitchFamily="34" charset="0"/>
                        </a:rPr>
                        <a:t>E782K/N968K/R1015H</a:t>
                      </a:r>
                      <a:r>
                        <a:rPr kumimoji="1" lang="ja-JP" altLang="en-US" sz="1200" dirty="0">
                          <a:latin typeface="Arial Black" panose="020B0A04020102020204" pitchFamily="34" charset="0"/>
                        </a:rPr>
                        <a:t>）が導入された</a:t>
                      </a:r>
                      <a:r>
                        <a:rPr kumimoji="1" lang="en-US" altLang="ja-JP" sz="1200" dirty="0" err="1">
                          <a:latin typeface="Arial Black" panose="020B0A04020102020204" pitchFamily="34" charset="0"/>
                        </a:rPr>
                        <a:t>SaCas</a:t>
                      </a:r>
                      <a:r>
                        <a:rPr kumimoji="1" lang="ja-JP" altLang="en-US" sz="1200" dirty="0">
                          <a:latin typeface="Arial Black" panose="020B0A04020102020204" pitchFamily="34" charset="0"/>
                        </a:rPr>
                        <a:t>９。</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344102470"/>
                  </a:ext>
                </a:extLst>
              </a:tr>
              <a:tr h="289990">
                <a:tc>
                  <a:txBody>
                    <a:bodyPr/>
                    <a:lstStyle/>
                    <a:p>
                      <a:pPr algn="ctr"/>
                      <a:r>
                        <a:rPr kumimoji="1" lang="en-US" altLang="ja-JP" sz="1800" dirty="0">
                          <a:solidFill>
                            <a:srgbClr val="C00000"/>
                          </a:solidFill>
                          <a:latin typeface="Arial Black" panose="020B0A04020102020204" pitchFamily="34" charset="0"/>
                        </a:rPr>
                        <a:t>FnCas9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a:latin typeface="Arial Black" panose="020B0A04020102020204" pitchFamily="34" charset="0"/>
                        </a:rPr>
                        <a:t>フランシセラ・ノビシダ菌（</a:t>
                      </a:r>
                      <a:r>
                        <a:rPr kumimoji="1" lang="en-US" altLang="ja-JP" sz="1200" dirty="0">
                          <a:latin typeface="Arial Black" panose="020B0A04020102020204" pitchFamily="34" charset="0"/>
                        </a:rPr>
                        <a:t>Francisella </a:t>
                      </a:r>
                      <a:r>
                        <a:rPr kumimoji="1" lang="en-US" altLang="ja-JP" sz="1200" dirty="0" err="1">
                          <a:latin typeface="Arial Black" panose="020B0A04020102020204" pitchFamily="34" charset="0"/>
                        </a:rPr>
                        <a:t>novicida</a:t>
                      </a:r>
                      <a:r>
                        <a:rPr kumimoji="1" lang="ja-JP" altLang="en-US" sz="1200" dirty="0">
                          <a:latin typeface="Arial Black" panose="020B0A04020102020204" pitchFamily="34" charset="0"/>
                        </a:rPr>
                        <a:t>）から単離された</a:t>
                      </a:r>
                      <a:r>
                        <a:rPr kumimoji="1" lang="en-US" altLang="ja-JP" sz="1200" dirty="0">
                          <a:latin typeface="Arial Black" panose="020B0A04020102020204" pitchFamily="34" charset="0"/>
                        </a:rPr>
                        <a:t>Cas9</a:t>
                      </a:r>
                      <a:r>
                        <a:rPr kumimoji="1" lang="ja-JP" altLang="en-US" sz="1200" dirty="0" err="1">
                          <a:latin typeface="Arial Black" panose="020B0A04020102020204" pitchFamily="34" charset="0"/>
                        </a:rPr>
                        <a:t>。</a:t>
                      </a:r>
                      <a:r>
                        <a:rPr kumimoji="1" lang="en-US" altLang="ja-JP" sz="1200" dirty="0">
                          <a:latin typeface="Arial Black" panose="020B0A04020102020204" pitchFamily="34" charset="0"/>
                        </a:rPr>
                        <a:t>PAM</a:t>
                      </a:r>
                      <a:r>
                        <a:rPr kumimoji="1" lang="ja-JP" altLang="en-US" sz="1200" dirty="0">
                          <a:latin typeface="Arial Black" panose="020B0A04020102020204" pitchFamily="34" charset="0"/>
                        </a:rPr>
                        <a:t>は </a:t>
                      </a:r>
                      <a:r>
                        <a:rPr kumimoji="1" lang="en-US" altLang="ja-JP" sz="1200" dirty="0">
                          <a:latin typeface="Arial Black" panose="020B0A04020102020204" pitchFamily="34" charset="0"/>
                        </a:rPr>
                        <a:t>NGG</a:t>
                      </a:r>
                      <a:r>
                        <a:rPr kumimoji="1" lang="ja-JP" altLang="en-US" sz="1200" dirty="0" err="1">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66980924"/>
                  </a:ext>
                </a:extLst>
              </a:tr>
              <a:tr h="729863">
                <a:tc>
                  <a:txBody>
                    <a:bodyPr/>
                    <a:lstStyle/>
                    <a:p>
                      <a:pPr algn="ctr"/>
                      <a:r>
                        <a:rPr kumimoji="1" lang="en-US" altLang="ja-JP" sz="1800" dirty="0">
                          <a:solidFill>
                            <a:srgbClr val="C00000"/>
                          </a:solidFill>
                          <a:latin typeface="Arial Black" panose="020B0A04020102020204" pitchFamily="34" charset="0"/>
                        </a:rPr>
                        <a:t>CjCas9</a:t>
                      </a:r>
                      <a:endParaRPr kumimoji="1" lang="ja-JP" altLang="en-US" sz="1800" dirty="0">
                        <a:solidFill>
                          <a:srgbClr val="C00000"/>
                        </a:solidFill>
                        <a:latin typeface="Arial Black" panose="020B0A04020102020204" pitchFamily="34" charset="0"/>
                      </a:endParaRPr>
                    </a:p>
                  </a:txBody>
                  <a:tcPr anchor="ctr"/>
                </a:tc>
                <a:tc>
                  <a:txBody>
                    <a:bodyPr/>
                    <a:lstStyle/>
                    <a:p>
                      <a:endParaRPr lang="en-US" altLang="ja-JP" sz="1200" b="1" dirty="0">
                        <a:latin typeface="Arial Black" panose="020B0A04020102020204" pitchFamily="34" charset="0"/>
                        <a:ea typeface="Meiryo UI" panose="020B0604030504040204" pitchFamily="50" charset="-128"/>
                      </a:endParaRPr>
                    </a:p>
                  </a:txBody>
                  <a:tcPr anchor="ctr"/>
                </a:tc>
                <a:tc>
                  <a:txBody>
                    <a:bodyPr/>
                    <a:lstStyle/>
                    <a:p>
                      <a:r>
                        <a:rPr lang="ja-JP" altLang="en-US" sz="1200" dirty="0">
                          <a:latin typeface="Arial Black" panose="020B0A04020102020204" pitchFamily="34" charset="0"/>
                        </a:rPr>
                        <a:t>カンピロバクター・ジェジュニ菌（</a:t>
                      </a:r>
                      <a:r>
                        <a:rPr lang="en-US" altLang="ja-JP" sz="1200" dirty="0">
                          <a:latin typeface="Arial Black" panose="020B0A04020102020204" pitchFamily="34" charset="0"/>
                        </a:rPr>
                        <a:t>Campylobacter </a:t>
                      </a:r>
                      <a:r>
                        <a:rPr lang="en-US" altLang="ja-JP" sz="1200" dirty="0" err="1">
                          <a:latin typeface="Arial Black" panose="020B0A04020102020204" pitchFamily="34" charset="0"/>
                        </a:rPr>
                        <a:t>jejuni</a:t>
                      </a:r>
                      <a:r>
                        <a:rPr lang="ja-JP" altLang="en-US" sz="1200" dirty="0">
                          <a:latin typeface="Arial Black" panose="020B0A04020102020204" pitchFamily="34" charset="0"/>
                        </a:rPr>
                        <a:t>）から単離された</a:t>
                      </a:r>
                      <a:r>
                        <a:rPr lang="en-US" altLang="ja-JP" sz="1200" dirty="0">
                          <a:latin typeface="Arial Black" panose="020B0A04020102020204" pitchFamily="34" charset="0"/>
                        </a:rPr>
                        <a:t>Cas9</a:t>
                      </a:r>
                      <a:r>
                        <a:rPr lang="ja-JP" altLang="en-US" sz="1200" dirty="0" err="1">
                          <a:latin typeface="Arial Black" panose="020B0A04020102020204" pitchFamily="34" charset="0"/>
                        </a:rPr>
                        <a:t>。</a:t>
                      </a:r>
                      <a:endParaRPr lang="en-US" altLang="ja-JP" sz="1200" dirty="0">
                        <a:latin typeface="Arial Black" panose="020B0A04020102020204" pitchFamily="34" charset="0"/>
                      </a:endParaRPr>
                    </a:p>
                    <a:p>
                      <a:r>
                        <a:rPr lang="en-US" altLang="ja-JP" sz="1200" dirty="0">
                          <a:latin typeface="Arial Black" panose="020B0A04020102020204" pitchFamily="34" charset="0"/>
                        </a:rPr>
                        <a:t>PAM</a:t>
                      </a:r>
                      <a:r>
                        <a:rPr lang="ja-JP" altLang="en-US" sz="1200" dirty="0">
                          <a:latin typeface="Arial Black" panose="020B0A04020102020204" pitchFamily="34" charset="0"/>
                        </a:rPr>
                        <a:t>は </a:t>
                      </a:r>
                      <a:r>
                        <a:rPr lang="en-US" altLang="ja-JP" sz="1200" dirty="0">
                          <a:latin typeface="Arial Black" panose="020B0A04020102020204" pitchFamily="34" charset="0"/>
                        </a:rPr>
                        <a:t>NNNVRYM</a:t>
                      </a:r>
                      <a:r>
                        <a:rPr lang="ja-JP" altLang="en-US" sz="1200" dirty="0">
                          <a:latin typeface="Arial Black" panose="020B0A04020102020204" pitchFamily="34" charset="0"/>
                        </a:rPr>
                        <a:t>（</a:t>
                      </a:r>
                      <a:r>
                        <a:rPr lang="en-US" altLang="ja-JP" sz="1200" dirty="0">
                          <a:latin typeface="Arial Black" panose="020B0A04020102020204" pitchFamily="34" charset="0"/>
                        </a:rPr>
                        <a:t>V: A or C or G</a:t>
                      </a:r>
                      <a:r>
                        <a:rPr lang="ja-JP" altLang="en-US" sz="1200" dirty="0" err="1">
                          <a:latin typeface="Arial Black" panose="020B0A04020102020204" pitchFamily="34" charset="0"/>
                        </a:rPr>
                        <a:t>、</a:t>
                      </a:r>
                      <a:r>
                        <a:rPr lang="en-US" altLang="ja-JP" sz="1200" dirty="0">
                          <a:latin typeface="Arial Black" panose="020B0A04020102020204" pitchFamily="34" charset="0"/>
                        </a:rPr>
                        <a:t>R: A or G</a:t>
                      </a:r>
                      <a:r>
                        <a:rPr lang="ja-JP" altLang="en-US" sz="1200" dirty="0" err="1">
                          <a:latin typeface="Arial Black" panose="020B0A04020102020204" pitchFamily="34" charset="0"/>
                        </a:rPr>
                        <a:t>、</a:t>
                      </a:r>
                      <a:r>
                        <a:rPr lang="ja-JP" altLang="en-US" sz="1200" dirty="0">
                          <a:latin typeface="Arial Black" panose="020B0A04020102020204" pitchFamily="34" charset="0"/>
                        </a:rPr>
                        <a:t> </a:t>
                      </a:r>
                      <a:r>
                        <a:rPr lang="en-US" altLang="ja-JP" sz="1200" dirty="0">
                          <a:latin typeface="Arial Black" panose="020B0A04020102020204" pitchFamily="34" charset="0"/>
                        </a:rPr>
                        <a:t>Y: C or T</a:t>
                      </a:r>
                      <a:r>
                        <a:rPr lang="ja-JP" altLang="en-US" sz="1200" dirty="0" err="1">
                          <a:latin typeface="Arial Black" panose="020B0A04020102020204" pitchFamily="34" charset="0"/>
                        </a:rPr>
                        <a:t>、</a:t>
                      </a:r>
                      <a:r>
                        <a:rPr lang="en-US" altLang="ja-JP" sz="1200" dirty="0">
                          <a:latin typeface="Arial Black" panose="020B0A04020102020204" pitchFamily="34" charset="0"/>
                        </a:rPr>
                        <a:t>M: A or C</a:t>
                      </a:r>
                      <a:r>
                        <a:rPr lang="ja-JP" altLang="en-US" sz="1200" dirty="0">
                          <a:latin typeface="Arial Black" panose="020B0A04020102020204" pitchFamily="34" charset="0"/>
                        </a:rPr>
                        <a:t>）若しくは</a:t>
                      </a:r>
                      <a:r>
                        <a:rPr lang="en-US" altLang="ja-JP" sz="1200" dirty="0">
                          <a:latin typeface="Arial Black" panose="020B0A04020102020204" pitchFamily="34" charset="0"/>
                        </a:rPr>
                        <a:t>NNNNACAC</a:t>
                      </a:r>
                      <a:r>
                        <a:rPr lang="ja-JP" altLang="en-US" sz="1200" dirty="0" err="1">
                          <a:latin typeface="Arial Black" panose="020B0A04020102020204" pitchFamily="34" charset="0"/>
                        </a:rPr>
                        <a:t>。</a:t>
                      </a:r>
                      <a:endParaRPr lang="en-US" altLang="ja-JP" sz="1200" dirty="0">
                        <a:latin typeface="Arial Black" panose="020B0A04020102020204" pitchFamily="34" charset="0"/>
                      </a:endParaRPr>
                    </a:p>
                    <a:p>
                      <a:r>
                        <a:rPr lang="ja-JP" altLang="en-US" sz="1200" dirty="0">
                          <a:latin typeface="Arial Black" panose="020B0A04020102020204" pitchFamily="34" charset="0"/>
                        </a:rPr>
                        <a:t>最も小さい</a:t>
                      </a:r>
                      <a:r>
                        <a:rPr lang="en-US" altLang="ja-JP" sz="1200" dirty="0">
                          <a:latin typeface="Arial Black" panose="020B0A04020102020204" pitchFamily="34" charset="0"/>
                        </a:rPr>
                        <a:t>Cas9</a:t>
                      </a:r>
                      <a:r>
                        <a:rPr lang="ja-JP" altLang="en-US" sz="1200" dirty="0">
                          <a:latin typeface="Arial Black" panose="020B0A04020102020204" pitchFamily="34" charset="0"/>
                        </a:rPr>
                        <a:t>であることからミトコンドリア</a:t>
                      </a:r>
                      <a:r>
                        <a:rPr lang="en-US" altLang="ja-JP" sz="1200" dirty="0">
                          <a:latin typeface="Arial Black" panose="020B0A04020102020204" pitchFamily="34" charset="0"/>
                        </a:rPr>
                        <a:t>DNA</a:t>
                      </a:r>
                      <a:r>
                        <a:rPr lang="ja-JP" altLang="en-US" sz="1200" dirty="0">
                          <a:latin typeface="Arial Black" panose="020B0A04020102020204" pitchFamily="34" charset="0"/>
                        </a:rPr>
                        <a:t>編集に利用可能ではと言われている。</a:t>
                      </a:r>
                      <a:endParaRPr lang="en-US" altLang="ja-JP"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422051617"/>
                  </a:ext>
                </a:extLst>
              </a:tr>
              <a:tr h="289990">
                <a:tc>
                  <a:txBody>
                    <a:bodyPr/>
                    <a:lstStyle/>
                    <a:p>
                      <a:pPr algn="ctr"/>
                      <a:r>
                        <a:rPr kumimoji="1" lang="en-US" altLang="ja-JP" sz="1800" dirty="0">
                          <a:solidFill>
                            <a:srgbClr val="C00000"/>
                          </a:solidFill>
                          <a:latin typeface="Arial Black" panose="020B0A04020102020204" pitchFamily="34" charset="0"/>
                        </a:rPr>
                        <a:t>xCas9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en-US" altLang="ja-JP" sz="1200" dirty="0">
                          <a:latin typeface="Arial Black" panose="020B0A04020102020204" pitchFamily="34" charset="0"/>
                        </a:rPr>
                        <a:t>xCas9</a:t>
                      </a:r>
                      <a:r>
                        <a:rPr kumimoji="1" lang="ja-JP" altLang="en-US" sz="1200" dirty="0">
                          <a:latin typeface="Arial Black" panose="020B0A04020102020204" pitchFamily="34" charset="0"/>
                        </a:rPr>
                        <a:t>は、</a:t>
                      </a:r>
                      <a:r>
                        <a:rPr kumimoji="1" lang="en-US" altLang="ja-JP" sz="1200" dirty="0">
                          <a:latin typeface="Arial Black" panose="020B0A04020102020204" pitchFamily="34" charset="0"/>
                        </a:rPr>
                        <a:t>Phage-Associated continuous Evolution</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PACE: </a:t>
                      </a:r>
                      <a:r>
                        <a:rPr kumimoji="1" lang="ja-JP" altLang="en-US" sz="1200" dirty="0">
                          <a:latin typeface="Arial Black" panose="020B0A04020102020204" pitchFamily="34" charset="0"/>
                        </a:rPr>
                        <a:t>ファージによる連続分子進化法）を</a:t>
                      </a:r>
                      <a:r>
                        <a:rPr kumimoji="1" lang="en-US" altLang="ja-JP" sz="1200" dirty="0">
                          <a:latin typeface="Arial Black" panose="020B0A04020102020204" pitchFamily="34" charset="0"/>
                        </a:rPr>
                        <a:t>SpCas9</a:t>
                      </a:r>
                      <a:r>
                        <a:rPr kumimoji="1" lang="ja-JP" altLang="en-US" sz="1200" dirty="0">
                          <a:latin typeface="Arial Black" panose="020B0A04020102020204" pitchFamily="34" charset="0"/>
                        </a:rPr>
                        <a:t>に適応し、</a:t>
                      </a:r>
                      <a:r>
                        <a:rPr kumimoji="1" lang="en-US" altLang="ja-JP" sz="1200" dirty="0">
                          <a:latin typeface="Arial Black" panose="020B0A04020102020204" pitchFamily="34" charset="0"/>
                        </a:rPr>
                        <a:t>NG</a:t>
                      </a:r>
                      <a:r>
                        <a:rPr kumimoji="1" lang="ja-JP" altLang="en-US" sz="1200" dirty="0" err="1">
                          <a:latin typeface="Arial Black" panose="020B0A04020102020204" pitchFamily="34" charset="0"/>
                        </a:rPr>
                        <a:t>、</a:t>
                      </a:r>
                      <a:r>
                        <a:rPr kumimoji="1" lang="en-US" altLang="ja-JP" sz="1200" dirty="0">
                          <a:latin typeface="Arial Black" panose="020B0A04020102020204" pitchFamily="34" charset="0"/>
                        </a:rPr>
                        <a:t>GAA</a:t>
                      </a:r>
                      <a:r>
                        <a:rPr kumimoji="1" lang="ja-JP" altLang="en-US" sz="1200" dirty="0" err="1">
                          <a:latin typeface="Arial Black" panose="020B0A04020102020204" pitchFamily="34" charset="0"/>
                        </a:rPr>
                        <a:t>、</a:t>
                      </a:r>
                      <a:r>
                        <a:rPr kumimoji="1" lang="en-US" altLang="ja-JP" sz="1200" dirty="0">
                          <a:latin typeface="Arial Black" panose="020B0A04020102020204" pitchFamily="34" charset="0"/>
                        </a:rPr>
                        <a:t>GAT</a:t>
                      </a:r>
                      <a:r>
                        <a:rPr kumimoji="1" lang="ja-JP" altLang="en-US" sz="1200" dirty="0">
                          <a:latin typeface="Arial Black" panose="020B0A04020102020204" pitchFamily="34" charset="0"/>
                        </a:rPr>
                        <a:t>を</a:t>
                      </a:r>
                      <a:r>
                        <a:rPr kumimoji="1" lang="en-US" altLang="ja-JP" sz="1200" dirty="0">
                          <a:latin typeface="Arial Black" panose="020B0A04020102020204" pitchFamily="34" charset="0"/>
                        </a:rPr>
                        <a:t>PAM</a:t>
                      </a:r>
                      <a:r>
                        <a:rPr kumimoji="1" lang="ja-JP" altLang="en-US" sz="1200" dirty="0">
                          <a:latin typeface="Arial Black" panose="020B0A04020102020204" pitchFamily="34" charset="0"/>
                        </a:rPr>
                        <a:t>として認識できる。</a:t>
                      </a:r>
                      <a:r>
                        <a:rPr kumimoji="1" lang="en-US" altLang="ja-JP" sz="1200" dirty="0">
                          <a:latin typeface="Arial Black" panose="020B0A04020102020204" pitchFamily="34" charset="0"/>
                        </a:rPr>
                        <a:t>xCas9 3.7</a:t>
                      </a:r>
                      <a:r>
                        <a:rPr kumimoji="1" lang="ja-JP" altLang="en-US" sz="1200" dirty="0">
                          <a:latin typeface="Arial Black" panose="020B0A04020102020204" pitchFamily="34" charset="0"/>
                        </a:rPr>
                        <a:t>は、</a:t>
                      </a:r>
                      <a:r>
                        <a:rPr kumimoji="1" lang="en-US" altLang="ja-JP" sz="1200" dirty="0">
                          <a:latin typeface="Arial Black" panose="020B0A04020102020204" pitchFamily="34" charset="0"/>
                        </a:rPr>
                        <a:t>SpCas9</a:t>
                      </a:r>
                      <a:r>
                        <a:rPr kumimoji="1" lang="ja-JP" altLang="en-US" sz="1200" dirty="0">
                          <a:latin typeface="Arial Black" panose="020B0A04020102020204" pitchFamily="34" charset="0"/>
                        </a:rPr>
                        <a:t>に対して</a:t>
                      </a:r>
                      <a:r>
                        <a:rPr kumimoji="1" lang="en-US" altLang="ja-JP" sz="1200" dirty="0">
                          <a:latin typeface="Arial Black" panose="020B0A04020102020204" pitchFamily="34" charset="0"/>
                        </a:rPr>
                        <a:t>7</a:t>
                      </a:r>
                      <a:r>
                        <a:rPr kumimoji="1" lang="ja-JP" altLang="en-US" sz="1200" dirty="0">
                          <a:latin typeface="Arial Black" panose="020B0A04020102020204" pitchFamily="34" charset="0"/>
                        </a:rPr>
                        <a:t>箇所の変異（</a:t>
                      </a:r>
                      <a:r>
                        <a:rPr kumimoji="1" lang="en-US" altLang="ja-JP" sz="1200" dirty="0">
                          <a:latin typeface="Arial Black" panose="020B0A04020102020204" pitchFamily="34" charset="0"/>
                        </a:rPr>
                        <a:t>A262T/R324L/S409I/E480K/E543D/M694I/E1219V</a:t>
                      </a:r>
                      <a:r>
                        <a:rPr kumimoji="1" lang="ja-JP" altLang="en-US" sz="1200" dirty="0">
                          <a:latin typeface="Arial Black" panose="020B0A04020102020204" pitchFamily="34" charset="0"/>
                        </a:rPr>
                        <a:t>）を持ち、ヒト培養細胞において標的配列に変異導入活性を持つだけでなく、</a:t>
                      </a:r>
                      <a:r>
                        <a:rPr kumimoji="1" lang="en-US" altLang="ja-JP" sz="1200" dirty="0">
                          <a:latin typeface="Arial Black" panose="020B0A04020102020204" pitchFamily="34" charset="0"/>
                        </a:rPr>
                        <a:t>xCas9</a:t>
                      </a:r>
                      <a:r>
                        <a:rPr kumimoji="1" lang="ja-JP" altLang="en-US" sz="1200" dirty="0">
                          <a:latin typeface="Arial Black" panose="020B0A04020102020204" pitchFamily="34" charset="0"/>
                        </a:rPr>
                        <a:t>と</a:t>
                      </a:r>
                      <a:r>
                        <a:rPr kumimoji="1" lang="en-US" altLang="ja-JP" sz="1200" dirty="0">
                          <a:latin typeface="Arial Black" panose="020B0A04020102020204" pitchFamily="34" charset="0"/>
                        </a:rPr>
                        <a:t>base editor architecture</a:t>
                      </a:r>
                      <a:r>
                        <a:rPr kumimoji="1" lang="ja-JP" altLang="en-US" sz="1200" dirty="0">
                          <a:latin typeface="Arial Black" panose="020B0A04020102020204" pitchFamily="34" charset="0"/>
                        </a:rPr>
                        <a:t>（</a:t>
                      </a:r>
                      <a:r>
                        <a:rPr kumimoji="1" lang="en-US" altLang="ja-JP" sz="1200" dirty="0">
                          <a:latin typeface="Arial Black" panose="020B0A04020102020204" pitchFamily="34" charset="0"/>
                        </a:rPr>
                        <a:t>BE3</a:t>
                      </a:r>
                      <a:r>
                        <a:rPr kumimoji="1" lang="ja-JP" altLang="en-US" sz="1200" dirty="0">
                          <a:latin typeface="Arial Black" panose="020B0A04020102020204" pitchFamily="34" charset="0"/>
                        </a:rPr>
                        <a:t>）を融合させることで標的配列にあるシトシンをチミンにあるいはアデニンからグアニンに塩基置換できる。</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117599362"/>
                  </a:ext>
                </a:extLst>
              </a:tr>
            </a:tbl>
          </a:graphicData>
        </a:graphic>
      </p:graphicFrame>
    </p:spTree>
    <p:extLst>
      <p:ext uri="{BB962C8B-B14F-4D97-AF65-F5344CB8AC3E}">
        <p14:creationId xmlns:p14="http://schemas.microsoft.com/office/powerpoint/2010/main" val="108128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Grp="1"/>
          </p:cNvGraphicFramePr>
          <p:nvPr/>
        </p:nvGraphicFramePr>
        <p:xfrm>
          <a:off x="329006" y="1089533"/>
          <a:ext cx="11593827" cy="5333828"/>
        </p:xfrm>
        <a:graphic>
          <a:graphicData uri="http://schemas.openxmlformats.org/drawingml/2006/table">
            <a:tbl>
              <a:tblPr firstRow="1" bandRow="1">
                <a:tableStyleId>{2D5ABB26-0587-4C30-8999-92F81FD0307C}</a:tableStyleId>
              </a:tblPr>
              <a:tblGrid>
                <a:gridCol w="1229995">
                  <a:extLst>
                    <a:ext uri="{9D8B030D-6E8A-4147-A177-3AD203B41FA5}">
                      <a16:colId xmlns:a16="http://schemas.microsoft.com/office/drawing/2014/main" val="20000"/>
                    </a:ext>
                  </a:extLst>
                </a:gridCol>
                <a:gridCol w="2535555">
                  <a:extLst>
                    <a:ext uri="{9D8B030D-6E8A-4147-A177-3AD203B41FA5}">
                      <a16:colId xmlns:a16="http://schemas.microsoft.com/office/drawing/2014/main" val="20001"/>
                    </a:ext>
                  </a:extLst>
                </a:gridCol>
                <a:gridCol w="2783204">
                  <a:extLst>
                    <a:ext uri="{9D8B030D-6E8A-4147-A177-3AD203B41FA5}">
                      <a16:colId xmlns:a16="http://schemas.microsoft.com/office/drawing/2014/main" val="20002"/>
                    </a:ext>
                  </a:extLst>
                </a:gridCol>
                <a:gridCol w="3787139">
                  <a:extLst>
                    <a:ext uri="{9D8B030D-6E8A-4147-A177-3AD203B41FA5}">
                      <a16:colId xmlns:a16="http://schemas.microsoft.com/office/drawing/2014/main" val="20003"/>
                    </a:ext>
                  </a:extLst>
                </a:gridCol>
                <a:gridCol w="1257934">
                  <a:extLst>
                    <a:ext uri="{9D8B030D-6E8A-4147-A177-3AD203B41FA5}">
                      <a16:colId xmlns:a16="http://schemas.microsoft.com/office/drawing/2014/main" val="20004"/>
                    </a:ext>
                  </a:extLst>
                </a:gridCol>
              </a:tblGrid>
              <a:tr h="404621">
                <a:tc>
                  <a:txBody>
                    <a:bodyPr/>
                    <a:lstStyle/>
                    <a:p>
                      <a:pPr marL="285750">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承認時期</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製品名</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対象疾患</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開発会社</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marL="3175"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承認地域</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extLst>
                  <a:ext uri="{0D108BD9-81ED-4DB2-BD59-A6C34878D82A}">
                    <a16:rowId xmlns:a16="http://schemas.microsoft.com/office/drawing/2014/main" val="10000"/>
                  </a:ext>
                </a:extLst>
              </a:tr>
              <a:tr h="384342">
                <a:tc>
                  <a:txBody>
                    <a:bodyPr/>
                    <a:lstStyle/>
                    <a:p>
                      <a:pPr>
                        <a:lnSpc>
                          <a:spcPct val="100000"/>
                        </a:lnSpc>
                        <a:spcBef>
                          <a:spcPts val="30"/>
                        </a:spcBef>
                      </a:pPr>
                      <a:endParaRPr sz="1600" b="0" dirty="0">
                        <a:solidFill>
                          <a:schemeClr val="tx1"/>
                        </a:solidFill>
                        <a:latin typeface="BIZ UDP明朝 Medium" panose="02020500000000000000" pitchFamily="18" charset="-128"/>
                        <a:ea typeface="BIZ UDP明朝 Medium" panose="02020500000000000000" pitchFamily="18" charset="-128"/>
                        <a:cs typeface="Times New Roman"/>
                      </a:endParaRPr>
                    </a:p>
                    <a:p>
                      <a:pPr marR="231775" algn="r">
                        <a:lnSpc>
                          <a:spcPct val="100000"/>
                        </a:lnSpc>
                      </a:pPr>
                      <a:r>
                        <a:rPr sz="1600" b="0" spc="-5" dirty="0">
                          <a:solidFill>
                            <a:schemeClr val="tx1"/>
                          </a:solidFill>
                          <a:latin typeface="BIZ UDP明朝 Medium" panose="02020500000000000000" pitchFamily="18" charset="-128"/>
                          <a:ea typeface="BIZ UDP明朝 Medium" panose="02020500000000000000" pitchFamily="18" charset="-128"/>
                          <a:cs typeface="Meiryo UI"/>
                        </a:rPr>
                        <a:t>2019</a:t>
                      </a:r>
                      <a:r>
                        <a:rPr sz="1600" b="0" dirty="0">
                          <a:solidFill>
                            <a:schemeClr val="tx1"/>
                          </a:solidFill>
                          <a:latin typeface="BIZ UDP明朝 Medium" panose="02020500000000000000" pitchFamily="18" charset="-128"/>
                          <a:ea typeface="BIZ UDP明朝 Medium" panose="02020500000000000000" pitchFamily="18" charset="-128"/>
                          <a:cs typeface="Meiryo UI"/>
                        </a:rPr>
                        <a:t>年</a:t>
                      </a:r>
                    </a:p>
                  </a:txBody>
                  <a:tcPr marL="0" marR="0" marT="381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tcPr>
                </a:tc>
                <a:tc>
                  <a:txBody>
                    <a:bodyPr/>
                    <a:lstStyle/>
                    <a:p>
                      <a:pPr algn="ctr">
                        <a:lnSpc>
                          <a:spcPct val="100000"/>
                        </a:lnSpc>
                        <a:spcBef>
                          <a:spcPts val="1710"/>
                        </a:spcBef>
                      </a:pPr>
                      <a:r>
                        <a:rPr sz="1600" b="0" spc="-5" dirty="0">
                          <a:solidFill>
                            <a:schemeClr val="tx1"/>
                          </a:solidFill>
                          <a:latin typeface="BIZ UDP明朝 Medium" panose="02020500000000000000" pitchFamily="18" charset="-128"/>
                          <a:ea typeface="BIZ UDP明朝 Medium" panose="02020500000000000000" pitchFamily="18" charset="-128"/>
                          <a:cs typeface="Meiryo UI"/>
                        </a:rPr>
                        <a:t>コラ</a:t>
                      </a:r>
                      <a:r>
                        <a:rPr sz="1600" b="0" spc="5" dirty="0">
                          <a:solidFill>
                            <a:schemeClr val="tx1"/>
                          </a:solidFill>
                          <a:latin typeface="BIZ UDP明朝 Medium" panose="02020500000000000000" pitchFamily="18" charset="-128"/>
                          <a:ea typeface="BIZ UDP明朝 Medium" panose="02020500000000000000" pitchFamily="18" charset="-128"/>
                          <a:cs typeface="Meiryo UI"/>
                        </a:rPr>
                        <a:t>テ</a:t>
                      </a:r>
                      <a:r>
                        <a:rPr sz="1600" b="0" spc="-5" dirty="0">
                          <a:solidFill>
                            <a:schemeClr val="tx1"/>
                          </a:solidFill>
                          <a:latin typeface="BIZ UDP明朝 Medium" panose="02020500000000000000" pitchFamily="18" charset="-128"/>
                          <a:ea typeface="BIZ UDP明朝 Medium" panose="02020500000000000000" pitchFamily="18" charset="-128"/>
                          <a:cs typeface="Meiryo UI"/>
                        </a:rPr>
                        <a:t>ジェン</a:t>
                      </a:r>
                      <a:endParaRPr sz="1600" b="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21717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tc>
                  <a:txBody>
                    <a:bodyPr/>
                    <a:lstStyle/>
                    <a:p>
                      <a:pPr marL="501650">
                        <a:lnSpc>
                          <a:spcPct val="100000"/>
                        </a:lnSpc>
                        <a:spcBef>
                          <a:spcPts val="509"/>
                        </a:spcBef>
                      </a:pPr>
                      <a:r>
                        <a:rPr sz="1600" b="0" dirty="0">
                          <a:solidFill>
                            <a:schemeClr val="tx1"/>
                          </a:solidFill>
                          <a:latin typeface="BIZ UDP明朝 Medium" panose="02020500000000000000" pitchFamily="18" charset="-128"/>
                          <a:ea typeface="BIZ UDP明朝 Medium" panose="02020500000000000000" pitchFamily="18" charset="-128"/>
                          <a:cs typeface="Meiryo UI"/>
                        </a:rPr>
                        <a:t>慢性動脈閉塞症</a:t>
                      </a:r>
                    </a:p>
                    <a:p>
                      <a:pPr marL="501650">
                        <a:lnSpc>
                          <a:spcPct val="100000"/>
                        </a:lnSpc>
                      </a:pPr>
                      <a:r>
                        <a:rPr sz="1600" b="0" dirty="0">
                          <a:solidFill>
                            <a:schemeClr val="tx1"/>
                          </a:solidFill>
                          <a:latin typeface="BIZ UDP明朝 Medium" panose="02020500000000000000" pitchFamily="18" charset="-128"/>
                          <a:ea typeface="BIZ UDP明朝 Medium" panose="02020500000000000000" pitchFamily="18" charset="-128"/>
                          <a:cs typeface="Meiryo UI"/>
                        </a:rPr>
                        <a:t>（重症虚血肢）</a:t>
                      </a:r>
                    </a:p>
                  </a:txBody>
                  <a:tcPr marL="0" marR="0" marT="64769"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1710"/>
                        </a:spcBef>
                      </a:pPr>
                      <a:r>
                        <a:rPr sz="1600" b="0" dirty="0">
                          <a:solidFill>
                            <a:schemeClr val="tx1"/>
                          </a:solidFill>
                          <a:latin typeface="BIZ UDP明朝 Medium" panose="02020500000000000000" pitchFamily="18" charset="-128"/>
                          <a:ea typeface="BIZ UDP明朝 Medium" panose="02020500000000000000" pitchFamily="18" charset="-128"/>
                          <a:cs typeface="Meiryo UI"/>
                        </a:rPr>
                        <a:t>アンジェス（日本）</a:t>
                      </a:r>
                    </a:p>
                  </a:txBody>
                  <a:tcPr marL="0" marR="0" marT="21717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tc>
                  <a:txBody>
                    <a:bodyPr/>
                    <a:lstStyle/>
                    <a:p>
                      <a:pPr marL="3175" algn="ctr">
                        <a:lnSpc>
                          <a:spcPct val="100000"/>
                        </a:lnSpc>
                        <a:spcBef>
                          <a:spcPts val="1710"/>
                        </a:spcBef>
                      </a:pPr>
                      <a:r>
                        <a:rPr sz="1600" b="0" dirty="0">
                          <a:solidFill>
                            <a:schemeClr val="tx1"/>
                          </a:solidFill>
                          <a:latin typeface="BIZ UDP明朝 Medium" panose="02020500000000000000" pitchFamily="18" charset="-128"/>
                          <a:ea typeface="BIZ UDP明朝 Medium" panose="02020500000000000000" pitchFamily="18" charset="-128"/>
                          <a:cs typeface="Meiryo UI"/>
                        </a:rPr>
                        <a:t>日本</a:t>
                      </a:r>
                    </a:p>
                  </a:txBody>
                  <a:tcPr marL="0" marR="0" marT="21717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1"/>
                  </a:ext>
                </a:extLst>
              </a:tr>
              <a:tr h="547115">
                <a:tc>
                  <a:txBody>
                    <a:bodyPr/>
                    <a:lstStyle/>
                    <a:p>
                      <a:pPr marR="252095" algn="r">
                        <a:lnSpc>
                          <a:spcPct val="100000"/>
                        </a:lnSpc>
                        <a:spcBef>
                          <a:spcPts val="1230"/>
                        </a:spcBef>
                      </a:pPr>
                      <a:r>
                        <a:rPr sz="1600" dirty="0">
                          <a:solidFill>
                            <a:schemeClr val="tx1"/>
                          </a:solidFill>
                          <a:latin typeface="BIZ UDP明朝 Medium" panose="02020500000000000000" pitchFamily="18" charset="-128"/>
                          <a:ea typeface="BIZ UDP明朝 Medium" panose="02020500000000000000" pitchFamily="18" charset="-128"/>
                          <a:cs typeface="Meiryo UI"/>
                        </a:rPr>
                        <a:t>2019年</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621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Zolgensma</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ゾ</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ルゲ</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ンスマ）</a:t>
                      </a:r>
                      <a:endParaRPr sz="1600" baseline="3968"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682625">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脊髄性筋萎縮症</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1270"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ノ</a:t>
                      </a:r>
                      <a:r>
                        <a:rPr sz="1600" spc="-5" dirty="0">
                          <a:solidFill>
                            <a:schemeClr val="tx1"/>
                          </a:solidFill>
                          <a:latin typeface="BIZ UDP明朝 Medium" panose="02020500000000000000" pitchFamily="18" charset="-128"/>
                          <a:ea typeface="BIZ UDP明朝 Medium" panose="02020500000000000000" pitchFamily="18" charset="-128"/>
                          <a:cs typeface="Meiryo UI"/>
                        </a:rPr>
                        <a:t>バルティス（スイス）</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2"/>
                  </a:ext>
                </a:extLst>
              </a:tr>
              <a:tr h="546988">
                <a:tc rowSpan="3">
                  <a:txBody>
                    <a:bodyPr/>
                    <a:lstStyle/>
                    <a:p>
                      <a:pPr marL="260350">
                        <a:lnSpc>
                          <a:spcPct val="100000"/>
                        </a:lnSpc>
                        <a:spcBef>
                          <a:spcPts val="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2017年</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0" marB="0" anchor="ctr">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Kymriah</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キム</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リア）</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tc>
                  <a:txBody>
                    <a:bodyPr/>
                    <a:lstStyle/>
                    <a:p>
                      <a:pPr marR="351155" algn="r">
                        <a:lnSpc>
                          <a:spcPct val="100000"/>
                        </a:lnSpc>
                        <a:spcBef>
                          <a:spcPts val="1250"/>
                        </a:spcBef>
                      </a:pPr>
                      <a:r>
                        <a:rPr sz="1600" dirty="0">
                          <a:solidFill>
                            <a:schemeClr val="tx1"/>
                          </a:solidFill>
                          <a:latin typeface="BIZ UDP明朝 Medium" panose="02020500000000000000" pitchFamily="18" charset="-128"/>
                          <a:ea typeface="BIZ UDP明朝 Medium" panose="02020500000000000000" pitchFamily="18" charset="-128"/>
                          <a:cs typeface="Meiryo UI"/>
                        </a:rPr>
                        <a:t>急</a:t>
                      </a:r>
                      <a:r>
                        <a:rPr sz="1600" spc="-5" dirty="0">
                          <a:solidFill>
                            <a:schemeClr val="tx1"/>
                          </a:solidFill>
                          <a:latin typeface="BIZ UDP明朝 Medium" panose="02020500000000000000" pitchFamily="18" charset="-128"/>
                          <a:ea typeface="BIZ UDP明朝 Medium" panose="02020500000000000000" pitchFamily="18" charset="-128"/>
                          <a:cs typeface="Meiryo UI"/>
                        </a:rPr>
                        <a:t>性</a:t>
                      </a:r>
                      <a:r>
                        <a:rPr sz="1600" dirty="0">
                          <a:solidFill>
                            <a:schemeClr val="tx1"/>
                          </a:solidFill>
                          <a:latin typeface="BIZ UDP明朝 Medium" panose="02020500000000000000" pitchFamily="18" charset="-128"/>
                          <a:ea typeface="BIZ UDP明朝 Medium" panose="02020500000000000000" pitchFamily="18" charset="-128"/>
                          <a:cs typeface="Meiryo UI"/>
                        </a:rPr>
                        <a:t>リ</a:t>
                      </a:r>
                      <a:r>
                        <a:rPr sz="1600" spc="-5" dirty="0">
                          <a:solidFill>
                            <a:schemeClr val="tx1"/>
                          </a:solidFill>
                          <a:latin typeface="BIZ UDP明朝 Medium" panose="02020500000000000000" pitchFamily="18" charset="-128"/>
                          <a:ea typeface="BIZ UDP明朝 Medium" panose="02020500000000000000" pitchFamily="18" charset="-128"/>
                          <a:cs typeface="Meiryo UI"/>
                        </a:rPr>
                        <a:t>ン</a:t>
                      </a:r>
                      <a:r>
                        <a:rPr sz="1600" dirty="0">
                          <a:solidFill>
                            <a:schemeClr val="tx1"/>
                          </a:solidFill>
                          <a:latin typeface="BIZ UDP明朝 Medium" panose="02020500000000000000" pitchFamily="18" charset="-128"/>
                          <a:ea typeface="BIZ UDP明朝 Medium" panose="02020500000000000000" pitchFamily="18" charset="-128"/>
                          <a:cs typeface="Meiryo UI"/>
                        </a:rPr>
                        <a:t>パ芽球</a:t>
                      </a:r>
                      <a:r>
                        <a:rPr sz="1600" spc="-10" dirty="0">
                          <a:solidFill>
                            <a:schemeClr val="tx1"/>
                          </a:solidFill>
                          <a:latin typeface="BIZ UDP明朝 Medium" panose="02020500000000000000" pitchFamily="18" charset="-128"/>
                          <a:ea typeface="BIZ UDP明朝 Medium" panose="02020500000000000000" pitchFamily="18" charset="-128"/>
                          <a:cs typeface="Meiryo UI"/>
                        </a:rPr>
                        <a:t>性</a:t>
                      </a:r>
                      <a:r>
                        <a:rPr sz="1600" dirty="0">
                          <a:solidFill>
                            <a:schemeClr val="tx1"/>
                          </a:solidFill>
                          <a:latin typeface="BIZ UDP明朝 Medium" panose="02020500000000000000" pitchFamily="18" charset="-128"/>
                          <a:ea typeface="BIZ UDP明朝 Medium" panose="02020500000000000000" pitchFamily="18" charset="-128"/>
                          <a:cs typeface="Meiryo UI"/>
                        </a:rPr>
                        <a:t>白</a:t>
                      </a:r>
                      <a:r>
                        <a:rPr sz="1600" spc="-5" dirty="0">
                          <a:solidFill>
                            <a:schemeClr val="tx1"/>
                          </a:solidFill>
                          <a:latin typeface="BIZ UDP明朝 Medium" panose="02020500000000000000" pitchFamily="18" charset="-128"/>
                          <a:ea typeface="BIZ UDP明朝 Medium" panose="02020500000000000000" pitchFamily="18" charset="-128"/>
                          <a:cs typeface="Meiryo UI"/>
                        </a:rPr>
                        <a:t>血</a:t>
                      </a:r>
                      <a:r>
                        <a:rPr sz="1600" dirty="0">
                          <a:solidFill>
                            <a:schemeClr val="tx1"/>
                          </a:solidFill>
                          <a:latin typeface="BIZ UDP明朝 Medium" panose="02020500000000000000" pitchFamily="18" charset="-128"/>
                          <a:ea typeface="BIZ UDP明朝 Medium" panose="02020500000000000000" pitchFamily="18" charset="-128"/>
                          <a:cs typeface="Meiryo UI"/>
                        </a:rPr>
                        <a:t>病</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tc>
                  <a:txBody>
                    <a:bodyPr/>
                    <a:lstStyle/>
                    <a:p>
                      <a:pPr marL="1905"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ノバ</a:t>
                      </a:r>
                      <a:r>
                        <a:rPr sz="1600" spc="-5" dirty="0">
                          <a:solidFill>
                            <a:schemeClr val="tx1"/>
                          </a:solidFill>
                          <a:latin typeface="BIZ UDP明朝 Medium" panose="02020500000000000000" pitchFamily="18" charset="-128"/>
                          <a:ea typeface="BIZ UDP明朝 Medium" panose="02020500000000000000" pitchFamily="18" charset="-128"/>
                          <a:cs typeface="Meiryo UI"/>
                        </a:rPr>
                        <a:t>ルテ</a:t>
                      </a:r>
                      <a:r>
                        <a:rPr sz="1600" spc="-10" dirty="0">
                          <a:solidFill>
                            <a:schemeClr val="tx1"/>
                          </a:solidFill>
                          <a:latin typeface="BIZ UDP明朝 Medium" panose="02020500000000000000" pitchFamily="18" charset="-128"/>
                          <a:ea typeface="BIZ UDP明朝 Medium" panose="02020500000000000000" pitchFamily="18" charset="-128"/>
                          <a:cs typeface="Meiryo UI"/>
                        </a:rPr>
                        <a:t>ィ</a:t>
                      </a:r>
                      <a:r>
                        <a:rPr sz="1600" spc="-5" dirty="0">
                          <a:solidFill>
                            <a:schemeClr val="tx1"/>
                          </a:solidFill>
                          <a:latin typeface="BIZ UDP明朝 Medium" panose="02020500000000000000" pitchFamily="18" charset="-128"/>
                          <a:ea typeface="BIZ UDP明朝 Medium" panose="02020500000000000000" pitchFamily="18" charset="-128"/>
                          <a:cs typeface="Meiryo UI"/>
                        </a:rPr>
                        <a:t>ス（ス</a:t>
                      </a:r>
                      <a:r>
                        <a:rPr sz="1600" spc="-15" dirty="0">
                          <a:solidFill>
                            <a:schemeClr val="tx1"/>
                          </a:solidFill>
                          <a:latin typeface="BIZ UDP明朝 Medium" panose="02020500000000000000" pitchFamily="18" charset="-128"/>
                          <a:ea typeface="BIZ UDP明朝 Medium" panose="02020500000000000000" pitchFamily="18" charset="-128"/>
                          <a:cs typeface="Meiryo UI"/>
                        </a:rPr>
                        <a:t>イ</a:t>
                      </a:r>
                      <a:r>
                        <a:rPr sz="1600" spc="-5" dirty="0">
                          <a:solidFill>
                            <a:schemeClr val="tx1"/>
                          </a:solidFill>
                          <a:latin typeface="BIZ UDP明朝 Medium" panose="02020500000000000000" pitchFamily="18" charset="-128"/>
                          <a:ea typeface="BIZ UDP明朝 Medium" panose="02020500000000000000" pitchFamily="18" charset="-128"/>
                          <a:cs typeface="Meiryo UI"/>
                        </a:rPr>
                        <a:t>ス）</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3"/>
                  </a:ext>
                </a:extLst>
              </a:tr>
              <a:tr h="547116">
                <a:tc vMerge="1">
                  <a:txBody>
                    <a:bodyPr/>
                    <a:lstStyle/>
                    <a:p>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15" dirty="0">
                          <a:solidFill>
                            <a:schemeClr val="tx1"/>
                          </a:solidFill>
                          <a:latin typeface="BIZ UDP明朝 Medium" panose="02020500000000000000" pitchFamily="18" charset="-128"/>
                          <a:ea typeface="BIZ UDP明朝 Medium" panose="02020500000000000000" pitchFamily="18" charset="-128"/>
                          <a:cs typeface="Meiryo UI"/>
                        </a:rPr>
                        <a:t>Yescarta</a:t>
                      </a:r>
                      <a:r>
                        <a:rPr sz="1600" spc="-22"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イエスカ</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ル</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タ）</a:t>
                      </a:r>
                      <a:endParaRPr sz="1600" baseline="3968"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R="385445" algn="r">
                        <a:lnSpc>
                          <a:spcPct val="100000"/>
                        </a:lnSpc>
                        <a:spcBef>
                          <a:spcPts val="1250"/>
                        </a:spcBef>
                      </a:pPr>
                      <a:r>
                        <a:rPr sz="1600" dirty="0">
                          <a:solidFill>
                            <a:schemeClr val="tx1"/>
                          </a:solidFill>
                          <a:latin typeface="BIZ UDP明朝 Medium" panose="02020500000000000000" pitchFamily="18" charset="-128"/>
                          <a:ea typeface="BIZ UDP明朝 Medium" panose="02020500000000000000" pitchFamily="18" charset="-128"/>
                          <a:cs typeface="Meiryo UI"/>
                        </a:rPr>
                        <a:t>大細胞型</a:t>
                      </a:r>
                      <a:r>
                        <a:rPr sz="1600" spc="-10" dirty="0">
                          <a:solidFill>
                            <a:schemeClr val="tx1"/>
                          </a:solidFill>
                          <a:latin typeface="BIZ UDP明朝 Medium" panose="02020500000000000000" pitchFamily="18" charset="-128"/>
                          <a:ea typeface="BIZ UDP明朝 Medium" panose="02020500000000000000" pitchFamily="18" charset="-128"/>
                          <a:cs typeface="Meiryo UI"/>
                        </a:rPr>
                        <a:t>B</a:t>
                      </a:r>
                      <a:r>
                        <a:rPr sz="1600" dirty="0">
                          <a:solidFill>
                            <a:schemeClr val="tx1"/>
                          </a:solidFill>
                          <a:latin typeface="BIZ UDP明朝 Medium" panose="02020500000000000000" pitchFamily="18" charset="-128"/>
                          <a:ea typeface="BIZ UDP明朝 Medium" panose="02020500000000000000" pitchFamily="18" charset="-128"/>
                          <a:cs typeface="Meiryo UI"/>
                        </a:rPr>
                        <a:t>細胞リンパ腫</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1250"/>
                        </a:spcBef>
                      </a:pPr>
                      <a:r>
                        <a:rPr sz="1600" spc="-15" dirty="0">
                          <a:solidFill>
                            <a:schemeClr val="tx1"/>
                          </a:solidFill>
                          <a:latin typeface="BIZ UDP明朝 Medium" panose="02020500000000000000" pitchFamily="18" charset="-128"/>
                          <a:ea typeface="BIZ UDP明朝 Medium" panose="02020500000000000000" pitchFamily="18" charset="-128"/>
                          <a:cs typeface="Meiryo UI"/>
                        </a:rPr>
                        <a:t>カイト</a:t>
                      </a:r>
                      <a:r>
                        <a:rPr sz="1600" spc="-10" dirty="0">
                          <a:solidFill>
                            <a:schemeClr val="tx1"/>
                          </a:solidFill>
                          <a:latin typeface="BIZ UDP明朝 Medium" panose="02020500000000000000" pitchFamily="18" charset="-128"/>
                          <a:ea typeface="BIZ UDP明朝 Medium" panose="02020500000000000000" pitchFamily="18" charset="-128"/>
                          <a:cs typeface="Meiryo UI"/>
                        </a:rPr>
                        <a:t>・ファー</a:t>
                      </a:r>
                      <a:r>
                        <a:rPr sz="1600" spc="-5" dirty="0">
                          <a:solidFill>
                            <a:schemeClr val="tx1"/>
                          </a:solidFill>
                          <a:latin typeface="BIZ UDP明朝 Medium" panose="02020500000000000000" pitchFamily="18" charset="-128"/>
                          <a:ea typeface="BIZ UDP明朝 Medium" panose="02020500000000000000" pitchFamily="18" charset="-128"/>
                          <a:cs typeface="Meiryo UI"/>
                        </a:rPr>
                        <a:t>マ（米</a:t>
                      </a:r>
                      <a:r>
                        <a:rPr sz="1600" dirty="0">
                          <a:solidFill>
                            <a:schemeClr val="tx1"/>
                          </a:solidFill>
                          <a:latin typeface="BIZ UDP明朝 Medium" panose="02020500000000000000" pitchFamily="18" charset="-128"/>
                          <a:ea typeface="BIZ UDP明朝 Medium" panose="02020500000000000000" pitchFamily="18" charset="-128"/>
                          <a:cs typeface="Meiryo UI"/>
                        </a:rPr>
                        <a:t>国</a:t>
                      </a:r>
                      <a:r>
                        <a:rPr sz="1600" spc="-5" dirty="0">
                          <a:solidFill>
                            <a:schemeClr val="tx1"/>
                          </a:solidFill>
                          <a:latin typeface="BIZ UDP明朝 Medium" panose="02020500000000000000" pitchFamily="18" charset="-128"/>
                          <a:ea typeface="BIZ UDP明朝 Medium" panose="02020500000000000000" pitchFamily="18" charset="-128"/>
                          <a:cs typeface="Meiryo UI"/>
                        </a:rPr>
                        <a:t>）</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4"/>
                  </a:ext>
                </a:extLst>
              </a:tr>
              <a:tr h="547115">
                <a:tc vMerge="1">
                  <a:txBody>
                    <a:bodyPr/>
                    <a:lstStyle/>
                    <a:p>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Luxturna</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ラク</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ス</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タ</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ー</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ナ）</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R="360045" algn="r">
                        <a:lnSpc>
                          <a:spcPct val="100000"/>
                        </a:lnSpc>
                        <a:spcBef>
                          <a:spcPts val="1250"/>
                        </a:spcBef>
                      </a:pPr>
                      <a:r>
                        <a:rPr sz="1600" dirty="0">
                          <a:solidFill>
                            <a:schemeClr val="tx1"/>
                          </a:solidFill>
                          <a:latin typeface="BIZ UDP明朝 Medium" panose="02020500000000000000" pitchFamily="18" charset="-128"/>
                          <a:ea typeface="BIZ UDP明朝 Medium" panose="02020500000000000000" pitchFamily="18" charset="-128"/>
                          <a:cs typeface="Meiryo UI"/>
                        </a:rPr>
                        <a:t>遺伝性網膜ジストロ</a:t>
                      </a:r>
                      <a:r>
                        <a:rPr sz="1600" spc="5" dirty="0">
                          <a:solidFill>
                            <a:schemeClr val="tx1"/>
                          </a:solidFill>
                          <a:latin typeface="BIZ UDP明朝 Medium" panose="02020500000000000000" pitchFamily="18" charset="-128"/>
                          <a:ea typeface="BIZ UDP明朝 Medium" panose="02020500000000000000" pitchFamily="18" charset="-128"/>
                          <a:cs typeface="Meiryo UI"/>
                        </a:rPr>
                        <a:t>フ</a:t>
                      </a:r>
                      <a:r>
                        <a:rPr sz="1600" spc="-5" dirty="0">
                          <a:solidFill>
                            <a:schemeClr val="tx1"/>
                          </a:solidFill>
                          <a:latin typeface="BIZ UDP明朝 Medium" panose="02020500000000000000" pitchFamily="18" charset="-128"/>
                          <a:ea typeface="BIZ UDP明朝 Medium" panose="02020500000000000000" pitchFamily="18" charset="-128"/>
                          <a:cs typeface="Meiryo UI"/>
                        </a:rPr>
                        <a:t>ィー</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635" algn="ctr">
                        <a:lnSpc>
                          <a:spcPct val="100000"/>
                        </a:lnSpc>
                        <a:spcBef>
                          <a:spcPts val="29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スパ</a:t>
                      </a:r>
                      <a:r>
                        <a:rPr sz="1600" dirty="0">
                          <a:solidFill>
                            <a:schemeClr val="tx1"/>
                          </a:solidFill>
                          <a:latin typeface="BIZ UDP明朝 Medium" panose="02020500000000000000" pitchFamily="18" charset="-128"/>
                          <a:ea typeface="BIZ UDP明朝 Medium" panose="02020500000000000000" pitchFamily="18" charset="-128"/>
                          <a:cs typeface="Meiryo UI"/>
                        </a:rPr>
                        <a:t>ー</a:t>
                      </a:r>
                      <a:r>
                        <a:rPr sz="1600" spc="-40" dirty="0">
                          <a:solidFill>
                            <a:schemeClr val="tx1"/>
                          </a:solidFill>
                          <a:latin typeface="BIZ UDP明朝 Medium" panose="02020500000000000000" pitchFamily="18" charset="-128"/>
                          <a:ea typeface="BIZ UDP明朝 Medium" panose="02020500000000000000" pitchFamily="18" charset="-128"/>
                          <a:cs typeface="Meiryo UI"/>
                        </a:rPr>
                        <a:t>ク</a:t>
                      </a:r>
                      <a:r>
                        <a:rPr sz="1600" spc="-25" dirty="0">
                          <a:solidFill>
                            <a:schemeClr val="tx1"/>
                          </a:solidFill>
                          <a:latin typeface="BIZ UDP明朝 Medium" panose="02020500000000000000" pitchFamily="18" charset="-128"/>
                          <a:ea typeface="BIZ UDP明朝 Medium" panose="02020500000000000000" pitchFamily="18" charset="-128"/>
                          <a:cs typeface="Meiryo UI"/>
                        </a:rPr>
                        <a:t>・</a:t>
                      </a:r>
                      <a:r>
                        <a:rPr sz="1600" spc="-5" dirty="0">
                          <a:solidFill>
                            <a:schemeClr val="tx1"/>
                          </a:solidFill>
                          <a:latin typeface="BIZ UDP明朝 Medium" panose="02020500000000000000" pitchFamily="18" charset="-128"/>
                          <a:ea typeface="BIZ UDP明朝 Medium" panose="02020500000000000000" pitchFamily="18" charset="-128"/>
                          <a:cs typeface="Meiryo UI"/>
                        </a:rPr>
                        <a:t>セ</a:t>
                      </a:r>
                      <a:r>
                        <a:rPr sz="1600" spc="-10" dirty="0">
                          <a:solidFill>
                            <a:schemeClr val="tx1"/>
                          </a:solidFill>
                          <a:latin typeface="BIZ UDP明朝 Medium" panose="02020500000000000000" pitchFamily="18" charset="-128"/>
                          <a:ea typeface="BIZ UDP明朝 Medium" panose="02020500000000000000" pitchFamily="18" charset="-128"/>
                          <a:cs typeface="Meiryo UI"/>
                        </a:rPr>
                        <a:t>ラピュ</a:t>
                      </a:r>
                      <a:r>
                        <a:rPr sz="1600" dirty="0">
                          <a:solidFill>
                            <a:schemeClr val="tx1"/>
                          </a:solidFill>
                          <a:latin typeface="BIZ UDP明朝 Medium" panose="02020500000000000000" pitchFamily="18" charset="-128"/>
                          <a:ea typeface="BIZ UDP明朝 Medium" panose="02020500000000000000" pitchFamily="18" charset="-128"/>
                          <a:cs typeface="Meiryo UI"/>
                        </a:rPr>
                        <a:t>ー</a:t>
                      </a:r>
                      <a:r>
                        <a:rPr sz="1600" spc="-5" dirty="0">
                          <a:solidFill>
                            <a:schemeClr val="tx1"/>
                          </a:solidFill>
                          <a:latin typeface="BIZ UDP明朝 Medium" panose="02020500000000000000" pitchFamily="18" charset="-128"/>
                          <a:ea typeface="BIZ UDP明朝 Medium" panose="02020500000000000000" pitchFamily="18" charset="-128"/>
                          <a:cs typeface="Meiryo UI"/>
                        </a:rPr>
                        <a:t>テ</a:t>
                      </a:r>
                      <a:r>
                        <a:rPr sz="1600" dirty="0">
                          <a:solidFill>
                            <a:schemeClr val="tx1"/>
                          </a:solidFill>
                          <a:latin typeface="BIZ UDP明朝 Medium" panose="02020500000000000000" pitchFamily="18" charset="-128"/>
                          <a:ea typeface="BIZ UDP明朝 Medium" panose="02020500000000000000" pitchFamily="18" charset="-128"/>
                          <a:cs typeface="Meiryo UI"/>
                        </a:rPr>
                        <a:t>ィ</a:t>
                      </a:r>
                      <a:r>
                        <a:rPr sz="1600" spc="-10" dirty="0">
                          <a:solidFill>
                            <a:schemeClr val="tx1"/>
                          </a:solidFill>
                          <a:latin typeface="BIZ UDP明朝 Medium" panose="02020500000000000000" pitchFamily="18" charset="-128"/>
                          <a:ea typeface="BIZ UDP明朝 Medium" panose="02020500000000000000" pitchFamily="18" charset="-128"/>
                          <a:cs typeface="Meiryo UI"/>
                        </a:rPr>
                        <a:t>クス</a:t>
                      </a:r>
                      <a:endParaRPr sz="1600">
                        <a:solidFill>
                          <a:schemeClr val="tx1"/>
                        </a:solidFill>
                        <a:latin typeface="BIZ UDP明朝 Medium" panose="02020500000000000000" pitchFamily="18" charset="-128"/>
                        <a:ea typeface="BIZ UDP明朝 Medium" panose="02020500000000000000" pitchFamily="18" charset="-128"/>
                        <a:cs typeface="Meiryo UI"/>
                      </a:endParaRPr>
                    </a:p>
                    <a:p>
                      <a:pPr algn="ctr">
                        <a:lnSpc>
                          <a:spcPct val="100000"/>
                        </a:lnSpc>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5"/>
                  </a:ext>
                </a:extLst>
              </a:tr>
              <a:tr h="547116">
                <a:tc rowSpan="2">
                  <a:txBody>
                    <a:bodyPr/>
                    <a:lstStyle/>
                    <a:p>
                      <a:pPr marL="260350">
                        <a:lnSpc>
                          <a:spcPct val="100000"/>
                        </a:lnSpc>
                      </a:pPr>
                      <a:r>
                        <a:rPr sz="1600" spc="-5" dirty="0">
                          <a:solidFill>
                            <a:schemeClr val="tx1"/>
                          </a:solidFill>
                          <a:latin typeface="BIZ UDP明朝 Medium" panose="02020500000000000000" pitchFamily="18" charset="-128"/>
                          <a:ea typeface="BIZ UDP明朝 Medium" panose="02020500000000000000" pitchFamily="18" charset="-128"/>
                          <a:cs typeface="Meiryo UI"/>
                        </a:rPr>
                        <a:t>2016年</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635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Strimvelis</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スト</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リムベ</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リス）</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874394">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ADA</a:t>
                      </a:r>
                      <a:r>
                        <a:rPr sz="1600" spc="-5" dirty="0">
                          <a:solidFill>
                            <a:schemeClr val="tx1"/>
                          </a:solidFill>
                          <a:latin typeface="BIZ UDP明朝 Medium" panose="02020500000000000000" pitchFamily="18" charset="-128"/>
                          <a:ea typeface="BIZ UDP明朝 Medium" panose="02020500000000000000" pitchFamily="18" charset="-128"/>
                          <a:cs typeface="Meiryo UI"/>
                        </a:rPr>
                        <a:t>欠損症</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29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サ</a:t>
                      </a:r>
                      <a:r>
                        <a:rPr sz="1600" spc="-10" dirty="0">
                          <a:solidFill>
                            <a:schemeClr val="tx1"/>
                          </a:solidFill>
                          <a:latin typeface="BIZ UDP明朝 Medium" panose="02020500000000000000" pitchFamily="18" charset="-128"/>
                          <a:ea typeface="BIZ UDP明朝 Medium" panose="02020500000000000000" pitchFamily="18" charset="-128"/>
                          <a:cs typeface="Meiryo UI"/>
                        </a:rPr>
                        <a:t>ンラファエルテ</a:t>
                      </a:r>
                      <a:r>
                        <a:rPr sz="1600" spc="5" dirty="0">
                          <a:solidFill>
                            <a:schemeClr val="tx1"/>
                          </a:solidFill>
                          <a:latin typeface="BIZ UDP明朝 Medium" panose="02020500000000000000" pitchFamily="18" charset="-128"/>
                          <a:ea typeface="BIZ UDP明朝 Medium" panose="02020500000000000000" pitchFamily="18" charset="-128"/>
                          <a:cs typeface="Meiryo UI"/>
                        </a:rPr>
                        <a:t>レ</a:t>
                      </a:r>
                      <a:r>
                        <a:rPr sz="1600" dirty="0">
                          <a:solidFill>
                            <a:schemeClr val="tx1"/>
                          </a:solidFill>
                          <a:latin typeface="BIZ UDP明朝 Medium" panose="02020500000000000000" pitchFamily="18" charset="-128"/>
                          <a:ea typeface="BIZ UDP明朝 Medium" panose="02020500000000000000" pitchFamily="18" charset="-128"/>
                          <a:cs typeface="Meiryo UI"/>
                        </a:rPr>
                        <a:t>ソン</a:t>
                      </a:r>
                      <a:r>
                        <a:rPr sz="1600" spc="-5" dirty="0">
                          <a:solidFill>
                            <a:schemeClr val="tx1"/>
                          </a:solidFill>
                          <a:latin typeface="BIZ UDP明朝 Medium" panose="02020500000000000000" pitchFamily="18" charset="-128"/>
                          <a:ea typeface="BIZ UDP明朝 Medium" panose="02020500000000000000" pitchFamily="18" charset="-128"/>
                          <a:cs typeface="Meiryo UI"/>
                        </a:rPr>
                        <a:t>研究所</a:t>
                      </a:r>
                      <a:endParaRPr sz="1600">
                        <a:solidFill>
                          <a:schemeClr val="tx1"/>
                        </a:solidFill>
                        <a:latin typeface="BIZ UDP明朝 Medium" panose="02020500000000000000" pitchFamily="18" charset="-128"/>
                        <a:ea typeface="BIZ UDP明朝 Medium" panose="02020500000000000000" pitchFamily="18" charset="-128"/>
                        <a:cs typeface="Meiryo UI"/>
                      </a:endParaRPr>
                    </a:p>
                    <a:p>
                      <a:pPr algn="ctr">
                        <a:lnSpc>
                          <a:spcPct val="100000"/>
                        </a:lnSpc>
                      </a:pPr>
                      <a:r>
                        <a:rPr sz="1600" spc="-5" dirty="0">
                          <a:solidFill>
                            <a:schemeClr val="tx1"/>
                          </a:solidFill>
                          <a:latin typeface="BIZ UDP明朝 Medium" panose="02020500000000000000" pitchFamily="18" charset="-128"/>
                          <a:ea typeface="BIZ UDP明朝 Medium" panose="02020500000000000000" pitchFamily="18" charset="-128"/>
                          <a:cs typeface="Meiryo UI"/>
                        </a:rPr>
                        <a:t>（</a:t>
                      </a:r>
                      <a:r>
                        <a:rPr sz="1600" spc="-15" dirty="0">
                          <a:solidFill>
                            <a:schemeClr val="tx1"/>
                          </a:solidFill>
                          <a:latin typeface="BIZ UDP明朝 Medium" panose="02020500000000000000" pitchFamily="18" charset="-128"/>
                          <a:ea typeface="BIZ UDP明朝 Medium" panose="02020500000000000000" pitchFamily="18" charset="-128"/>
                          <a:cs typeface="Meiryo UI"/>
                        </a:rPr>
                        <a:t>イ</a:t>
                      </a:r>
                      <a:r>
                        <a:rPr sz="1600" spc="-10" dirty="0">
                          <a:solidFill>
                            <a:schemeClr val="tx1"/>
                          </a:solidFill>
                          <a:latin typeface="BIZ UDP明朝 Medium" panose="02020500000000000000" pitchFamily="18" charset="-128"/>
                          <a:ea typeface="BIZ UDP明朝 Medium" panose="02020500000000000000" pitchFamily="18" charset="-128"/>
                          <a:cs typeface="Meiryo UI"/>
                        </a:rPr>
                        <a:t>タリ</a:t>
                      </a:r>
                      <a:r>
                        <a:rPr sz="1600" spc="-15" dirty="0">
                          <a:solidFill>
                            <a:schemeClr val="tx1"/>
                          </a:solidFill>
                          <a:latin typeface="BIZ UDP明朝 Medium" panose="02020500000000000000" pitchFamily="18" charset="-128"/>
                          <a:ea typeface="BIZ UDP明朝 Medium" panose="02020500000000000000" pitchFamily="18" charset="-128"/>
                          <a:cs typeface="Meiryo UI"/>
                        </a:rPr>
                        <a:t>ア</a:t>
                      </a:r>
                      <a:r>
                        <a:rPr sz="1600" spc="-5" dirty="0">
                          <a:solidFill>
                            <a:schemeClr val="tx1"/>
                          </a:solidFill>
                          <a:latin typeface="BIZ UDP明朝 Medium" panose="02020500000000000000" pitchFamily="18" charset="-128"/>
                          <a:ea typeface="BIZ UDP明朝 Medium" panose="02020500000000000000" pitchFamily="18" charset="-128"/>
                          <a:cs typeface="Meiryo UI"/>
                        </a:rPr>
                        <a:t>）</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欧州</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6"/>
                  </a:ext>
                </a:extLst>
              </a:tr>
              <a:tr h="547115">
                <a:tc vMerge="1">
                  <a:txBody>
                    <a:bodyPr/>
                    <a:lstStyle/>
                    <a:p>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255"/>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Zalmoxis</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ザルモク</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シ</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ス</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894715">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GVHD予防</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63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モルメド（イタ</a:t>
                      </a:r>
                      <a:r>
                        <a:rPr sz="1600" spc="5" dirty="0">
                          <a:solidFill>
                            <a:schemeClr val="tx1"/>
                          </a:solidFill>
                          <a:latin typeface="BIZ UDP明朝 Medium" panose="02020500000000000000" pitchFamily="18" charset="-128"/>
                          <a:ea typeface="BIZ UDP明朝 Medium" panose="02020500000000000000" pitchFamily="18" charset="-128"/>
                          <a:cs typeface="Meiryo UI"/>
                        </a:rPr>
                        <a:t>リ</a:t>
                      </a:r>
                      <a:r>
                        <a:rPr sz="1600" spc="-5" dirty="0">
                          <a:solidFill>
                            <a:schemeClr val="tx1"/>
                          </a:solidFill>
                          <a:latin typeface="BIZ UDP明朝 Medium" panose="02020500000000000000" pitchFamily="18" charset="-128"/>
                          <a:ea typeface="BIZ UDP明朝 Medium" panose="02020500000000000000" pitchFamily="18" charset="-128"/>
                          <a:cs typeface="Meiryo UI"/>
                        </a:rPr>
                        <a:t>ア）</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欧州</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7"/>
                  </a:ext>
                </a:extLst>
              </a:tr>
              <a:tr h="547090">
                <a:tc>
                  <a:txBody>
                    <a:bodyPr/>
                    <a:lstStyle/>
                    <a:p>
                      <a:pPr marR="253365"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2015年</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Imlygic</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イ</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ム</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リジック）</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R="375920"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悪性黒色腫</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（メラノ</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ー</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マ）</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FFFF"/>
                    </a:solidFill>
                  </a:tcPr>
                </a:tc>
                <a:tc>
                  <a:txBody>
                    <a:bodyPr/>
                    <a:lstStyle/>
                    <a:p>
                      <a:pPr marL="63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アムジ</a:t>
                      </a:r>
                      <a:r>
                        <a:rPr sz="1600" spc="-15" dirty="0">
                          <a:solidFill>
                            <a:schemeClr val="tx1"/>
                          </a:solidFill>
                          <a:latin typeface="BIZ UDP明朝 Medium" panose="02020500000000000000" pitchFamily="18" charset="-128"/>
                          <a:ea typeface="BIZ UDP明朝 Medium" panose="02020500000000000000" pitchFamily="18" charset="-128"/>
                          <a:cs typeface="Meiryo UI"/>
                        </a:rPr>
                        <a:t>ェ</a:t>
                      </a:r>
                      <a:r>
                        <a:rPr sz="1600" spc="-10" dirty="0">
                          <a:solidFill>
                            <a:schemeClr val="tx1"/>
                          </a:solidFill>
                          <a:latin typeface="BIZ UDP明朝 Medium" panose="02020500000000000000" pitchFamily="18" charset="-128"/>
                          <a:ea typeface="BIZ UDP明朝 Medium" panose="02020500000000000000" pitchFamily="18" charset="-128"/>
                          <a:cs typeface="Meiryo UI"/>
                        </a:rPr>
                        <a:t>ン（米国）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FFFF"/>
                    </a:solidFill>
                  </a:tcPr>
                </a:tc>
                <a:tc>
                  <a:txBody>
                    <a:bodyPr/>
                    <a:lstStyle/>
                    <a:p>
                      <a:pPr marL="317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FFFF"/>
                    </a:solidFill>
                  </a:tcPr>
                </a:tc>
                <a:extLst>
                  <a:ext uri="{0D108BD9-81ED-4DB2-BD59-A6C34878D82A}">
                    <a16:rowId xmlns:a16="http://schemas.microsoft.com/office/drawing/2014/main" val="10008"/>
                  </a:ext>
                </a:extLst>
              </a:tr>
              <a:tr h="547103">
                <a:tc>
                  <a:txBody>
                    <a:bodyPr/>
                    <a:lstStyle/>
                    <a:p>
                      <a:pPr marR="253365"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2012年</a:t>
                      </a: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Glybera</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グリ</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ベ</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ラ）</a:t>
                      </a:r>
                      <a:endParaRPr sz="1600" baseline="3968"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tc>
                  <a:txBody>
                    <a:bodyPr/>
                    <a:lstStyle/>
                    <a:p>
                      <a:pPr marR="323850"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リポ</a:t>
                      </a:r>
                      <a:r>
                        <a:rPr sz="1600" spc="-5" dirty="0">
                          <a:solidFill>
                            <a:schemeClr val="tx1"/>
                          </a:solidFill>
                          <a:latin typeface="BIZ UDP明朝 Medium" panose="02020500000000000000" pitchFamily="18" charset="-128"/>
                          <a:ea typeface="BIZ UDP明朝 Medium" panose="02020500000000000000" pitchFamily="18" charset="-128"/>
                          <a:cs typeface="Meiryo UI"/>
                        </a:rPr>
                        <a:t>た</a:t>
                      </a:r>
                      <a:r>
                        <a:rPr sz="1600" dirty="0">
                          <a:solidFill>
                            <a:schemeClr val="tx1"/>
                          </a:solidFill>
                          <a:latin typeface="BIZ UDP明朝 Medium" panose="02020500000000000000" pitchFamily="18" charset="-128"/>
                          <a:ea typeface="BIZ UDP明朝 Medium" panose="02020500000000000000" pitchFamily="18" charset="-128"/>
                          <a:cs typeface="Meiryo UI"/>
                        </a:rPr>
                        <a:t>ん</a:t>
                      </a:r>
                      <a:r>
                        <a:rPr sz="1600" spc="-5" dirty="0">
                          <a:solidFill>
                            <a:schemeClr val="tx1"/>
                          </a:solidFill>
                          <a:latin typeface="BIZ UDP明朝 Medium" panose="02020500000000000000" pitchFamily="18" charset="-128"/>
                          <a:ea typeface="BIZ UDP明朝 Medium" panose="02020500000000000000" pitchFamily="18" charset="-128"/>
                          <a:cs typeface="Meiryo UI"/>
                        </a:rPr>
                        <a:t>ぱくリ</a:t>
                      </a:r>
                      <a:r>
                        <a:rPr sz="1600" dirty="0">
                          <a:solidFill>
                            <a:schemeClr val="tx1"/>
                          </a:solidFill>
                          <a:latin typeface="BIZ UDP明朝 Medium" panose="02020500000000000000" pitchFamily="18" charset="-128"/>
                          <a:ea typeface="BIZ UDP明朝 Medium" panose="02020500000000000000" pitchFamily="18" charset="-128"/>
                          <a:cs typeface="Meiryo UI"/>
                        </a:rPr>
                        <a:t>パーゼ</a:t>
                      </a:r>
                      <a:r>
                        <a:rPr sz="1600" spc="10" dirty="0">
                          <a:solidFill>
                            <a:schemeClr val="tx1"/>
                          </a:solidFill>
                          <a:latin typeface="BIZ UDP明朝 Medium" panose="02020500000000000000" pitchFamily="18" charset="-128"/>
                          <a:ea typeface="BIZ UDP明朝 Medium" panose="02020500000000000000" pitchFamily="18" charset="-128"/>
                          <a:cs typeface="Meiryo UI"/>
                        </a:rPr>
                        <a:t>欠</a:t>
                      </a:r>
                      <a:r>
                        <a:rPr sz="1600" dirty="0">
                          <a:solidFill>
                            <a:schemeClr val="tx1"/>
                          </a:solidFill>
                          <a:latin typeface="BIZ UDP明朝 Medium" panose="02020500000000000000" pitchFamily="18" charset="-128"/>
                          <a:ea typeface="BIZ UDP明朝 Medium" panose="02020500000000000000" pitchFamily="18" charset="-128"/>
                          <a:cs typeface="Meiryo UI"/>
                        </a:rPr>
                        <a:t>損症</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ユ</a:t>
                      </a:r>
                      <a:r>
                        <a:rPr sz="1600" spc="-10" dirty="0">
                          <a:solidFill>
                            <a:schemeClr val="tx1"/>
                          </a:solidFill>
                          <a:latin typeface="BIZ UDP明朝 Medium" panose="02020500000000000000" pitchFamily="18" charset="-128"/>
                          <a:ea typeface="BIZ UDP明朝 Medium" panose="02020500000000000000" pitchFamily="18" charset="-128"/>
                          <a:cs typeface="Meiryo UI"/>
                        </a:rPr>
                        <a:t>ニキ</a:t>
                      </a:r>
                      <a:r>
                        <a:rPr sz="1600" spc="-5" dirty="0">
                          <a:solidFill>
                            <a:schemeClr val="tx1"/>
                          </a:solidFill>
                          <a:latin typeface="BIZ UDP明朝 Medium" panose="02020500000000000000" pitchFamily="18" charset="-128"/>
                          <a:ea typeface="BIZ UDP明朝 Medium" panose="02020500000000000000" pitchFamily="18" charset="-128"/>
                          <a:cs typeface="Meiryo UI"/>
                        </a:rPr>
                        <a:t>ュア（オラ</a:t>
                      </a:r>
                      <a:r>
                        <a:rPr sz="1600" dirty="0">
                          <a:solidFill>
                            <a:schemeClr val="tx1"/>
                          </a:solidFill>
                          <a:latin typeface="BIZ UDP明朝 Medium" panose="02020500000000000000" pitchFamily="18" charset="-128"/>
                          <a:ea typeface="BIZ UDP明朝 Medium" panose="02020500000000000000" pitchFamily="18" charset="-128"/>
                          <a:cs typeface="Meiryo UI"/>
                        </a:rPr>
                        <a:t>ンダ</a:t>
                      </a:r>
                      <a:r>
                        <a:rPr sz="1600" spc="-5" dirty="0">
                          <a:solidFill>
                            <a:schemeClr val="tx1"/>
                          </a:solidFill>
                          <a:latin typeface="BIZ UDP明朝 Medium" panose="02020500000000000000" pitchFamily="18" charset="-128"/>
                          <a:ea typeface="BIZ UDP明朝 Medium" panose="02020500000000000000" pitchFamily="18" charset="-128"/>
                          <a:cs typeface="Meiryo UI"/>
                        </a:rPr>
                        <a:t>）</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欧州</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9"/>
                  </a:ext>
                </a:extLst>
              </a:tr>
            </a:tbl>
          </a:graphicData>
        </a:graphic>
      </p:graphicFrame>
      <p:sp>
        <p:nvSpPr>
          <p:cNvPr id="4" name="object 3"/>
          <p:cNvSpPr txBox="1"/>
          <p:nvPr/>
        </p:nvSpPr>
        <p:spPr>
          <a:xfrm>
            <a:off x="309128" y="6538859"/>
            <a:ext cx="5943634" cy="197490"/>
          </a:xfrm>
          <a:prstGeom prst="rect">
            <a:avLst/>
          </a:prstGeom>
        </p:spPr>
        <p:txBody>
          <a:bodyPr vert="horz" wrap="square" lIns="0" tIns="12700" rIns="0" bIns="0" rtlCol="0">
            <a:spAutoFit/>
          </a:bodyPr>
          <a:lstStyle/>
          <a:p>
            <a:pPr marL="12700">
              <a:lnSpc>
                <a:spcPct val="100000"/>
              </a:lnSpc>
              <a:spcBef>
                <a:spcPts val="100"/>
              </a:spcBef>
            </a:pPr>
            <a:r>
              <a:rPr lang="ja-JP" altLang="en-US" sz="1200" dirty="0">
                <a:latin typeface="Meiryo UI"/>
                <a:cs typeface="Meiryo UI"/>
              </a:rPr>
              <a:t>（</a:t>
            </a:r>
            <a:r>
              <a:rPr sz="1200" dirty="0" err="1">
                <a:latin typeface="Meiryo UI"/>
                <a:cs typeface="Meiryo UI"/>
              </a:rPr>
              <a:t>出典</a:t>
            </a:r>
            <a:r>
              <a:rPr lang="ja-JP" altLang="en-US" sz="1200" dirty="0">
                <a:latin typeface="Meiryo UI"/>
                <a:cs typeface="Meiryo UI"/>
              </a:rPr>
              <a:t>）</a:t>
            </a:r>
            <a:r>
              <a:rPr sz="1200" dirty="0">
                <a:latin typeface="Meiryo UI"/>
                <a:cs typeface="Meiryo UI"/>
              </a:rPr>
              <a:t>N</a:t>
            </a:r>
            <a:r>
              <a:rPr sz="1200" spc="-10" dirty="0">
                <a:latin typeface="Meiryo UI"/>
                <a:cs typeface="Meiryo UI"/>
              </a:rPr>
              <a:t> </a:t>
            </a:r>
            <a:r>
              <a:rPr sz="1200" dirty="0">
                <a:latin typeface="Meiryo UI"/>
                <a:cs typeface="Meiryo UI"/>
              </a:rPr>
              <a:t>Engl</a:t>
            </a:r>
            <a:r>
              <a:rPr sz="1200" spc="-20" dirty="0">
                <a:latin typeface="Meiryo UI"/>
                <a:cs typeface="Meiryo UI"/>
              </a:rPr>
              <a:t> </a:t>
            </a:r>
            <a:r>
              <a:rPr sz="1200" dirty="0">
                <a:latin typeface="Meiryo UI"/>
                <a:cs typeface="Meiryo UI"/>
              </a:rPr>
              <a:t>J Med.</a:t>
            </a:r>
            <a:r>
              <a:rPr sz="1200" spc="-5" dirty="0">
                <a:latin typeface="Meiryo UI"/>
                <a:cs typeface="Meiryo UI"/>
              </a:rPr>
              <a:t> 2019;381:455,</a:t>
            </a:r>
            <a:r>
              <a:rPr sz="1200" spc="50" dirty="0">
                <a:latin typeface="Meiryo UI"/>
                <a:cs typeface="Meiryo UI"/>
              </a:rPr>
              <a:t> </a:t>
            </a:r>
            <a:r>
              <a:rPr sz="1200" dirty="0">
                <a:latin typeface="Meiryo UI"/>
                <a:cs typeface="Meiryo UI"/>
              </a:rPr>
              <a:t>Drug </a:t>
            </a:r>
            <a:r>
              <a:rPr sz="1200" spc="-5" dirty="0">
                <a:latin typeface="Meiryo UI"/>
                <a:cs typeface="Meiryo UI"/>
              </a:rPr>
              <a:t>Delivery</a:t>
            </a:r>
            <a:r>
              <a:rPr sz="1200" spc="-15" dirty="0">
                <a:latin typeface="Meiryo UI"/>
                <a:cs typeface="Meiryo UI"/>
              </a:rPr>
              <a:t> </a:t>
            </a:r>
            <a:r>
              <a:rPr sz="1200" spc="-5" dirty="0">
                <a:latin typeface="Meiryo UI"/>
                <a:cs typeface="Meiryo UI"/>
              </a:rPr>
              <a:t>System.</a:t>
            </a:r>
            <a:r>
              <a:rPr sz="1200" spc="-15" dirty="0">
                <a:latin typeface="Meiryo UI"/>
                <a:cs typeface="Meiryo UI"/>
              </a:rPr>
              <a:t> </a:t>
            </a:r>
            <a:r>
              <a:rPr sz="1200" spc="-5" dirty="0">
                <a:latin typeface="Meiryo UI"/>
                <a:cs typeface="Meiryo UI"/>
              </a:rPr>
              <a:t>2019;34:99</a:t>
            </a:r>
            <a:endParaRPr sz="1200" dirty="0">
              <a:latin typeface="Meiryo UI"/>
              <a:cs typeface="Meiryo UI"/>
            </a:endParaRPr>
          </a:p>
        </p:txBody>
      </p:sp>
      <p:sp>
        <p:nvSpPr>
          <p:cNvPr id="5" name="テキスト ボックス 4"/>
          <p:cNvSpPr txBox="1"/>
          <p:nvPr/>
        </p:nvSpPr>
        <p:spPr>
          <a:xfrm>
            <a:off x="3447222" y="154622"/>
            <a:ext cx="5297556"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承認済みの遺伝子治療薬</a:t>
            </a:r>
          </a:p>
        </p:txBody>
      </p:sp>
    </p:spTree>
    <p:extLst>
      <p:ext uri="{BB962C8B-B14F-4D97-AF65-F5344CB8AC3E}">
        <p14:creationId xmlns:p14="http://schemas.microsoft.com/office/powerpoint/2010/main" val="3880150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楕円 1"/>
          <p:cNvSpPr/>
          <p:nvPr/>
        </p:nvSpPr>
        <p:spPr>
          <a:xfrm>
            <a:off x="1154430" y="3711120"/>
            <a:ext cx="3851910" cy="3017520"/>
          </a:xfrm>
          <a:prstGeom prst="ellipse">
            <a:avLst/>
          </a:prstGeom>
          <a:solidFill>
            <a:schemeClr val="accent4">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3" name="円/楕円 682"/>
          <p:cNvSpPr/>
          <p:nvPr/>
        </p:nvSpPr>
        <p:spPr>
          <a:xfrm>
            <a:off x="7143750" y="3234690"/>
            <a:ext cx="3851910" cy="3017520"/>
          </a:xfrm>
          <a:prstGeom prst="ellipse">
            <a:avLst/>
          </a:prstGeom>
          <a:solidFill>
            <a:schemeClr val="accent4">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583180" y="4958270"/>
            <a:ext cx="994410" cy="523220"/>
          </a:xfrm>
          <a:prstGeom prst="rect">
            <a:avLst/>
          </a:prstGeom>
          <a:noFill/>
        </p:spPr>
        <p:txBody>
          <a:bodyPr wrap="square" rtlCol="0">
            <a:spAutoFit/>
          </a:bodyPr>
          <a:lstStyle/>
          <a:p>
            <a:pPr algn="ctr"/>
            <a:r>
              <a:rPr kumimoji="1" lang="ja-JP" altLang="en-US" sz="2800" b="1" dirty="0">
                <a:latin typeface="Meiryo UI" panose="020B0604030504040204" pitchFamily="50" charset="-128"/>
                <a:ea typeface="Meiryo UI" panose="020B0604030504040204" pitchFamily="50" charset="-128"/>
              </a:rPr>
              <a:t>細胞</a:t>
            </a:r>
          </a:p>
        </p:txBody>
      </p:sp>
      <p:sp>
        <p:nvSpPr>
          <p:cNvPr id="684" name="テキスト ボックス 683"/>
          <p:cNvSpPr txBox="1"/>
          <p:nvPr/>
        </p:nvSpPr>
        <p:spPr>
          <a:xfrm>
            <a:off x="8572500" y="5594509"/>
            <a:ext cx="994410" cy="523220"/>
          </a:xfrm>
          <a:prstGeom prst="rect">
            <a:avLst/>
          </a:prstGeom>
          <a:noFill/>
        </p:spPr>
        <p:txBody>
          <a:bodyPr wrap="square" rtlCol="0">
            <a:spAutoFit/>
          </a:bodyPr>
          <a:lstStyle/>
          <a:p>
            <a:pPr algn="ctr"/>
            <a:r>
              <a:rPr kumimoji="1" lang="ja-JP" altLang="en-US" sz="2800" b="1" dirty="0">
                <a:latin typeface="Meiryo UI" panose="020B0604030504040204" pitchFamily="50" charset="-128"/>
                <a:ea typeface="Meiryo UI" panose="020B0604030504040204" pitchFamily="50" charset="-128"/>
              </a:rPr>
              <a:t>細胞</a:t>
            </a:r>
          </a:p>
        </p:txBody>
      </p:sp>
      <p:grpSp>
        <p:nvGrpSpPr>
          <p:cNvPr id="5" name="グループ化 4"/>
          <p:cNvGrpSpPr/>
          <p:nvPr/>
        </p:nvGrpSpPr>
        <p:grpSpPr>
          <a:xfrm>
            <a:off x="2613493" y="2249841"/>
            <a:ext cx="964097" cy="2018284"/>
            <a:chOff x="4806314" y="1322115"/>
            <a:chExt cx="964097" cy="2018284"/>
          </a:xfrm>
        </p:grpSpPr>
        <p:sp>
          <p:nvSpPr>
            <p:cNvPr id="4" name="山形 3"/>
            <p:cNvSpPr/>
            <p:nvPr/>
          </p:nvSpPr>
          <p:spPr>
            <a:xfrm rot="5400000">
              <a:off x="4928068" y="2887424"/>
              <a:ext cx="689279" cy="216671"/>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5" name="六角形 684"/>
            <p:cNvSpPr/>
            <p:nvPr/>
          </p:nvSpPr>
          <p:spPr>
            <a:xfrm>
              <a:off x="5100016" y="235294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6" name="六角形 685"/>
            <p:cNvSpPr/>
            <p:nvPr/>
          </p:nvSpPr>
          <p:spPr>
            <a:xfrm>
              <a:off x="5093804" y="2054772"/>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7" name="六角形 686"/>
            <p:cNvSpPr/>
            <p:nvPr/>
          </p:nvSpPr>
          <p:spPr>
            <a:xfrm>
              <a:off x="5100016" y="176937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8" name="六角形 687"/>
            <p:cNvSpPr/>
            <p:nvPr/>
          </p:nvSpPr>
          <p:spPr>
            <a:xfrm>
              <a:off x="4806314"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9" name="六角形 688"/>
            <p:cNvSpPr/>
            <p:nvPr/>
          </p:nvSpPr>
          <p:spPr>
            <a:xfrm>
              <a:off x="5393718"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0" name="六角形 689"/>
            <p:cNvSpPr/>
            <p:nvPr/>
          </p:nvSpPr>
          <p:spPr>
            <a:xfrm>
              <a:off x="4806314"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1" name="六角形 690"/>
            <p:cNvSpPr/>
            <p:nvPr/>
          </p:nvSpPr>
          <p:spPr>
            <a:xfrm>
              <a:off x="5412602"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2" name="グループ化 691"/>
          <p:cNvGrpSpPr/>
          <p:nvPr/>
        </p:nvGrpSpPr>
        <p:grpSpPr>
          <a:xfrm rot="20387529">
            <a:off x="1057275" y="2633964"/>
            <a:ext cx="964097" cy="2018284"/>
            <a:chOff x="4806314" y="1322115"/>
            <a:chExt cx="964097" cy="2018284"/>
          </a:xfrm>
        </p:grpSpPr>
        <p:sp>
          <p:nvSpPr>
            <p:cNvPr id="693" name="山形 692"/>
            <p:cNvSpPr/>
            <p:nvPr/>
          </p:nvSpPr>
          <p:spPr>
            <a:xfrm rot="5400000">
              <a:off x="4928068" y="2887424"/>
              <a:ext cx="689279" cy="216671"/>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4" name="六角形 693"/>
            <p:cNvSpPr/>
            <p:nvPr/>
          </p:nvSpPr>
          <p:spPr>
            <a:xfrm>
              <a:off x="5100016" y="235294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5" name="六角形 694"/>
            <p:cNvSpPr/>
            <p:nvPr/>
          </p:nvSpPr>
          <p:spPr>
            <a:xfrm>
              <a:off x="5093804" y="2054772"/>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6" name="六角形 695"/>
            <p:cNvSpPr/>
            <p:nvPr/>
          </p:nvSpPr>
          <p:spPr>
            <a:xfrm>
              <a:off x="5100016" y="176937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7" name="六角形 696"/>
            <p:cNvSpPr/>
            <p:nvPr/>
          </p:nvSpPr>
          <p:spPr>
            <a:xfrm>
              <a:off x="4806314"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8" name="六角形 697"/>
            <p:cNvSpPr/>
            <p:nvPr/>
          </p:nvSpPr>
          <p:spPr>
            <a:xfrm>
              <a:off x="5393718"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9" name="六角形 698"/>
            <p:cNvSpPr/>
            <p:nvPr/>
          </p:nvSpPr>
          <p:spPr>
            <a:xfrm>
              <a:off x="4806314"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0" name="六角形 699"/>
            <p:cNvSpPr/>
            <p:nvPr/>
          </p:nvSpPr>
          <p:spPr>
            <a:xfrm>
              <a:off x="5412602"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01" name="グループ化 700"/>
          <p:cNvGrpSpPr/>
          <p:nvPr/>
        </p:nvGrpSpPr>
        <p:grpSpPr>
          <a:xfrm rot="1202540">
            <a:off x="4019290" y="2541740"/>
            <a:ext cx="964097" cy="2018284"/>
            <a:chOff x="4806314" y="1322115"/>
            <a:chExt cx="964097" cy="2018284"/>
          </a:xfrm>
        </p:grpSpPr>
        <p:sp>
          <p:nvSpPr>
            <p:cNvPr id="702" name="山形 701"/>
            <p:cNvSpPr/>
            <p:nvPr/>
          </p:nvSpPr>
          <p:spPr>
            <a:xfrm rot="5400000">
              <a:off x="4928068" y="2887424"/>
              <a:ext cx="689279" cy="216671"/>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3" name="六角形 702"/>
            <p:cNvSpPr/>
            <p:nvPr/>
          </p:nvSpPr>
          <p:spPr>
            <a:xfrm>
              <a:off x="5100016" y="235294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4" name="六角形 703"/>
            <p:cNvSpPr/>
            <p:nvPr/>
          </p:nvSpPr>
          <p:spPr>
            <a:xfrm>
              <a:off x="5093804" y="2054772"/>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5" name="六角形 704"/>
            <p:cNvSpPr/>
            <p:nvPr/>
          </p:nvSpPr>
          <p:spPr>
            <a:xfrm>
              <a:off x="5100016" y="176937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6" name="六角形 705"/>
            <p:cNvSpPr/>
            <p:nvPr/>
          </p:nvSpPr>
          <p:spPr>
            <a:xfrm>
              <a:off x="4806314"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7" name="六角形 706"/>
            <p:cNvSpPr/>
            <p:nvPr/>
          </p:nvSpPr>
          <p:spPr>
            <a:xfrm>
              <a:off x="5393718"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8" name="六角形 707"/>
            <p:cNvSpPr/>
            <p:nvPr/>
          </p:nvSpPr>
          <p:spPr>
            <a:xfrm>
              <a:off x="4806314"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9" name="六角形 708"/>
            <p:cNvSpPr/>
            <p:nvPr/>
          </p:nvSpPr>
          <p:spPr>
            <a:xfrm>
              <a:off x="5412602"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0" name="テキスト ボックス 709"/>
          <p:cNvSpPr txBox="1"/>
          <p:nvPr/>
        </p:nvSpPr>
        <p:spPr>
          <a:xfrm>
            <a:off x="1783385" y="3152810"/>
            <a:ext cx="994410"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シアル酸</a:t>
            </a:r>
          </a:p>
        </p:txBody>
      </p:sp>
      <p:sp>
        <p:nvSpPr>
          <p:cNvPr id="711" name="テキスト ボックス 710"/>
          <p:cNvSpPr txBox="1"/>
          <p:nvPr/>
        </p:nvSpPr>
        <p:spPr>
          <a:xfrm>
            <a:off x="3326715" y="3176557"/>
            <a:ext cx="994410"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シアル酸</a:t>
            </a:r>
          </a:p>
        </p:txBody>
      </p:sp>
      <p:sp>
        <p:nvSpPr>
          <p:cNvPr id="6" name="フローチャート: 代替処理 5"/>
          <p:cNvSpPr/>
          <p:nvPr/>
        </p:nvSpPr>
        <p:spPr>
          <a:xfrm>
            <a:off x="2153169" y="5670468"/>
            <a:ext cx="1853434" cy="44726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lumMod val="95000"/>
                    <a:lumOff val="5000"/>
                  </a:schemeClr>
                </a:solidFill>
                <a:latin typeface="Meiryo UI" panose="020B0604030504040204" pitchFamily="50" charset="-128"/>
                <a:ea typeface="Meiryo UI" panose="020B0604030504040204" pitchFamily="50" charset="-128"/>
              </a:rPr>
              <a:t>侵入前</a:t>
            </a:r>
          </a:p>
        </p:txBody>
      </p:sp>
      <p:sp>
        <p:nvSpPr>
          <p:cNvPr id="712" name="フローチャート: 代替処理 711"/>
          <p:cNvSpPr/>
          <p:nvPr/>
        </p:nvSpPr>
        <p:spPr>
          <a:xfrm>
            <a:off x="8142988" y="6281379"/>
            <a:ext cx="1853434" cy="447261"/>
          </a:xfrm>
          <a:prstGeom prst="flowChartAlternateProcess">
            <a:avLst/>
          </a:prstGeom>
          <a:solidFill>
            <a:srgbClr val="C0000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lumMod val="95000"/>
                    <a:lumOff val="5000"/>
                  </a:schemeClr>
                </a:solidFill>
                <a:latin typeface="Meiryo UI" panose="020B0604030504040204" pitchFamily="50" charset="-128"/>
                <a:ea typeface="Meiryo UI" panose="020B0604030504040204" pitchFamily="50" charset="-128"/>
              </a:rPr>
              <a:t>侵入後</a:t>
            </a:r>
          </a:p>
        </p:txBody>
      </p:sp>
      <p:grpSp>
        <p:nvGrpSpPr>
          <p:cNvPr id="30" name="グループ化 29"/>
          <p:cNvGrpSpPr/>
          <p:nvPr/>
        </p:nvGrpSpPr>
        <p:grpSpPr>
          <a:xfrm>
            <a:off x="2286640" y="793722"/>
            <a:ext cx="1567815" cy="1851710"/>
            <a:chOff x="5861685" y="948690"/>
            <a:chExt cx="2002155" cy="2215784"/>
          </a:xfrm>
        </p:grpSpPr>
        <p:sp>
          <p:nvSpPr>
            <p:cNvPr id="12" name="星 10 11"/>
            <p:cNvSpPr/>
            <p:nvPr/>
          </p:nvSpPr>
          <p:spPr>
            <a:xfrm>
              <a:off x="6355080" y="1340368"/>
              <a:ext cx="1089660" cy="1097280"/>
            </a:xfrm>
            <a:prstGeom prst="star10">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a:endCxn id="12" idx="8"/>
            </p:cNvCxnSpPr>
            <p:nvPr/>
          </p:nvCxnSpPr>
          <p:spPr>
            <a:xfrm>
              <a:off x="6899910" y="948690"/>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3" name="直線コネクタ 712"/>
            <p:cNvCxnSpPr/>
            <p:nvPr/>
          </p:nvCxnSpPr>
          <p:spPr>
            <a:xfrm>
              <a:off x="6899910" y="2448714"/>
              <a:ext cx="0" cy="715760"/>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4" name="直線コネクタ 713"/>
            <p:cNvCxnSpPr/>
            <p:nvPr/>
          </p:nvCxnSpPr>
          <p:spPr>
            <a:xfrm flipV="1">
              <a:off x="7444740" y="1600200"/>
              <a:ext cx="419100" cy="11735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5" name="直線コネクタ 714"/>
            <p:cNvCxnSpPr/>
            <p:nvPr/>
          </p:nvCxnSpPr>
          <p:spPr>
            <a:xfrm>
              <a:off x="7444740" y="2060458"/>
              <a:ext cx="419100" cy="191252"/>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6" name="直線コネクタ 715"/>
            <p:cNvCxnSpPr/>
            <p:nvPr/>
          </p:nvCxnSpPr>
          <p:spPr>
            <a:xfrm>
              <a:off x="5861685" y="1602493"/>
              <a:ext cx="468630" cy="1127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7" name="直線コネクタ 716"/>
            <p:cNvCxnSpPr/>
            <p:nvPr/>
          </p:nvCxnSpPr>
          <p:spPr>
            <a:xfrm flipV="1">
              <a:off x="5861685" y="2060458"/>
              <a:ext cx="468630" cy="189383"/>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8" name="直線コネクタ 717"/>
            <p:cNvCxnSpPr/>
            <p:nvPr/>
          </p:nvCxnSpPr>
          <p:spPr>
            <a:xfrm flipH="1" flipV="1">
              <a:off x="7244115" y="2345477"/>
              <a:ext cx="303930" cy="292526"/>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9" name="直線コネクタ 718"/>
            <p:cNvCxnSpPr>
              <a:stCxn id="12" idx="4"/>
            </p:cNvCxnSpPr>
            <p:nvPr/>
          </p:nvCxnSpPr>
          <p:spPr>
            <a:xfrm flipH="1">
              <a:off x="6296409" y="2332869"/>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0" name="直線コネクタ 719"/>
            <p:cNvCxnSpPr/>
            <p:nvPr/>
          </p:nvCxnSpPr>
          <p:spPr>
            <a:xfrm flipH="1">
              <a:off x="7262692" y="1101442"/>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1" name="直線コネクタ 720"/>
            <p:cNvCxnSpPr/>
            <p:nvPr/>
          </p:nvCxnSpPr>
          <p:spPr>
            <a:xfrm flipH="1" flipV="1">
              <a:off x="6270352" y="1074642"/>
              <a:ext cx="272108" cy="353005"/>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722" name="テキスト ボックス 721"/>
          <p:cNvSpPr txBox="1"/>
          <p:nvPr/>
        </p:nvSpPr>
        <p:spPr>
          <a:xfrm>
            <a:off x="5155976" y="4458980"/>
            <a:ext cx="994410"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細胞膜</a:t>
            </a:r>
          </a:p>
        </p:txBody>
      </p:sp>
      <p:cxnSp>
        <p:nvCxnSpPr>
          <p:cNvPr id="32" name="直線矢印コネクタ 31"/>
          <p:cNvCxnSpPr/>
          <p:nvPr/>
        </p:nvCxnSpPr>
        <p:spPr>
          <a:xfrm flipH="1">
            <a:off x="4850168" y="4632961"/>
            <a:ext cx="449874" cy="21821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723" name="グループ化 722"/>
          <p:cNvGrpSpPr/>
          <p:nvPr/>
        </p:nvGrpSpPr>
        <p:grpSpPr>
          <a:xfrm>
            <a:off x="8563426" y="574470"/>
            <a:ext cx="797177" cy="791934"/>
            <a:chOff x="5861685" y="948690"/>
            <a:chExt cx="2002155" cy="1891702"/>
          </a:xfrm>
        </p:grpSpPr>
        <p:sp>
          <p:nvSpPr>
            <p:cNvPr id="724" name="星 10 723"/>
            <p:cNvSpPr/>
            <p:nvPr/>
          </p:nvSpPr>
          <p:spPr>
            <a:xfrm>
              <a:off x="6355080" y="1340368"/>
              <a:ext cx="1089660" cy="1097280"/>
            </a:xfrm>
            <a:prstGeom prst="star10">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5" name="直線コネクタ 724"/>
            <p:cNvCxnSpPr>
              <a:endCxn id="724" idx="8"/>
            </p:cNvCxnSpPr>
            <p:nvPr/>
          </p:nvCxnSpPr>
          <p:spPr>
            <a:xfrm>
              <a:off x="6899910" y="948690"/>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6" name="直線コネクタ 725"/>
            <p:cNvCxnSpPr/>
            <p:nvPr/>
          </p:nvCxnSpPr>
          <p:spPr>
            <a:xfrm>
              <a:off x="6899910" y="2448714"/>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7" name="直線コネクタ 726"/>
            <p:cNvCxnSpPr/>
            <p:nvPr/>
          </p:nvCxnSpPr>
          <p:spPr>
            <a:xfrm flipV="1">
              <a:off x="7444740" y="1600200"/>
              <a:ext cx="419100" cy="11735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8" name="直線コネクタ 727"/>
            <p:cNvCxnSpPr/>
            <p:nvPr/>
          </p:nvCxnSpPr>
          <p:spPr>
            <a:xfrm>
              <a:off x="7444740" y="2060458"/>
              <a:ext cx="419100" cy="191252"/>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9" name="直線コネクタ 728"/>
            <p:cNvCxnSpPr/>
            <p:nvPr/>
          </p:nvCxnSpPr>
          <p:spPr>
            <a:xfrm>
              <a:off x="5861685" y="1602493"/>
              <a:ext cx="468630" cy="1127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0" name="直線コネクタ 729"/>
            <p:cNvCxnSpPr/>
            <p:nvPr/>
          </p:nvCxnSpPr>
          <p:spPr>
            <a:xfrm flipV="1">
              <a:off x="5861685" y="2060458"/>
              <a:ext cx="468630" cy="189383"/>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1" name="直線コネクタ 730"/>
            <p:cNvCxnSpPr/>
            <p:nvPr/>
          </p:nvCxnSpPr>
          <p:spPr>
            <a:xfrm flipH="1" flipV="1">
              <a:off x="7244115" y="2345477"/>
              <a:ext cx="303930" cy="292526"/>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2" name="直線コネクタ 731"/>
            <p:cNvCxnSpPr>
              <a:stCxn id="724" idx="4"/>
            </p:cNvCxnSpPr>
            <p:nvPr/>
          </p:nvCxnSpPr>
          <p:spPr>
            <a:xfrm flipH="1">
              <a:off x="6296409" y="2332869"/>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3" name="直線コネクタ 732"/>
            <p:cNvCxnSpPr/>
            <p:nvPr/>
          </p:nvCxnSpPr>
          <p:spPr>
            <a:xfrm flipH="1">
              <a:off x="7262692" y="1101442"/>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4" name="直線コネクタ 733"/>
            <p:cNvCxnSpPr/>
            <p:nvPr/>
          </p:nvCxnSpPr>
          <p:spPr>
            <a:xfrm flipH="1" flipV="1">
              <a:off x="6270352" y="1074642"/>
              <a:ext cx="272108" cy="353005"/>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35" name="グループ化 734"/>
          <p:cNvGrpSpPr/>
          <p:nvPr/>
        </p:nvGrpSpPr>
        <p:grpSpPr>
          <a:xfrm>
            <a:off x="7590689" y="4562303"/>
            <a:ext cx="797177" cy="791934"/>
            <a:chOff x="5861685" y="948690"/>
            <a:chExt cx="2002155" cy="1891702"/>
          </a:xfrm>
        </p:grpSpPr>
        <p:sp>
          <p:nvSpPr>
            <p:cNvPr id="736" name="星 10 735"/>
            <p:cNvSpPr/>
            <p:nvPr/>
          </p:nvSpPr>
          <p:spPr>
            <a:xfrm>
              <a:off x="6355080" y="1340368"/>
              <a:ext cx="1089660" cy="1097280"/>
            </a:xfrm>
            <a:prstGeom prst="star10">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7" name="直線コネクタ 736"/>
            <p:cNvCxnSpPr>
              <a:endCxn id="736" idx="8"/>
            </p:cNvCxnSpPr>
            <p:nvPr/>
          </p:nvCxnSpPr>
          <p:spPr>
            <a:xfrm>
              <a:off x="6899910" y="948690"/>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8" name="直線コネクタ 737"/>
            <p:cNvCxnSpPr/>
            <p:nvPr/>
          </p:nvCxnSpPr>
          <p:spPr>
            <a:xfrm>
              <a:off x="6899910" y="2448714"/>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9" name="直線コネクタ 738"/>
            <p:cNvCxnSpPr/>
            <p:nvPr/>
          </p:nvCxnSpPr>
          <p:spPr>
            <a:xfrm flipV="1">
              <a:off x="7444740" y="1600200"/>
              <a:ext cx="419100" cy="11735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0" name="直線コネクタ 739"/>
            <p:cNvCxnSpPr/>
            <p:nvPr/>
          </p:nvCxnSpPr>
          <p:spPr>
            <a:xfrm>
              <a:off x="7444740" y="2060458"/>
              <a:ext cx="419100" cy="191252"/>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1" name="直線コネクタ 740"/>
            <p:cNvCxnSpPr/>
            <p:nvPr/>
          </p:nvCxnSpPr>
          <p:spPr>
            <a:xfrm>
              <a:off x="5861685" y="1602493"/>
              <a:ext cx="468630" cy="1127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2" name="直線コネクタ 741"/>
            <p:cNvCxnSpPr/>
            <p:nvPr/>
          </p:nvCxnSpPr>
          <p:spPr>
            <a:xfrm flipV="1">
              <a:off x="5861685" y="2060458"/>
              <a:ext cx="468630" cy="189383"/>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3" name="直線コネクタ 742"/>
            <p:cNvCxnSpPr/>
            <p:nvPr/>
          </p:nvCxnSpPr>
          <p:spPr>
            <a:xfrm flipH="1" flipV="1">
              <a:off x="7244115" y="2345477"/>
              <a:ext cx="303930" cy="292526"/>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4" name="直線コネクタ 743"/>
            <p:cNvCxnSpPr>
              <a:stCxn id="736" idx="4"/>
            </p:cNvCxnSpPr>
            <p:nvPr/>
          </p:nvCxnSpPr>
          <p:spPr>
            <a:xfrm flipH="1">
              <a:off x="6296409" y="2332869"/>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5" name="直線コネクタ 744"/>
            <p:cNvCxnSpPr/>
            <p:nvPr/>
          </p:nvCxnSpPr>
          <p:spPr>
            <a:xfrm flipH="1">
              <a:off x="7262692" y="1101442"/>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6" name="直線コネクタ 745"/>
            <p:cNvCxnSpPr/>
            <p:nvPr/>
          </p:nvCxnSpPr>
          <p:spPr>
            <a:xfrm flipH="1" flipV="1">
              <a:off x="6270352" y="1074642"/>
              <a:ext cx="272108" cy="353005"/>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47" name="グループ化 746"/>
          <p:cNvGrpSpPr/>
          <p:nvPr/>
        </p:nvGrpSpPr>
        <p:grpSpPr>
          <a:xfrm>
            <a:off x="8671116" y="4530673"/>
            <a:ext cx="797177" cy="791934"/>
            <a:chOff x="5861685" y="948690"/>
            <a:chExt cx="2002155" cy="1891702"/>
          </a:xfrm>
        </p:grpSpPr>
        <p:sp>
          <p:nvSpPr>
            <p:cNvPr id="748" name="星 10 747"/>
            <p:cNvSpPr/>
            <p:nvPr/>
          </p:nvSpPr>
          <p:spPr>
            <a:xfrm>
              <a:off x="6355080" y="1340368"/>
              <a:ext cx="1089660" cy="1097280"/>
            </a:xfrm>
            <a:prstGeom prst="star10">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9" name="直線コネクタ 748"/>
            <p:cNvCxnSpPr>
              <a:endCxn id="748" idx="8"/>
            </p:cNvCxnSpPr>
            <p:nvPr/>
          </p:nvCxnSpPr>
          <p:spPr>
            <a:xfrm>
              <a:off x="6899910" y="948690"/>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0" name="直線コネクタ 749"/>
            <p:cNvCxnSpPr/>
            <p:nvPr/>
          </p:nvCxnSpPr>
          <p:spPr>
            <a:xfrm>
              <a:off x="6899910" y="2448714"/>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1" name="直線コネクタ 750"/>
            <p:cNvCxnSpPr/>
            <p:nvPr/>
          </p:nvCxnSpPr>
          <p:spPr>
            <a:xfrm flipV="1">
              <a:off x="7444740" y="1600200"/>
              <a:ext cx="419100" cy="11735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2" name="直線コネクタ 751"/>
            <p:cNvCxnSpPr/>
            <p:nvPr/>
          </p:nvCxnSpPr>
          <p:spPr>
            <a:xfrm>
              <a:off x="7444740" y="2060458"/>
              <a:ext cx="419100" cy="191252"/>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3" name="直線コネクタ 752"/>
            <p:cNvCxnSpPr/>
            <p:nvPr/>
          </p:nvCxnSpPr>
          <p:spPr>
            <a:xfrm>
              <a:off x="5861685" y="1602493"/>
              <a:ext cx="468630" cy="1127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4" name="直線コネクタ 753"/>
            <p:cNvCxnSpPr/>
            <p:nvPr/>
          </p:nvCxnSpPr>
          <p:spPr>
            <a:xfrm flipV="1">
              <a:off x="5861685" y="2060458"/>
              <a:ext cx="468630" cy="189383"/>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5" name="直線コネクタ 754"/>
            <p:cNvCxnSpPr/>
            <p:nvPr/>
          </p:nvCxnSpPr>
          <p:spPr>
            <a:xfrm flipH="1" flipV="1">
              <a:off x="7244115" y="2345477"/>
              <a:ext cx="303930" cy="292526"/>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6" name="直線コネクタ 755"/>
            <p:cNvCxnSpPr>
              <a:stCxn id="748" idx="4"/>
            </p:cNvCxnSpPr>
            <p:nvPr/>
          </p:nvCxnSpPr>
          <p:spPr>
            <a:xfrm flipH="1">
              <a:off x="6296409" y="2332869"/>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7" name="直線コネクタ 756"/>
            <p:cNvCxnSpPr/>
            <p:nvPr/>
          </p:nvCxnSpPr>
          <p:spPr>
            <a:xfrm flipH="1">
              <a:off x="7262692" y="1101442"/>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8" name="直線コネクタ 757"/>
            <p:cNvCxnSpPr/>
            <p:nvPr/>
          </p:nvCxnSpPr>
          <p:spPr>
            <a:xfrm flipH="1" flipV="1">
              <a:off x="6270352" y="1074642"/>
              <a:ext cx="272108" cy="353005"/>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59" name="グループ化 758"/>
          <p:cNvGrpSpPr/>
          <p:nvPr/>
        </p:nvGrpSpPr>
        <p:grpSpPr>
          <a:xfrm>
            <a:off x="9713705" y="4530621"/>
            <a:ext cx="797177" cy="791934"/>
            <a:chOff x="5861685" y="948690"/>
            <a:chExt cx="2002155" cy="1891702"/>
          </a:xfrm>
        </p:grpSpPr>
        <p:sp>
          <p:nvSpPr>
            <p:cNvPr id="760" name="星 10 759"/>
            <p:cNvSpPr/>
            <p:nvPr/>
          </p:nvSpPr>
          <p:spPr>
            <a:xfrm>
              <a:off x="6355080" y="1340368"/>
              <a:ext cx="1089660" cy="1097280"/>
            </a:xfrm>
            <a:prstGeom prst="star10">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1" name="直線コネクタ 760"/>
            <p:cNvCxnSpPr>
              <a:endCxn id="760" idx="8"/>
            </p:cNvCxnSpPr>
            <p:nvPr/>
          </p:nvCxnSpPr>
          <p:spPr>
            <a:xfrm>
              <a:off x="6899910" y="948690"/>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2" name="直線コネクタ 761"/>
            <p:cNvCxnSpPr/>
            <p:nvPr/>
          </p:nvCxnSpPr>
          <p:spPr>
            <a:xfrm>
              <a:off x="6899910" y="2448714"/>
              <a:ext cx="0" cy="39167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3" name="直線コネクタ 762"/>
            <p:cNvCxnSpPr/>
            <p:nvPr/>
          </p:nvCxnSpPr>
          <p:spPr>
            <a:xfrm flipV="1">
              <a:off x="7444740" y="1600200"/>
              <a:ext cx="419100" cy="117358"/>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4" name="直線コネクタ 763"/>
            <p:cNvCxnSpPr/>
            <p:nvPr/>
          </p:nvCxnSpPr>
          <p:spPr>
            <a:xfrm>
              <a:off x="7444740" y="2060458"/>
              <a:ext cx="419100" cy="191252"/>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5" name="直線コネクタ 764"/>
            <p:cNvCxnSpPr/>
            <p:nvPr/>
          </p:nvCxnSpPr>
          <p:spPr>
            <a:xfrm>
              <a:off x="5861685" y="1602493"/>
              <a:ext cx="468630" cy="112771"/>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6" name="直線コネクタ 765"/>
            <p:cNvCxnSpPr/>
            <p:nvPr/>
          </p:nvCxnSpPr>
          <p:spPr>
            <a:xfrm flipV="1">
              <a:off x="5861685" y="2060458"/>
              <a:ext cx="468630" cy="189383"/>
            </a:xfrm>
            <a:prstGeom prst="line">
              <a:avLst/>
            </a:prstGeom>
            <a:ln w="28575">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7" name="直線コネクタ 766"/>
            <p:cNvCxnSpPr/>
            <p:nvPr/>
          </p:nvCxnSpPr>
          <p:spPr>
            <a:xfrm flipH="1" flipV="1">
              <a:off x="7244115" y="2345477"/>
              <a:ext cx="303930" cy="292526"/>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8" name="直線コネクタ 767"/>
            <p:cNvCxnSpPr>
              <a:stCxn id="760" idx="4"/>
            </p:cNvCxnSpPr>
            <p:nvPr/>
          </p:nvCxnSpPr>
          <p:spPr>
            <a:xfrm flipH="1">
              <a:off x="6296409" y="2332869"/>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9" name="直線コネクタ 768"/>
            <p:cNvCxnSpPr/>
            <p:nvPr/>
          </p:nvCxnSpPr>
          <p:spPr>
            <a:xfrm flipH="1">
              <a:off x="7262692" y="1101442"/>
              <a:ext cx="266776" cy="311684"/>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0" name="直線コネクタ 769"/>
            <p:cNvCxnSpPr/>
            <p:nvPr/>
          </p:nvCxnSpPr>
          <p:spPr>
            <a:xfrm flipH="1" flipV="1">
              <a:off x="6270352" y="1074642"/>
              <a:ext cx="272108" cy="353005"/>
            </a:xfrm>
            <a:prstGeom prst="line">
              <a:avLst/>
            </a:prstGeom>
            <a:ln w="28575">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72" name="グループ化 771"/>
          <p:cNvGrpSpPr/>
          <p:nvPr/>
        </p:nvGrpSpPr>
        <p:grpSpPr>
          <a:xfrm rot="19694380">
            <a:off x="7089340" y="2617759"/>
            <a:ext cx="733960" cy="1598690"/>
            <a:chOff x="4806314" y="1322115"/>
            <a:chExt cx="964097" cy="2018284"/>
          </a:xfrm>
        </p:grpSpPr>
        <p:sp>
          <p:nvSpPr>
            <p:cNvPr id="773" name="山形 772"/>
            <p:cNvSpPr/>
            <p:nvPr/>
          </p:nvSpPr>
          <p:spPr>
            <a:xfrm rot="5400000">
              <a:off x="4928068" y="2887424"/>
              <a:ext cx="689279" cy="216671"/>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4" name="六角形 773"/>
            <p:cNvSpPr/>
            <p:nvPr/>
          </p:nvSpPr>
          <p:spPr>
            <a:xfrm>
              <a:off x="5100016" y="235294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5" name="六角形 774"/>
            <p:cNvSpPr/>
            <p:nvPr/>
          </p:nvSpPr>
          <p:spPr>
            <a:xfrm>
              <a:off x="5093804" y="2054772"/>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6" name="六角形 775"/>
            <p:cNvSpPr/>
            <p:nvPr/>
          </p:nvSpPr>
          <p:spPr>
            <a:xfrm>
              <a:off x="5100016" y="176937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7" name="六角形 776"/>
            <p:cNvSpPr/>
            <p:nvPr/>
          </p:nvSpPr>
          <p:spPr>
            <a:xfrm>
              <a:off x="4806314"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8" name="六角形 777"/>
            <p:cNvSpPr/>
            <p:nvPr/>
          </p:nvSpPr>
          <p:spPr>
            <a:xfrm>
              <a:off x="5393718"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9" name="六角形 778"/>
            <p:cNvSpPr/>
            <p:nvPr/>
          </p:nvSpPr>
          <p:spPr>
            <a:xfrm>
              <a:off x="4806314"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0" name="六角形 779"/>
            <p:cNvSpPr/>
            <p:nvPr/>
          </p:nvSpPr>
          <p:spPr>
            <a:xfrm>
              <a:off x="5412602"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a:off x="8606953" y="2012361"/>
            <a:ext cx="733960" cy="1598690"/>
            <a:chOff x="8606953" y="2012361"/>
            <a:chExt cx="733960" cy="1598690"/>
          </a:xfrm>
        </p:grpSpPr>
        <p:sp>
          <p:nvSpPr>
            <p:cNvPr id="782" name="山形 781"/>
            <p:cNvSpPr/>
            <p:nvPr/>
          </p:nvSpPr>
          <p:spPr>
            <a:xfrm rot="5400000">
              <a:off x="8689025" y="3255586"/>
              <a:ext cx="545980" cy="164950"/>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3" name="六角形 782"/>
            <p:cNvSpPr/>
            <p:nvPr/>
          </p:nvSpPr>
          <p:spPr>
            <a:xfrm>
              <a:off x="8830546" y="2828886"/>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4" name="六角形 783"/>
            <p:cNvSpPr/>
            <p:nvPr/>
          </p:nvSpPr>
          <p:spPr>
            <a:xfrm>
              <a:off x="8825817" y="2592701"/>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5" name="六角形 784"/>
            <p:cNvSpPr/>
            <p:nvPr/>
          </p:nvSpPr>
          <p:spPr>
            <a:xfrm>
              <a:off x="8830546" y="2366638"/>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6" name="六角形 785"/>
            <p:cNvSpPr/>
            <p:nvPr/>
          </p:nvSpPr>
          <p:spPr>
            <a:xfrm>
              <a:off x="8606953" y="2248546"/>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7" name="六角形 786"/>
            <p:cNvSpPr/>
            <p:nvPr/>
          </p:nvSpPr>
          <p:spPr>
            <a:xfrm>
              <a:off x="9054139" y="2248546"/>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8" name="六角形 787"/>
            <p:cNvSpPr/>
            <p:nvPr/>
          </p:nvSpPr>
          <p:spPr>
            <a:xfrm>
              <a:off x="8606953" y="2012361"/>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9" name="六角形 788"/>
            <p:cNvSpPr/>
            <p:nvPr/>
          </p:nvSpPr>
          <p:spPr>
            <a:xfrm>
              <a:off x="9068516" y="2012361"/>
              <a:ext cx="272397" cy="236185"/>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90" name="グループ化 789"/>
          <p:cNvGrpSpPr/>
          <p:nvPr/>
        </p:nvGrpSpPr>
        <p:grpSpPr>
          <a:xfrm rot="2057129">
            <a:off x="10136139" y="2388060"/>
            <a:ext cx="733960" cy="1598690"/>
            <a:chOff x="4806314" y="1322115"/>
            <a:chExt cx="964097" cy="2018284"/>
          </a:xfrm>
        </p:grpSpPr>
        <p:sp>
          <p:nvSpPr>
            <p:cNvPr id="791" name="山形 790"/>
            <p:cNvSpPr/>
            <p:nvPr/>
          </p:nvSpPr>
          <p:spPr>
            <a:xfrm rot="5400000">
              <a:off x="4928068" y="2887424"/>
              <a:ext cx="689279" cy="216671"/>
            </a:xfrm>
            <a:prstGeom prst="chevron">
              <a:avLst>
                <a:gd name="adj" fmla="val 52245"/>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92" name="六角形 791"/>
            <p:cNvSpPr/>
            <p:nvPr/>
          </p:nvSpPr>
          <p:spPr>
            <a:xfrm>
              <a:off x="5100016" y="235294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3" name="六角形 792"/>
            <p:cNvSpPr/>
            <p:nvPr/>
          </p:nvSpPr>
          <p:spPr>
            <a:xfrm>
              <a:off x="5093804" y="2054772"/>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4" name="六角形 793"/>
            <p:cNvSpPr/>
            <p:nvPr/>
          </p:nvSpPr>
          <p:spPr>
            <a:xfrm>
              <a:off x="5100016" y="1769376"/>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5" name="六角形 794"/>
            <p:cNvSpPr/>
            <p:nvPr/>
          </p:nvSpPr>
          <p:spPr>
            <a:xfrm>
              <a:off x="4806314"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6" name="六角形 795"/>
            <p:cNvSpPr/>
            <p:nvPr/>
          </p:nvSpPr>
          <p:spPr>
            <a:xfrm>
              <a:off x="5393718" y="1620289"/>
              <a:ext cx="357809" cy="298174"/>
            </a:xfrm>
            <a:prstGeom prst="hexagon">
              <a:avLst/>
            </a:prstGeom>
            <a:solidFill>
              <a:srgbClr val="00B0F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7" name="六角形 796"/>
            <p:cNvSpPr/>
            <p:nvPr/>
          </p:nvSpPr>
          <p:spPr>
            <a:xfrm>
              <a:off x="4806314"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8" name="六角形 797"/>
            <p:cNvSpPr/>
            <p:nvPr/>
          </p:nvSpPr>
          <p:spPr>
            <a:xfrm>
              <a:off x="5412602" y="1322115"/>
              <a:ext cx="357809" cy="298174"/>
            </a:xfrm>
            <a:prstGeom prst="hexagon">
              <a:avLst/>
            </a:prstGeom>
            <a:solidFill>
              <a:srgbClr val="FFFF00"/>
            </a:solidFill>
            <a:ln>
              <a:solidFill>
                <a:srgbClr val="C0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 name="直線矢印コネクタ 34"/>
          <p:cNvCxnSpPr/>
          <p:nvPr/>
        </p:nvCxnSpPr>
        <p:spPr>
          <a:xfrm flipH="1">
            <a:off x="3962830" y="1862860"/>
            <a:ext cx="402513" cy="2953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上矢印 37"/>
          <p:cNvSpPr/>
          <p:nvPr/>
        </p:nvSpPr>
        <p:spPr>
          <a:xfrm>
            <a:off x="8842882" y="1424062"/>
            <a:ext cx="243312" cy="532216"/>
          </a:xfrm>
          <a:prstGeom prst="up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0" name="直線矢印コネクタ 799"/>
          <p:cNvCxnSpPr/>
          <p:nvPr/>
        </p:nvCxnSpPr>
        <p:spPr>
          <a:xfrm flipV="1">
            <a:off x="1870768" y="921375"/>
            <a:ext cx="633596" cy="11581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1" name="テキスト ボックス 800"/>
          <p:cNvSpPr txBox="1"/>
          <p:nvPr/>
        </p:nvSpPr>
        <p:spPr>
          <a:xfrm>
            <a:off x="1892304" y="385204"/>
            <a:ext cx="2434713"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インフルエンザ・ウィルス</a:t>
            </a:r>
          </a:p>
        </p:txBody>
      </p:sp>
      <p:cxnSp>
        <p:nvCxnSpPr>
          <p:cNvPr id="42" name="直線矢印コネクタ 41"/>
          <p:cNvCxnSpPr/>
          <p:nvPr/>
        </p:nvCxnSpPr>
        <p:spPr>
          <a:xfrm flipV="1">
            <a:off x="6012180" y="4626250"/>
            <a:ext cx="1191612" cy="1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2" name="テキスト ボックス 801"/>
          <p:cNvSpPr txBox="1"/>
          <p:nvPr/>
        </p:nvSpPr>
        <p:spPr>
          <a:xfrm>
            <a:off x="6034186" y="2374600"/>
            <a:ext cx="994410"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シアル酸</a:t>
            </a:r>
          </a:p>
        </p:txBody>
      </p:sp>
      <p:sp>
        <p:nvSpPr>
          <p:cNvPr id="803" name="テキスト ボックス 802"/>
          <p:cNvSpPr txBox="1"/>
          <p:nvPr/>
        </p:nvSpPr>
        <p:spPr>
          <a:xfrm>
            <a:off x="10904893" y="2220305"/>
            <a:ext cx="994410"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シアル酸</a:t>
            </a:r>
          </a:p>
        </p:txBody>
      </p:sp>
      <p:sp>
        <p:nvSpPr>
          <p:cNvPr id="805" name="テキスト ボックス 804"/>
          <p:cNvSpPr txBox="1"/>
          <p:nvPr/>
        </p:nvSpPr>
        <p:spPr>
          <a:xfrm>
            <a:off x="216368" y="855230"/>
            <a:ext cx="1738862" cy="369332"/>
          </a:xfrm>
          <a:prstGeom prst="rect">
            <a:avLst/>
          </a:prstGeom>
          <a:noFill/>
        </p:spPr>
        <p:txBody>
          <a:bodyPr wrap="square" rtlCol="0">
            <a:spAutoFit/>
          </a:bodyPr>
          <a:lstStyle/>
          <a:p>
            <a:pPr algn="r"/>
            <a:r>
              <a:rPr kumimoji="1" lang="ja-JP" altLang="en-US" b="1" dirty="0">
                <a:latin typeface="Meiryo UI" panose="020B0604030504040204" pitchFamily="50" charset="-128"/>
                <a:ea typeface="Meiryo UI" panose="020B0604030504040204" pitchFamily="50" charset="-128"/>
              </a:rPr>
              <a:t>ノイラミニダーゼ</a:t>
            </a:r>
          </a:p>
        </p:txBody>
      </p:sp>
      <p:sp>
        <p:nvSpPr>
          <p:cNvPr id="806" name="テキスト ボックス 805"/>
          <p:cNvSpPr txBox="1"/>
          <p:nvPr/>
        </p:nvSpPr>
        <p:spPr>
          <a:xfrm>
            <a:off x="4122731" y="1690893"/>
            <a:ext cx="1723206" cy="369332"/>
          </a:xfrm>
          <a:prstGeom prst="rect">
            <a:avLst/>
          </a:prstGeom>
          <a:noFill/>
        </p:spPr>
        <p:txBody>
          <a:bodyPr wrap="square" rtlCol="0">
            <a:spAutoFit/>
          </a:bodyPr>
          <a:lstStyle/>
          <a:p>
            <a:pPr algn="r"/>
            <a:r>
              <a:rPr kumimoji="1" lang="ja-JP" altLang="en-US" b="1" dirty="0">
                <a:latin typeface="Meiryo UI" panose="020B0604030504040204" pitchFamily="50" charset="-128"/>
                <a:ea typeface="Meiryo UI" panose="020B0604030504040204" pitchFamily="50" charset="-128"/>
              </a:rPr>
              <a:t>ヘマグルチニン</a:t>
            </a:r>
          </a:p>
        </p:txBody>
      </p:sp>
      <p:sp>
        <p:nvSpPr>
          <p:cNvPr id="135" name="テキスト ボックス 134"/>
          <p:cNvSpPr txBox="1"/>
          <p:nvPr/>
        </p:nvSpPr>
        <p:spPr>
          <a:xfrm>
            <a:off x="0" y="148590"/>
            <a:ext cx="12192000"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インフルエンザと糖鎖</a:t>
            </a:r>
          </a:p>
        </p:txBody>
      </p:sp>
    </p:spTree>
    <p:extLst>
      <p:ext uri="{BB962C8B-B14F-4D97-AF65-F5344CB8AC3E}">
        <p14:creationId xmlns:p14="http://schemas.microsoft.com/office/powerpoint/2010/main" val="295936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news.harvard.edu/gazette/wp-content/uploads/2012/01/Broad_605.jpg"/>
          <p:cNvPicPr>
            <a:picLocks noChangeAspect="1" noChangeArrowheads="1"/>
          </p:cNvPicPr>
          <p:nvPr/>
        </p:nvPicPr>
        <p:blipFill>
          <a:blip r:embed="rId2"/>
          <a:srcRect/>
          <a:stretch>
            <a:fillRect/>
          </a:stretch>
        </p:blipFill>
        <p:spPr bwMode="auto">
          <a:xfrm>
            <a:off x="565354" y="3950191"/>
            <a:ext cx="3952875" cy="2633663"/>
          </a:xfrm>
          <a:prstGeom prst="rect">
            <a:avLst/>
          </a:prstGeom>
          <a:ln>
            <a:noFill/>
          </a:ln>
          <a:effectLst>
            <a:outerShdw blurRad="292100" dist="139700" dir="2700000" algn="tl" rotWithShape="0">
              <a:srgbClr val="333333">
                <a:alpha val="65000"/>
              </a:srgbClr>
            </a:outerShdw>
          </a:effectLst>
        </p:spPr>
      </p:pic>
      <p:sp>
        <p:nvSpPr>
          <p:cNvPr id="5" name="テキスト ボックス 4"/>
          <p:cNvSpPr txBox="1"/>
          <p:nvPr/>
        </p:nvSpPr>
        <p:spPr>
          <a:xfrm>
            <a:off x="1101520" y="167131"/>
            <a:ext cx="10058400"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プライム編集とかミトコンドリア</a:t>
            </a:r>
            <a:r>
              <a:rPr kumimoji="1" lang="en-US" altLang="ja-JP" sz="3200" b="1" dirty="0">
                <a:latin typeface="Meiryo UI" panose="020B0604030504040204" pitchFamily="50" charset="-128"/>
                <a:ea typeface="Meiryo UI" panose="020B0604030504040204" pitchFamily="50" charset="-128"/>
              </a:rPr>
              <a:t>DNA</a:t>
            </a:r>
            <a:r>
              <a:rPr kumimoji="1" lang="ja-JP" altLang="en-US" sz="3200" b="1" dirty="0">
                <a:latin typeface="Meiryo UI" panose="020B0604030504040204" pitchFamily="50" charset="-128"/>
                <a:ea typeface="Meiryo UI" panose="020B0604030504040204" pitchFamily="50" charset="-128"/>
              </a:rPr>
              <a:t>編集を開発したキーマン</a:t>
            </a:r>
          </a:p>
        </p:txBody>
      </p:sp>
      <p:pic>
        <p:nvPicPr>
          <p:cNvPr id="6" name="Picture 7"/>
          <p:cNvPicPr>
            <a:picLocks noChangeAspect="1"/>
          </p:cNvPicPr>
          <p:nvPr/>
        </p:nvPicPr>
        <p:blipFill>
          <a:blip r:embed="rId3"/>
          <a:stretch>
            <a:fillRect/>
          </a:stretch>
        </p:blipFill>
        <p:spPr>
          <a:xfrm>
            <a:off x="974928" y="883518"/>
            <a:ext cx="3133725" cy="2894013"/>
          </a:xfrm>
          <a:prstGeom prst="rect">
            <a:avLst/>
          </a:prstGeom>
          <a:ln>
            <a:noFill/>
          </a:ln>
          <a:effectLst>
            <a:outerShdw blurRad="292100" dist="139700" dir="2700000" algn="tl" rotWithShape="0">
              <a:srgbClr val="333333">
                <a:alpha val="65000"/>
              </a:srgbClr>
            </a:outerShdw>
          </a:effectLst>
        </p:spPr>
      </p:pic>
      <p:pic>
        <p:nvPicPr>
          <p:cNvPr id="6146" name="Picture 2" descr="David Liu launches Beam Therapeutics to treat genetic diseases with CRISPR  base edi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195" y="1847606"/>
            <a:ext cx="6667500" cy="444817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368413" y="6273225"/>
            <a:ext cx="6459282" cy="584775"/>
          </a:xfrm>
          <a:prstGeom prst="rect">
            <a:avLst/>
          </a:prstGeom>
        </p:spPr>
        <p:txBody>
          <a:bodyPr wrap="square">
            <a:spAutoFit/>
          </a:bodyPr>
          <a:lstStyle/>
          <a:p>
            <a:r>
              <a:rPr lang="en-US" altLang="ja-JP" sz="1600" dirty="0">
                <a:solidFill>
                  <a:srgbClr val="030303"/>
                </a:solidFill>
                <a:latin typeface="Mongolian Baiti" panose="03000500000000000000" pitchFamily="66" charset="0"/>
                <a:cs typeface="Mongolian Baiti" panose="03000500000000000000" pitchFamily="66" charset="0"/>
              </a:rPr>
              <a:t>David R. Liu, Professor of Chemistry and Chemical Biology at Harvard University and Vice-Chair of the Faculty at the Broad Institute,</a:t>
            </a:r>
            <a:endParaRPr lang="ja-JP" altLang="en-US" sz="1600" dirty="0">
              <a:latin typeface="Mongolian Baiti" panose="03000500000000000000" pitchFamily="66" charset="0"/>
              <a:cs typeface="Mongolian Baiti" panose="03000500000000000000" pitchFamily="66" charset="0"/>
            </a:endParaRPr>
          </a:p>
        </p:txBody>
      </p:sp>
      <p:sp>
        <p:nvSpPr>
          <p:cNvPr id="8" name="下矢印 7"/>
          <p:cNvSpPr/>
          <p:nvPr/>
        </p:nvSpPr>
        <p:spPr>
          <a:xfrm>
            <a:off x="7364361" y="1415844"/>
            <a:ext cx="540774" cy="4317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6917248" y="1081646"/>
            <a:ext cx="1434999" cy="369332"/>
          </a:xfrm>
          <a:prstGeom prst="rect">
            <a:avLst/>
          </a:prstGeom>
        </p:spPr>
        <p:txBody>
          <a:bodyPr wrap="square">
            <a:spAutoFit/>
          </a:bodyPr>
          <a:lstStyle/>
          <a:p>
            <a:r>
              <a:rPr lang="en-US" altLang="ja-JP" dirty="0">
                <a:solidFill>
                  <a:srgbClr val="030303"/>
                </a:solidFill>
                <a:latin typeface="Mongolian Baiti" panose="03000500000000000000" pitchFamily="66" charset="0"/>
                <a:cs typeface="Mongolian Baiti" panose="03000500000000000000" pitchFamily="66" charset="0"/>
              </a:rPr>
              <a:t>David R. Liu</a:t>
            </a:r>
            <a:endParaRPr lang="ja-JP" altLang="en-US" dirty="0">
              <a:latin typeface="Mongolian Baiti" panose="03000500000000000000" pitchFamily="66" charset="0"/>
              <a:cs typeface="Mongolian Baiti" panose="03000500000000000000" pitchFamily="66" charset="0"/>
            </a:endParaRPr>
          </a:p>
        </p:txBody>
      </p:sp>
      <p:sp>
        <p:nvSpPr>
          <p:cNvPr id="10" name="正方形/長方形 9"/>
          <p:cNvSpPr/>
          <p:nvPr/>
        </p:nvSpPr>
        <p:spPr>
          <a:xfrm>
            <a:off x="1557866" y="5397198"/>
            <a:ext cx="1584088" cy="369332"/>
          </a:xfrm>
          <a:prstGeom prst="rect">
            <a:avLst/>
          </a:prstGeom>
        </p:spPr>
        <p:txBody>
          <a:bodyPr wrap="none">
            <a:spAutoFit/>
          </a:bodyPr>
          <a:lstStyle/>
          <a:p>
            <a:r>
              <a:rPr lang="en-US" altLang="ja-JP" dirty="0" err="1">
                <a:solidFill>
                  <a:srgbClr val="222222"/>
                </a:solidFill>
                <a:latin typeface="Palatino"/>
              </a:rPr>
              <a:t>PrimeMedicine</a:t>
            </a:r>
            <a:endParaRPr lang="ja-JP" altLang="en-US" dirty="0"/>
          </a:p>
        </p:txBody>
      </p:sp>
    </p:spTree>
    <p:extLst>
      <p:ext uri="{BB962C8B-B14F-4D97-AF65-F5344CB8AC3E}">
        <p14:creationId xmlns:p14="http://schemas.microsoft.com/office/powerpoint/2010/main" val="3696115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3268713" y="0"/>
            <a:ext cx="567558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ヒト免疫不全ウィルス（</a:t>
            </a:r>
            <a:r>
              <a:rPr kumimoji="1" lang="en-US" altLang="ja-JP" sz="2000" b="1" dirty="0">
                <a:latin typeface="Meiryo UI" panose="020B0604030504040204" pitchFamily="50" charset="-128"/>
                <a:ea typeface="Meiryo UI" panose="020B0604030504040204" pitchFamily="50" charset="-128"/>
              </a:rPr>
              <a:t>HIV</a:t>
            </a:r>
            <a:r>
              <a:rPr kumimoji="1" lang="ja-JP" altLang="en-US" sz="2000" b="1" dirty="0">
                <a:latin typeface="Meiryo UI" panose="020B0604030504040204" pitchFamily="50" charset="-128"/>
                <a:ea typeface="Meiryo UI" panose="020B0604030504040204" pitchFamily="50" charset="-128"/>
              </a:rPr>
              <a:t>）の糖鎖の「楯」</a:t>
            </a:r>
          </a:p>
        </p:txBody>
      </p:sp>
      <p:pic>
        <p:nvPicPr>
          <p:cNvPr id="15" name="図 14"/>
          <p:cNvPicPr>
            <a:picLocks noChangeAspect="1"/>
          </p:cNvPicPr>
          <p:nvPr/>
        </p:nvPicPr>
        <p:blipFill>
          <a:blip r:embed="rId3"/>
          <a:stretch>
            <a:fillRect/>
          </a:stretch>
        </p:blipFill>
        <p:spPr>
          <a:xfrm>
            <a:off x="3529012" y="331404"/>
            <a:ext cx="5133975" cy="6153150"/>
          </a:xfrm>
          <a:prstGeom prst="rect">
            <a:avLst/>
          </a:prstGeom>
        </p:spPr>
      </p:pic>
      <p:sp>
        <p:nvSpPr>
          <p:cNvPr id="16" name="正方形/長方形 15"/>
          <p:cNvSpPr/>
          <p:nvPr/>
        </p:nvSpPr>
        <p:spPr>
          <a:xfrm>
            <a:off x="1177159" y="6496832"/>
            <a:ext cx="9837680" cy="369332"/>
          </a:xfrm>
          <a:prstGeom prst="rect">
            <a:avLst/>
          </a:prstGeom>
        </p:spPr>
        <p:txBody>
          <a:bodyPr wrap="square">
            <a:spAutoFit/>
          </a:bodyPr>
          <a:lstStyle/>
          <a:p>
            <a:pPr 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Global site-specific N-glycosylation analysis of HIV envelope glycoprotein</a:t>
            </a:r>
            <a:r>
              <a:rPr lang="ja-JP" altLang="en-US" sz="900" dirty="0">
                <a:latin typeface="Meiryo UI" panose="020B0604030504040204" pitchFamily="50" charset="-128"/>
                <a:ea typeface="Meiryo UI" panose="020B0604030504040204" pitchFamily="50" charset="-128"/>
              </a:rPr>
              <a:t>」（</a:t>
            </a:r>
            <a:r>
              <a:rPr lang="fr-FR" altLang="ja-JP" sz="900" dirty="0">
                <a:latin typeface="Meiryo UI" panose="020B0604030504040204" pitchFamily="50" charset="-128"/>
                <a:ea typeface="Meiryo UI" panose="020B0604030504040204" pitchFamily="50" charset="-128"/>
              </a:rPr>
              <a:t>Nature Communications volume 8, Article </a:t>
            </a:r>
            <a:r>
              <a:rPr lang="fr-FR" altLang="ja-JP" sz="900" dirty="0" err="1">
                <a:latin typeface="Meiryo UI" panose="020B0604030504040204" pitchFamily="50" charset="-128"/>
                <a:ea typeface="Meiryo UI" panose="020B0604030504040204" pitchFamily="50" charset="-128"/>
              </a:rPr>
              <a:t>number</a:t>
            </a:r>
            <a:r>
              <a:rPr lang="fr-FR" altLang="ja-JP" sz="900" dirty="0">
                <a:latin typeface="Meiryo UI" panose="020B0604030504040204" pitchFamily="50" charset="-128"/>
                <a:ea typeface="Meiryo UI" panose="020B0604030504040204" pitchFamily="50" charset="-128"/>
              </a:rPr>
              <a:t>: 14954 (2017) </a:t>
            </a:r>
            <a:r>
              <a:rPr lang="fr-FR" altLang="ja-JP" sz="900" dirty="0"/>
              <a:t> </a:t>
            </a:r>
            <a:endParaRPr lang="ja-JP" altLang="en-US" sz="9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https://www.researchgate.net/figure/Structure-and-Antibody-Recognition-of-the-HIV-Envelope-Spike_fig4_232530660</a:t>
            </a:r>
            <a:endParaRPr lang="ja-JP" altLang="en-US" sz="9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5612524" y="4929351"/>
            <a:ext cx="140838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ウィルス膜</a:t>
            </a:r>
          </a:p>
        </p:txBody>
      </p:sp>
      <p:sp>
        <p:nvSpPr>
          <p:cNvPr id="145" name="テキスト ボックス 144"/>
          <p:cNvSpPr txBox="1"/>
          <p:nvPr/>
        </p:nvSpPr>
        <p:spPr>
          <a:xfrm>
            <a:off x="8320557" y="2283383"/>
            <a:ext cx="924132"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gp120</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6" name="テキスト ボックス 145"/>
          <p:cNvSpPr txBox="1"/>
          <p:nvPr/>
        </p:nvSpPr>
        <p:spPr>
          <a:xfrm>
            <a:off x="7883544" y="3467749"/>
            <a:ext cx="692897"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gp41</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7" name="テキスト ボックス 146"/>
          <p:cNvSpPr txBox="1"/>
          <p:nvPr/>
        </p:nvSpPr>
        <p:spPr>
          <a:xfrm>
            <a:off x="2405187" y="2388483"/>
            <a:ext cx="1291987" cy="492443"/>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endParaRPr lang="en-US" altLang="ja-JP" sz="1400" dirty="0">
              <a:latin typeface="Meiryo UI" panose="020B0604030504040204" pitchFamily="50" charset="-128"/>
              <a:ea typeface="Meiryo UI" panose="020B0604030504040204" pitchFamily="50" charset="-128"/>
            </a:endParaRPr>
          </a:p>
          <a:p>
            <a:pPr algn="ctr"/>
            <a:r>
              <a:rPr kumimoji="1" lang="en-US" altLang="ja-JP" sz="1200" dirty="0">
                <a:latin typeface="Meiryo UI" panose="020B0604030504040204" pitchFamily="50" charset="-128"/>
                <a:ea typeface="Meiryo UI" panose="020B0604030504040204" pitchFamily="50" charset="-128"/>
              </a:rPr>
              <a:t>CD4bs</a:t>
            </a:r>
            <a:endParaRPr kumimoji="1" lang="ja-JP" altLang="en-US" sz="1200" dirty="0">
              <a:latin typeface="Meiryo UI" panose="020B0604030504040204" pitchFamily="50" charset="-128"/>
              <a:ea typeface="Meiryo UI" panose="020B0604030504040204" pitchFamily="50" charset="-128"/>
            </a:endParaRPr>
          </a:p>
        </p:txBody>
      </p:sp>
      <p:sp>
        <p:nvSpPr>
          <p:cNvPr id="148" name="テキスト ボックス 147"/>
          <p:cNvSpPr txBox="1"/>
          <p:nvPr/>
        </p:nvSpPr>
        <p:spPr>
          <a:xfrm>
            <a:off x="3084787" y="3593869"/>
            <a:ext cx="804369" cy="307777"/>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MPER</a:t>
            </a:r>
            <a:endParaRPr kumimoji="1" lang="ja-JP" altLang="en-US" sz="1400" dirty="0">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7401228" y="497111"/>
            <a:ext cx="2720235" cy="307777"/>
          </a:xfrm>
          <a:prstGeom prst="rect">
            <a:avLst/>
          </a:prstGeom>
          <a:noFill/>
        </p:spPr>
        <p:txBody>
          <a:bodyPr wrap="square" rtlCol="0">
            <a:spAutoFit/>
          </a:bodyPr>
          <a:lstStyle/>
          <a:p>
            <a:r>
              <a:rPr kumimoji="1" lang="en-US" altLang="ja-JP" sz="1400" b="1" dirty="0">
                <a:solidFill>
                  <a:srgbClr val="7030A0"/>
                </a:solidFill>
                <a:latin typeface="Meiryo UI" panose="020B0604030504040204" pitchFamily="50" charset="-128"/>
                <a:ea typeface="Meiryo UI" panose="020B0604030504040204" pitchFamily="50" charset="-128"/>
              </a:rPr>
              <a:t>Glycan shield</a:t>
            </a:r>
            <a:r>
              <a:rPr kumimoji="1" lang="ja-JP" altLang="en-US" sz="1400" dirty="0">
                <a:latin typeface="Meiryo UI" panose="020B0604030504040204" pitchFamily="50" charset="-128"/>
                <a:ea typeface="Meiryo UI" panose="020B0604030504040204" pitchFamily="50" charset="-128"/>
              </a:rPr>
              <a:t>（</a:t>
            </a:r>
            <a:r>
              <a:rPr kumimoji="1" lang="ja-JP" altLang="en-US" sz="1400" b="1" dirty="0">
                <a:solidFill>
                  <a:srgbClr val="7030A0"/>
                </a:solidFill>
                <a:latin typeface="Meiryo UI" panose="020B0604030504040204" pitchFamily="50" charset="-128"/>
                <a:ea typeface="Meiryo UI" panose="020B0604030504040204" pitchFamily="50" charset="-128"/>
              </a:rPr>
              <a:t>糖鎖の「楯」</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p:txBody>
      </p:sp>
      <p:sp>
        <p:nvSpPr>
          <p:cNvPr id="150" name="テキスト ボックス 149"/>
          <p:cNvSpPr txBox="1"/>
          <p:nvPr/>
        </p:nvSpPr>
        <p:spPr>
          <a:xfrm>
            <a:off x="7930447" y="1467367"/>
            <a:ext cx="3935732" cy="307777"/>
          </a:xfrm>
          <a:prstGeom prst="rect">
            <a:avLst/>
          </a:prstGeom>
          <a:noFill/>
        </p:spPr>
        <p:txBody>
          <a:bodyPr wrap="square" rtlCol="0">
            <a:spAutoFit/>
          </a:bodyPr>
          <a:lstStyle/>
          <a:p>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binding site</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r>
              <a:rPr lang="en-US" altLang="ja-JP" sz="1400" dirty="0">
                <a:latin typeface="Meiryo UI" panose="020B0604030504040204" pitchFamily="50" charset="-128"/>
                <a:ea typeface="Meiryo UI" panose="020B0604030504040204" pitchFamily="50" charset="-128"/>
              </a:rPr>
              <a:t>CD4bs</a:t>
            </a:r>
          </a:p>
        </p:txBody>
      </p:sp>
      <p:sp>
        <p:nvSpPr>
          <p:cNvPr id="152" name="テキスト ボックス 151"/>
          <p:cNvSpPr txBox="1"/>
          <p:nvPr/>
        </p:nvSpPr>
        <p:spPr>
          <a:xfrm>
            <a:off x="3138127" y="935912"/>
            <a:ext cx="943784" cy="492443"/>
          </a:xfrm>
          <a:prstGeom prst="rect">
            <a:avLst/>
          </a:prstGeom>
          <a:noFill/>
        </p:spPr>
        <p:txBody>
          <a:bodyPr wrap="square" rtlCol="0">
            <a:spAutoFit/>
          </a:bodyPr>
          <a:lstStyle/>
          <a:p>
            <a:pPr algn="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lang="en-US" altLang="ja-JP"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2G12)</a:t>
            </a:r>
            <a:endParaRPr kumimoji="1" lang="ja-JP" altLang="en-US" sz="1200" dirty="0">
              <a:latin typeface="Meiryo UI" panose="020B0604030504040204" pitchFamily="50" charset="-128"/>
              <a:ea typeface="Meiryo UI" panose="020B0604030504040204" pitchFamily="50" charset="-128"/>
            </a:endParaRPr>
          </a:p>
        </p:txBody>
      </p:sp>
      <p:sp>
        <p:nvSpPr>
          <p:cNvPr id="153" name="テキスト ボックス 152"/>
          <p:cNvSpPr txBox="1"/>
          <p:nvPr/>
        </p:nvSpPr>
        <p:spPr>
          <a:xfrm>
            <a:off x="646545" y="469904"/>
            <a:ext cx="3424163" cy="492443"/>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V2/</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PG9</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PG16</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CH01-04</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PGT140s</a:t>
            </a:r>
            <a:r>
              <a:rPr kumimoji="1" lang="ja-JP" altLang="en-US" sz="1200" dirty="0">
                <a:latin typeface="Meiryo UI" panose="020B0604030504040204" pitchFamily="50" charset="-128"/>
                <a:ea typeface="Meiryo UI" panose="020B0604030504040204" pitchFamily="50" charset="-128"/>
              </a:rPr>
              <a:t>）</a:t>
            </a:r>
          </a:p>
        </p:txBody>
      </p:sp>
      <p:cxnSp>
        <p:nvCxnSpPr>
          <p:cNvPr id="21" name="直線矢印コネクタ 20"/>
          <p:cNvCxnSpPr/>
          <p:nvPr/>
        </p:nvCxnSpPr>
        <p:spPr>
          <a:xfrm flipV="1">
            <a:off x="2890982" y="1671782"/>
            <a:ext cx="1179726" cy="184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テキスト ボックス 155"/>
          <p:cNvSpPr txBox="1"/>
          <p:nvPr/>
        </p:nvSpPr>
        <p:spPr>
          <a:xfrm>
            <a:off x="0" y="1524180"/>
            <a:ext cx="2945449" cy="307777"/>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V3V4/</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8581980" y="4775161"/>
            <a:ext cx="3610020" cy="1077218"/>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エイズ（</a:t>
            </a:r>
            <a:r>
              <a:rPr kumimoji="1" lang="en-US" altLang="ja-JP" sz="1600" b="1" dirty="0">
                <a:latin typeface="Meiryo UI" panose="020B0604030504040204" pitchFamily="50" charset="-128"/>
                <a:ea typeface="Meiryo UI" panose="020B0604030504040204" pitchFamily="50" charset="-128"/>
              </a:rPr>
              <a:t>AIDS</a:t>
            </a:r>
            <a:r>
              <a:rPr kumimoji="1" lang="en-US" altLang="ja-JP" sz="1600" b="1" baseline="30000" dirty="0">
                <a:latin typeface="Meiryo UI" panose="020B0604030504040204" pitchFamily="50" charset="-128"/>
                <a:ea typeface="Meiryo UI" panose="020B0604030504040204" pitchFamily="50" charset="-128"/>
              </a:rPr>
              <a:t>※1</a:t>
            </a:r>
            <a:r>
              <a:rPr kumimoji="1" lang="ja-JP" altLang="en-US" sz="1600" b="1" dirty="0">
                <a:latin typeface="Meiryo UI" panose="020B0604030504040204" pitchFamily="50" charset="-128"/>
                <a:ea typeface="Meiryo UI" panose="020B0604030504040204" pitchFamily="50" charset="-128"/>
              </a:rPr>
              <a:t>）を引き起こす</a:t>
            </a:r>
            <a:r>
              <a:rPr kumimoji="1" lang="en-US" altLang="ja-JP" sz="1600" b="1" dirty="0">
                <a:latin typeface="Meiryo UI" panose="020B0604030504040204" pitchFamily="50" charset="-128"/>
                <a:ea typeface="Meiryo UI" panose="020B0604030504040204" pitchFamily="50" charset="-128"/>
              </a:rPr>
              <a:t>HIV</a:t>
            </a:r>
            <a:r>
              <a:rPr kumimoji="1" lang="ja-JP" altLang="en-US" sz="1600" b="1" dirty="0" err="1">
                <a:latin typeface="Meiryo UI" panose="020B0604030504040204" pitchFamily="50" charset="-128"/>
                <a:ea typeface="Meiryo UI" panose="020B0604030504040204" pitchFamily="50" charset="-128"/>
              </a:rPr>
              <a:t>の外被</a:t>
            </a:r>
            <a:r>
              <a:rPr kumimoji="1" lang="ja-JP" altLang="en-US" sz="1600" b="1" dirty="0">
                <a:latin typeface="Meiryo UI" panose="020B0604030504040204" pitchFamily="50" charset="-128"/>
                <a:ea typeface="Meiryo UI" panose="020B0604030504040204" pitchFamily="50" charset="-128"/>
              </a:rPr>
              <a:t>糖タンパク質（</a:t>
            </a:r>
            <a:r>
              <a:rPr kumimoji="1" lang="en-US" altLang="ja-JP" sz="1600" b="1" dirty="0">
                <a:latin typeface="Meiryo UI" panose="020B0604030504040204" pitchFamily="50" charset="-128"/>
                <a:ea typeface="Meiryo UI" panose="020B0604030504040204" pitchFamily="50" charset="-128"/>
              </a:rPr>
              <a:t>gp41</a:t>
            </a:r>
            <a:r>
              <a:rPr kumimoji="1" lang="ja-JP" altLang="en-US" sz="1600" b="1" dirty="0">
                <a:latin typeface="Meiryo UI" panose="020B0604030504040204" pitchFamily="50" charset="-128"/>
                <a:ea typeface="Meiryo UI" panose="020B0604030504040204" pitchFamily="50" charset="-128"/>
              </a:rPr>
              <a:t>と</a:t>
            </a:r>
            <a:r>
              <a:rPr kumimoji="1" lang="en-US" altLang="ja-JP" sz="1600" b="1" dirty="0">
                <a:latin typeface="Meiryo UI" panose="020B0604030504040204" pitchFamily="50" charset="-128"/>
                <a:ea typeface="Meiryo UI" panose="020B0604030504040204" pitchFamily="50" charset="-128"/>
              </a:rPr>
              <a:t>gp120</a:t>
            </a:r>
            <a:r>
              <a:rPr kumimoji="1" lang="ja-JP" altLang="en-US" sz="1600" b="1" dirty="0">
                <a:latin typeface="Meiryo UI" panose="020B0604030504040204" pitchFamily="50" charset="-128"/>
                <a:ea typeface="Meiryo UI" panose="020B0604030504040204" pitchFamily="50" charset="-128"/>
              </a:rPr>
              <a:t>）は、</a:t>
            </a:r>
            <a:r>
              <a:rPr kumimoji="1" lang="ja-JP" altLang="en-US" sz="1600" b="1" dirty="0">
                <a:solidFill>
                  <a:srgbClr val="C00000"/>
                </a:solidFill>
                <a:latin typeface="Meiryo UI" panose="020B0604030504040204" pitchFamily="50" charset="-128"/>
                <a:ea typeface="Meiryo UI" panose="020B0604030504040204" pitchFamily="50" charset="-128"/>
              </a:rPr>
              <a:t>知られる限り最も高度に糖鎖修飾されたタンパク質</a:t>
            </a:r>
            <a:r>
              <a:rPr kumimoji="1" lang="ja-JP" altLang="en-US" sz="1600" b="1" dirty="0">
                <a:latin typeface="Meiryo UI" panose="020B0604030504040204" pitchFamily="50" charset="-128"/>
                <a:ea typeface="Meiryo UI" panose="020B0604030504040204" pitchFamily="50" charset="-128"/>
              </a:rPr>
              <a:t>の一つ。</a:t>
            </a:r>
          </a:p>
        </p:txBody>
      </p:sp>
      <p:sp>
        <p:nvSpPr>
          <p:cNvPr id="23" name="正方形/長方形 22"/>
          <p:cNvSpPr/>
          <p:nvPr/>
        </p:nvSpPr>
        <p:spPr>
          <a:xfrm>
            <a:off x="646545" y="1777129"/>
            <a:ext cx="3186898" cy="276999"/>
          </a:xfrm>
          <a:prstGeom prst="rect">
            <a:avLst/>
          </a:prstGeom>
        </p:spPr>
        <p:txBody>
          <a:bodyPr wrap="none">
            <a:spAutoFit/>
          </a:bodyPr>
          <a:lstStyle/>
          <a:p>
            <a:pPr algn="r"/>
            <a:r>
              <a:rPr lang="en-US" altLang="ja-JP" sz="1200" dirty="0">
                <a:latin typeface="Meiryo UI" panose="020B0604030504040204" pitchFamily="50" charset="-128"/>
                <a:ea typeface="Meiryo UI" panose="020B0604030504040204" pitchFamily="50" charset="-128"/>
              </a:rPr>
              <a:t>(cluster of targets:PGT120s</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PGT130s</a:t>
            </a:r>
            <a:r>
              <a:rPr lang="ja-JP" altLang="en-US" sz="1200" dirty="0">
                <a:latin typeface="Meiryo UI" panose="020B0604030504040204" pitchFamily="50" charset="-128"/>
                <a:ea typeface="Meiryo UI" panose="020B0604030504040204" pitchFamily="50" charset="-128"/>
              </a:rPr>
              <a:t>）</a:t>
            </a:r>
          </a:p>
        </p:txBody>
      </p:sp>
      <p:sp>
        <p:nvSpPr>
          <p:cNvPr id="24" name="正方形/長方形 23"/>
          <p:cNvSpPr/>
          <p:nvPr/>
        </p:nvSpPr>
        <p:spPr>
          <a:xfrm>
            <a:off x="8023852" y="6018619"/>
            <a:ext cx="4173974" cy="215444"/>
          </a:xfrm>
          <a:prstGeom prst="rect">
            <a:avLst/>
          </a:prstGeom>
        </p:spPr>
        <p:txBody>
          <a:bodyPr wrap="square">
            <a:spAutoFit/>
          </a:bodyPr>
          <a:lstStyle/>
          <a:p>
            <a:pPr algn="ctr"/>
            <a:r>
              <a:rPr lang="en-US" altLang="ja-JP" sz="800" dirty="0">
                <a:latin typeface="Meiryo UI" panose="020B0604030504040204" pitchFamily="50" charset="-128"/>
                <a:ea typeface="Meiryo UI" panose="020B0604030504040204" pitchFamily="50" charset="-128"/>
              </a:rPr>
              <a:t>※1:AIDS</a:t>
            </a:r>
            <a:r>
              <a:rPr lang="ja-JP" altLang="en-US" sz="800" dirty="0">
                <a:latin typeface="Meiryo UI" panose="020B0604030504040204" pitchFamily="50" charset="-128"/>
                <a:ea typeface="Meiryo UI" panose="020B0604030504040204" pitchFamily="50" charset="-128"/>
              </a:rPr>
              <a:t>＝後天性免疫不全症候群（</a:t>
            </a:r>
            <a:r>
              <a:rPr lang="en-US" altLang="ja-JP" sz="800" dirty="0">
                <a:latin typeface="Meiryo UI" panose="020B0604030504040204" pitchFamily="50" charset="-128"/>
                <a:ea typeface="Meiryo UI" panose="020B0604030504040204" pitchFamily="50" charset="-128"/>
              </a:rPr>
              <a:t>acquired immunodeficiency syndrome</a:t>
            </a:r>
            <a:r>
              <a:rPr lang="ja-JP" altLang="en-US" sz="800" dirty="0">
                <a:latin typeface="Meiryo UI" panose="020B0604030504040204" pitchFamily="50" charset="-128"/>
                <a:ea typeface="Meiryo UI" panose="020B0604030504040204" pitchFamily="50" charset="-128"/>
              </a:rPr>
              <a:t>）</a:t>
            </a:r>
          </a:p>
        </p:txBody>
      </p:sp>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6" y="3342023"/>
            <a:ext cx="3307114" cy="2309617"/>
          </a:xfrm>
          <a:prstGeom prst="rect">
            <a:avLst/>
          </a:prstGeom>
        </p:spPr>
      </p:pic>
      <p:sp>
        <p:nvSpPr>
          <p:cNvPr id="159" name="テキスト ボックス 158"/>
          <p:cNvSpPr txBox="1"/>
          <p:nvPr/>
        </p:nvSpPr>
        <p:spPr>
          <a:xfrm>
            <a:off x="77971" y="5626143"/>
            <a:ext cx="3755472" cy="646331"/>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HIV</a:t>
            </a:r>
            <a:r>
              <a:rPr kumimoji="1" lang="en-US" altLang="ja-JP" b="1" baseline="30000"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は、ヒトの免疫系からの攻撃を</a:t>
            </a:r>
            <a:endParaRPr kumimoji="1" lang="en-US" altLang="ja-JP" b="1" dirty="0">
              <a:latin typeface="Meiryo UI" panose="020B0604030504040204" pitchFamily="50" charset="-128"/>
              <a:ea typeface="Meiryo UI" panose="020B0604030504040204" pitchFamily="50" charset="-128"/>
            </a:endParaRPr>
          </a:p>
          <a:p>
            <a:pPr algn="ctr"/>
            <a:r>
              <a:rPr kumimoji="1" lang="ja-JP" altLang="en-US" b="1" dirty="0">
                <a:solidFill>
                  <a:srgbClr val="7030A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糖鎖の「楯」</a:t>
            </a:r>
            <a:r>
              <a:rPr kumimoji="1" lang="ja-JP" altLang="en-US" b="1" dirty="0">
                <a:latin typeface="Meiryo UI" panose="020B0604030504040204" pitchFamily="50" charset="-128"/>
                <a:ea typeface="Meiryo UI" panose="020B0604030504040204" pitchFamily="50" charset="-128"/>
              </a:rPr>
              <a:t>で防御している。</a:t>
            </a:r>
          </a:p>
        </p:txBody>
      </p:sp>
      <p:sp>
        <p:nvSpPr>
          <p:cNvPr id="26" name="円/楕円 25"/>
          <p:cNvSpPr/>
          <p:nvPr/>
        </p:nvSpPr>
        <p:spPr>
          <a:xfrm>
            <a:off x="1367073" y="3511038"/>
            <a:ext cx="445472" cy="474657"/>
          </a:xfrm>
          <a:prstGeom prst="ellipse">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吹き出し 26"/>
          <p:cNvSpPr/>
          <p:nvPr/>
        </p:nvSpPr>
        <p:spPr>
          <a:xfrm>
            <a:off x="646545" y="2627372"/>
            <a:ext cx="1010238" cy="496072"/>
          </a:xfrm>
          <a:prstGeom prst="wedgeRoundRectCallout">
            <a:avLst>
              <a:gd name="adj1" fmla="val 40107"/>
              <a:gd name="adj2" fmla="val 1537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Meiryo UI" panose="020B0604030504040204" pitchFamily="50" charset="-128"/>
                <a:ea typeface="Meiryo UI" panose="020B0604030504040204" pitchFamily="50" charset="-128"/>
              </a:rPr>
              <a:t>HIV</a:t>
            </a:r>
            <a:r>
              <a:rPr kumimoji="1" lang="ja-JP" altLang="en-US" sz="1200" dirty="0">
                <a:latin typeface="Meiryo UI" panose="020B0604030504040204" pitchFamily="50" charset="-128"/>
                <a:ea typeface="Meiryo UI" panose="020B0604030504040204" pitchFamily="50" charset="-128"/>
              </a:rPr>
              <a:t>ウィルスのこの部分</a:t>
            </a:r>
          </a:p>
        </p:txBody>
      </p:sp>
      <p:sp>
        <p:nvSpPr>
          <p:cNvPr id="28" name="正方形/長方形 27"/>
          <p:cNvSpPr/>
          <p:nvPr/>
        </p:nvSpPr>
        <p:spPr>
          <a:xfrm>
            <a:off x="342778" y="6211102"/>
            <a:ext cx="3382657"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※2</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HIV</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Human Immunodeficiency Virus</a:t>
            </a:r>
            <a:r>
              <a:rPr lang="ja-JP" altLang="en-US" sz="800" dirty="0" err="1">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ヒト免疫不全ウイルス）</a:t>
            </a:r>
          </a:p>
        </p:txBody>
      </p:sp>
      <p:sp>
        <p:nvSpPr>
          <p:cNvPr id="29" name="正方形/長方形 28"/>
          <p:cNvSpPr/>
          <p:nvPr/>
        </p:nvSpPr>
        <p:spPr>
          <a:xfrm>
            <a:off x="9093878" y="2849293"/>
            <a:ext cx="2631154" cy="461665"/>
          </a:xfrm>
          <a:prstGeom prst="rect">
            <a:avLst/>
          </a:prstGeom>
        </p:spPr>
        <p:txBody>
          <a:bodyPr wrap="square">
            <a:spAutoFit/>
          </a:bodyPr>
          <a:lstStyle/>
          <a:p>
            <a:r>
              <a:rPr lang="ja-JP" altLang="en-US" sz="1200" b="1" dirty="0">
                <a:latin typeface="Meiryo UI" panose="020B0604030504040204" pitchFamily="50" charset="-128"/>
                <a:ea typeface="Meiryo UI" panose="020B0604030504040204" pitchFamily="50" charset="-128"/>
              </a:rPr>
              <a:t>外被糖タンパク質</a:t>
            </a:r>
            <a:endParaRPr lang="en-US" altLang="ja-JP" sz="1200" b="1"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(envelope glycoprotein</a:t>
            </a:r>
            <a:r>
              <a:rPr lang="ja-JP" altLang="en-US" sz="1200" dirty="0" err="1">
                <a:latin typeface="Meiryo UI" panose="020B0604030504040204" pitchFamily="50" charset="-128"/>
                <a:ea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rPr>
              <a:t>Env</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33" name="直線矢印コネクタ 32"/>
          <p:cNvCxnSpPr>
            <a:endCxn id="145" idx="2"/>
          </p:cNvCxnSpPr>
          <p:nvPr/>
        </p:nvCxnSpPr>
        <p:spPr>
          <a:xfrm flipH="1" flipV="1">
            <a:off x="8782623" y="2591160"/>
            <a:ext cx="419304" cy="3048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8413753" y="3025808"/>
            <a:ext cx="761602" cy="49360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3219412" y="3789582"/>
            <a:ext cx="991987" cy="523220"/>
          </a:xfrm>
          <a:prstGeom prst="rect">
            <a:avLst/>
          </a:prstGeom>
        </p:spPr>
        <p:txBody>
          <a:bodyPr wrap="square">
            <a:spAutoFit/>
          </a:bodyPr>
          <a:lstStyle/>
          <a:p>
            <a:r>
              <a:rPr lang="ja-JP" altLang="en-US" sz="700" dirty="0">
                <a:latin typeface="Meiryo UI" panose="020B0604030504040204" pitchFamily="50" charset="-128"/>
                <a:ea typeface="Meiryo UI" panose="020B0604030504040204" pitchFamily="50" charset="-128"/>
              </a:rPr>
              <a:t>膜貫通部位近傍</a:t>
            </a:r>
            <a:r>
              <a:rPr lang="en-US" altLang="ja-JP" sz="700" dirty="0">
                <a:latin typeface="Meiryo UI" panose="020B0604030504040204" pitchFamily="50" charset="-128"/>
                <a:ea typeface="Meiryo UI" panose="020B0604030504040204" pitchFamily="50" charset="-128"/>
              </a:rPr>
              <a:t>(membrane proximal external region</a:t>
            </a:r>
            <a:r>
              <a:rPr lang="ja-JP" altLang="en-US" sz="7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00237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03942" y="280438"/>
            <a:ext cx="5784112" cy="523220"/>
          </a:xfrm>
          <a:prstGeom prst="rect">
            <a:avLst/>
          </a:prstGeom>
          <a:noFill/>
        </p:spPr>
        <p:txBody>
          <a:bodyPr wrap="square" rtlCol="0">
            <a:spAutoFit/>
          </a:bodyPr>
          <a:lstStyle/>
          <a:p>
            <a:pPr algn="ctr"/>
            <a:r>
              <a:rPr kumimoji="1" lang="ja-JP" altLang="en-US" sz="2800" dirty="0">
                <a:latin typeface="Meiryo UI" panose="020B0604030504040204" pitchFamily="50" charset="-128"/>
                <a:ea typeface="Meiryo UI" panose="020B0604030504040204" pitchFamily="50" charset="-128"/>
              </a:rPr>
              <a:t>細胞間のコミュニケーションや物質移動</a:t>
            </a:r>
          </a:p>
        </p:txBody>
      </p:sp>
      <p:sp>
        <p:nvSpPr>
          <p:cNvPr id="5" name="テキスト ボックス 4"/>
          <p:cNvSpPr txBox="1"/>
          <p:nvPr/>
        </p:nvSpPr>
        <p:spPr>
          <a:xfrm>
            <a:off x="4618892" y="1290708"/>
            <a:ext cx="2954216" cy="1200329"/>
          </a:xfrm>
          <a:prstGeom prst="rect">
            <a:avLst/>
          </a:prstGeom>
          <a:noFill/>
        </p:spPr>
        <p:txBody>
          <a:bodyPr wrap="square" rtlCol="0">
            <a:spAutoFit/>
          </a:bodyPr>
          <a:lstStyle/>
          <a:p>
            <a:pPr algn="ctr"/>
            <a:r>
              <a:rPr kumimoji="1" lang="ja-JP" altLang="en-US" sz="7200" dirty="0">
                <a:latin typeface="Meiryo UI" panose="020B0604030504040204" pitchFamily="50" charset="-128"/>
                <a:ea typeface="Meiryo UI" panose="020B0604030504040204" pitchFamily="50" charset="-128"/>
              </a:rPr>
              <a:t>糖鎖</a:t>
            </a:r>
          </a:p>
        </p:txBody>
      </p:sp>
      <p:sp>
        <p:nvSpPr>
          <p:cNvPr id="42" name="テキスト ボックス 41"/>
          <p:cNvSpPr txBox="1"/>
          <p:nvPr/>
        </p:nvSpPr>
        <p:spPr>
          <a:xfrm>
            <a:off x="11724" y="2833407"/>
            <a:ext cx="12180275" cy="1200329"/>
          </a:xfrm>
          <a:prstGeom prst="rect">
            <a:avLst/>
          </a:prstGeom>
          <a:noFill/>
        </p:spPr>
        <p:txBody>
          <a:bodyPr wrap="square" rtlCol="0">
            <a:spAutoFit/>
          </a:bodyPr>
          <a:lstStyle/>
          <a:p>
            <a:pPr algn="ctr"/>
            <a:r>
              <a:rPr kumimoji="1" lang="ja-JP" altLang="en-US" sz="7200" dirty="0">
                <a:latin typeface="Meiryo UI" panose="020B0604030504040204" pitchFamily="50" charset="-128"/>
                <a:ea typeface="Meiryo UI" panose="020B0604030504040204" pitchFamily="50" charset="-128"/>
              </a:rPr>
              <a:t>エクソソームなど細胞外小胞体</a:t>
            </a:r>
          </a:p>
        </p:txBody>
      </p:sp>
      <p:sp>
        <p:nvSpPr>
          <p:cNvPr id="44" name="テキスト ボックス 43"/>
          <p:cNvSpPr txBox="1"/>
          <p:nvPr/>
        </p:nvSpPr>
        <p:spPr>
          <a:xfrm>
            <a:off x="2379783" y="4399552"/>
            <a:ext cx="7455877" cy="1200329"/>
          </a:xfrm>
          <a:prstGeom prst="rect">
            <a:avLst/>
          </a:prstGeom>
          <a:noFill/>
        </p:spPr>
        <p:txBody>
          <a:bodyPr wrap="square" rtlCol="0">
            <a:spAutoFit/>
          </a:bodyPr>
          <a:lstStyle/>
          <a:p>
            <a:pPr algn="ctr"/>
            <a:r>
              <a:rPr kumimoji="1" lang="ja-JP" altLang="en-US" sz="7200" dirty="0">
                <a:latin typeface="Meiryo UI" panose="020B0604030504040204" pitchFamily="50" charset="-128"/>
                <a:ea typeface="Meiryo UI" panose="020B0604030504040204" pitchFamily="50" charset="-128"/>
              </a:rPr>
              <a:t>細胞膜ナノチューブ</a:t>
            </a:r>
          </a:p>
        </p:txBody>
      </p:sp>
      <p:sp>
        <p:nvSpPr>
          <p:cNvPr id="15" name="テキスト ボックス 14"/>
          <p:cNvSpPr txBox="1"/>
          <p:nvPr/>
        </p:nvSpPr>
        <p:spPr>
          <a:xfrm>
            <a:off x="4094284" y="5430894"/>
            <a:ext cx="4003430"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サイトネーム：</a:t>
            </a:r>
            <a:r>
              <a:rPr kumimoji="1" lang="en-US" altLang="ja-JP" dirty="0" err="1">
                <a:latin typeface="Meiryo UI" panose="020B0604030504040204" pitchFamily="50" charset="-128"/>
                <a:ea typeface="Meiryo UI" panose="020B0604030504040204" pitchFamily="50" charset="-128"/>
              </a:rPr>
              <a:t>Cytoneme</a:t>
            </a:r>
            <a:endParaRPr kumimoji="1" lang="ja-JP" altLang="en-US" dirty="0">
              <a:latin typeface="Meiryo UI" panose="020B0604030504040204" pitchFamily="50" charset="-128"/>
              <a:ea typeface="Meiryo UI" panose="020B0604030504040204" pitchFamily="50" charset="-128"/>
            </a:endParaRPr>
          </a:p>
        </p:txBody>
      </p:sp>
      <p:sp>
        <p:nvSpPr>
          <p:cNvPr id="17" name="正方形/長方形 16"/>
          <p:cNvSpPr/>
          <p:nvPr/>
        </p:nvSpPr>
        <p:spPr>
          <a:xfrm>
            <a:off x="4838314" y="5781031"/>
            <a:ext cx="2515369" cy="369332"/>
          </a:xfrm>
          <a:prstGeom prst="rect">
            <a:avLst/>
          </a:prstGeom>
        </p:spPr>
        <p:txBody>
          <a:bodyPr wrap="none">
            <a:spAutoFit/>
          </a:bodyPr>
          <a:lstStyle/>
          <a:p>
            <a:r>
              <a:rPr lang="en-US" altLang="ja-JP" dirty="0">
                <a:latin typeface="Meiryo UI" panose="020B0604030504040204" pitchFamily="50" charset="-128"/>
                <a:ea typeface="Meiryo UI" panose="020B0604030504040204" pitchFamily="50" charset="-128"/>
              </a:rPr>
              <a:t>Membrane nanotube</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32179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ytoneme　エクソソーム」の画像検索結果">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698" y="750277"/>
            <a:ext cx="8084604" cy="5610227"/>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812324" y="3596514"/>
            <a:ext cx="2619000" cy="2137021"/>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endCxn id="3" idx="1"/>
          </p:cNvCxnSpPr>
          <p:nvPr/>
        </p:nvCxnSpPr>
        <p:spPr>
          <a:xfrm>
            <a:off x="1371600" y="2989385"/>
            <a:ext cx="824268" cy="92008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49744" y="2804719"/>
            <a:ext cx="726831"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糖鎖</a:t>
            </a:r>
          </a:p>
        </p:txBody>
      </p:sp>
      <p:sp>
        <p:nvSpPr>
          <p:cNvPr id="13" name="テキスト ボックス 12"/>
          <p:cNvSpPr txBox="1"/>
          <p:nvPr/>
        </p:nvSpPr>
        <p:spPr>
          <a:xfrm>
            <a:off x="209206" y="1597242"/>
            <a:ext cx="1442472"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エクソソーム</a:t>
            </a:r>
          </a:p>
        </p:txBody>
      </p:sp>
      <p:sp>
        <p:nvSpPr>
          <p:cNvPr id="14" name="円/楕円 13"/>
          <p:cNvSpPr/>
          <p:nvPr/>
        </p:nvSpPr>
        <p:spPr>
          <a:xfrm>
            <a:off x="2497014" y="911137"/>
            <a:ext cx="2661139" cy="1790251"/>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endCxn id="14" idx="2"/>
          </p:cNvCxnSpPr>
          <p:nvPr/>
        </p:nvCxnSpPr>
        <p:spPr>
          <a:xfrm flipV="1">
            <a:off x="1476575" y="1806263"/>
            <a:ext cx="1020439" cy="2253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10138302" y="2666219"/>
            <a:ext cx="1936117" cy="646331"/>
          </a:xfrm>
          <a:prstGeom prst="rect">
            <a:avLst/>
          </a:prstGeom>
          <a:noFill/>
        </p:spPr>
        <p:txBody>
          <a:bodyPr wrap="square" rtlCol="0">
            <a:spAutoFit/>
          </a:bodyPr>
          <a:lstStyle/>
          <a:p>
            <a:pPr algn="ctr"/>
            <a:r>
              <a:rPr lang="ja-JP" altLang="en-US" dirty="0">
                <a:latin typeface="Meiryo UI" panose="020B0604030504040204" pitchFamily="50" charset="-128"/>
                <a:ea typeface="Meiryo UI" panose="020B0604030504040204" pitchFamily="50" charset="-128"/>
              </a:rPr>
              <a:t>細胞膜ナノチューブ</a:t>
            </a:r>
            <a:endParaRPr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（サイトネーム）</a:t>
            </a:r>
          </a:p>
        </p:txBody>
      </p:sp>
      <p:sp>
        <p:nvSpPr>
          <p:cNvPr id="18" name="円/楕円 17"/>
          <p:cNvSpPr/>
          <p:nvPr/>
        </p:nvSpPr>
        <p:spPr>
          <a:xfrm>
            <a:off x="7486611" y="3358717"/>
            <a:ext cx="2810686" cy="2933672"/>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a:endCxn id="18" idx="7"/>
          </p:cNvCxnSpPr>
          <p:nvPr/>
        </p:nvCxnSpPr>
        <p:spPr>
          <a:xfrm flipH="1">
            <a:off x="9885682" y="3174051"/>
            <a:ext cx="555146" cy="6142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3458386" y="149976"/>
            <a:ext cx="5275227" cy="461665"/>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細胞間のコミュニケーション＆物質移動</a:t>
            </a:r>
          </a:p>
        </p:txBody>
      </p:sp>
      <p:sp>
        <p:nvSpPr>
          <p:cNvPr id="16" name="正方形/長方形 15"/>
          <p:cNvSpPr/>
          <p:nvPr/>
        </p:nvSpPr>
        <p:spPr>
          <a:xfrm>
            <a:off x="0" y="6356452"/>
            <a:ext cx="12192001" cy="307777"/>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（出典）</a:t>
            </a:r>
            <a:r>
              <a:rPr lang="en-US" altLang="ja-JP" sz="1400" dirty="0"/>
              <a:t>Schematic of </a:t>
            </a:r>
            <a:r>
              <a:rPr lang="en-US" altLang="ja-JP" sz="1400" dirty="0" err="1"/>
              <a:t>Wnt</a:t>
            </a:r>
            <a:r>
              <a:rPr lang="en-US" altLang="ja-JP" sz="1400" dirty="0"/>
              <a:t> processing and intra- and extracellular transport.</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hlinkClick r:id="rId5"/>
              </a:rPr>
              <a:t>https://royalsocietypublishing.org/doi/pdf/10.1098/rsob.170140</a:t>
            </a:r>
            <a:r>
              <a:rPr lang="ja-JP" altLang="en-US" sz="1200" dirty="0">
                <a:latin typeface="Meiryo UI" panose="020B0604030504040204" pitchFamily="50" charset="-128"/>
                <a:ea typeface="Meiryo UI" panose="020B0604030504040204" pitchFamily="50" charset="-128"/>
              </a:rPr>
              <a:t>　</a:t>
            </a:r>
          </a:p>
        </p:txBody>
      </p:sp>
    </p:spTree>
    <p:extLst>
      <p:ext uri="{BB962C8B-B14F-4D97-AF65-F5344CB8AC3E}">
        <p14:creationId xmlns:p14="http://schemas.microsoft.com/office/powerpoint/2010/main" val="1857489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3"/>
          <a:stretch>
            <a:fillRect/>
          </a:stretch>
        </p:blipFill>
        <p:spPr>
          <a:xfrm>
            <a:off x="375835" y="1513770"/>
            <a:ext cx="5057421" cy="4101901"/>
          </a:xfrm>
          <a:prstGeom prst="rect">
            <a:avLst/>
          </a:prstGeom>
        </p:spPr>
      </p:pic>
      <p:pic>
        <p:nvPicPr>
          <p:cNvPr id="19" name="図 18"/>
          <p:cNvPicPr>
            <a:picLocks noChangeAspect="1"/>
          </p:cNvPicPr>
          <p:nvPr/>
        </p:nvPicPr>
        <p:blipFill>
          <a:blip r:embed="rId4"/>
          <a:stretch>
            <a:fillRect/>
          </a:stretch>
        </p:blipFill>
        <p:spPr>
          <a:xfrm>
            <a:off x="5607392" y="1513771"/>
            <a:ext cx="6045346" cy="4101901"/>
          </a:xfrm>
          <a:prstGeom prst="rect">
            <a:avLst/>
          </a:prstGeom>
        </p:spPr>
      </p:pic>
      <p:sp>
        <p:nvSpPr>
          <p:cNvPr id="2" name="テキスト ボックス 1"/>
          <p:cNvSpPr txBox="1"/>
          <p:nvPr/>
        </p:nvSpPr>
        <p:spPr>
          <a:xfrm>
            <a:off x="3826566" y="397565"/>
            <a:ext cx="4552122" cy="584775"/>
          </a:xfrm>
          <a:prstGeom prst="rect">
            <a:avLst/>
          </a:prstGeom>
          <a:noFill/>
        </p:spPr>
        <p:txBody>
          <a:bodyPr wrap="square" rtlCol="0">
            <a:spAutoFit/>
          </a:bodyPr>
          <a:lstStyle/>
          <a:p>
            <a:pPr algn="ctr"/>
            <a:r>
              <a:rPr kumimoji="1" lang="ja-JP" altLang="en-US" sz="3200" dirty="0">
                <a:solidFill>
                  <a:srgbClr val="C00000"/>
                </a:solidFill>
                <a:latin typeface="UD デジタル 教科書体 NK-B" panose="02020700000000000000" pitchFamily="18" charset="-128"/>
                <a:ea typeface="UD デジタル 教科書体 NK-B" panose="02020700000000000000" pitchFamily="18" charset="-128"/>
              </a:rPr>
              <a:t>細胞膜ナノチューブ</a:t>
            </a:r>
          </a:p>
        </p:txBody>
      </p:sp>
    </p:spTree>
    <p:extLst>
      <p:ext uri="{BB962C8B-B14F-4D97-AF65-F5344CB8AC3E}">
        <p14:creationId xmlns:p14="http://schemas.microsoft.com/office/powerpoint/2010/main" val="1956800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線コネクタ 20"/>
          <p:cNvCxnSpPr>
            <a:endCxn id="19" idx="0"/>
          </p:cNvCxnSpPr>
          <p:nvPr/>
        </p:nvCxnSpPr>
        <p:spPr>
          <a:xfrm flipV="1">
            <a:off x="5157774" y="1854358"/>
            <a:ext cx="3844958" cy="553178"/>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3"/>
          </p:cNvCxnSpPr>
          <p:nvPr/>
        </p:nvCxnSpPr>
        <p:spPr>
          <a:xfrm>
            <a:off x="5157774" y="2667964"/>
            <a:ext cx="2560929" cy="2347868"/>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 name="Picture 17" descr="第01章03-013p_細胞の構造"/>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984" y="1741608"/>
            <a:ext cx="4031470" cy="3918411"/>
          </a:xfrm>
          <a:prstGeom prst="rect">
            <a:avLst/>
          </a:prstGeom>
          <a:noFill/>
          <a:ln>
            <a:noFill/>
          </a:ln>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円/楕円 6"/>
          <p:cNvSpPr/>
          <p:nvPr/>
        </p:nvSpPr>
        <p:spPr>
          <a:xfrm>
            <a:off x="5042028" y="2407534"/>
            <a:ext cx="231493" cy="231493"/>
          </a:xfrm>
          <a:prstGeom prst="ellipse">
            <a:avLst/>
          </a:prstGeom>
          <a:solidFill>
            <a:schemeClr val="accent4">
              <a:lumMod val="60000"/>
              <a:lumOff val="40000"/>
            </a:schemeClr>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00000"/>
              </a:solidFill>
            </a:endParaRPr>
          </a:p>
        </p:txBody>
      </p:sp>
      <p:sp>
        <p:nvSpPr>
          <p:cNvPr id="9" name="円/楕円 8"/>
          <p:cNvSpPr/>
          <p:nvPr/>
        </p:nvSpPr>
        <p:spPr>
          <a:xfrm>
            <a:off x="4586487" y="1808354"/>
            <a:ext cx="231493" cy="231493"/>
          </a:xfrm>
          <a:prstGeom prst="ellipse">
            <a:avLst/>
          </a:prstGeom>
          <a:solidFill>
            <a:schemeClr val="accent4">
              <a:lumMod val="60000"/>
              <a:lumOff val="40000"/>
            </a:schemeClr>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00000"/>
              </a:solidFill>
            </a:endParaRPr>
          </a:p>
        </p:txBody>
      </p:sp>
      <p:sp>
        <p:nvSpPr>
          <p:cNvPr id="10" name="円/楕円 9"/>
          <p:cNvSpPr/>
          <p:nvPr/>
        </p:nvSpPr>
        <p:spPr>
          <a:xfrm>
            <a:off x="5092455" y="1957664"/>
            <a:ext cx="231493" cy="231493"/>
          </a:xfrm>
          <a:prstGeom prst="ellipse">
            <a:avLst/>
          </a:prstGeom>
          <a:solidFill>
            <a:schemeClr val="accent4">
              <a:lumMod val="60000"/>
              <a:lumOff val="40000"/>
            </a:schemeClr>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00000"/>
              </a:solidFill>
            </a:endParaRPr>
          </a:p>
        </p:txBody>
      </p:sp>
      <p:cxnSp>
        <p:nvCxnSpPr>
          <p:cNvPr id="12" name="直線矢印コネクタ 11"/>
          <p:cNvCxnSpPr/>
          <p:nvPr/>
        </p:nvCxnSpPr>
        <p:spPr>
          <a:xfrm flipV="1">
            <a:off x="4817980" y="2581158"/>
            <a:ext cx="228177" cy="15490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4631164" y="2155593"/>
            <a:ext cx="461291" cy="32852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327107" y="2010912"/>
            <a:ext cx="238738" cy="17361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7186841" y="1854358"/>
            <a:ext cx="3631782" cy="3703897"/>
          </a:xfrm>
          <a:prstGeom prst="ellipse">
            <a:avLst/>
          </a:prstGeom>
          <a:solidFill>
            <a:schemeClr val="accent2">
              <a:lumMod val="20000"/>
              <a:lumOff val="80000"/>
            </a:schemeClr>
          </a:solidFill>
          <a:ln w="28575">
            <a:solidFill>
              <a:srgbClr val="C00000"/>
            </a:solidFill>
            <a:prstDash val="sys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7104689" y="1022897"/>
            <a:ext cx="3729977" cy="830997"/>
          </a:xfrm>
          <a:prstGeom prst="rect">
            <a:avLst/>
          </a:prstGeom>
          <a:noFill/>
        </p:spPr>
        <p:txBody>
          <a:bodyPr wrap="square" rtlCol="0">
            <a:spAutoFit/>
          </a:bodyPr>
          <a:lstStyle/>
          <a:p>
            <a:pPr algn="ctr"/>
            <a:r>
              <a:rPr kumimoji="1" lang="ja-JP" altLang="en-US" sz="4800" b="1" u="sng" dirty="0">
                <a:solidFill>
                  <a:srgbClr val="C00000"/>
                </a:solidFill>
                <a:latin typeface="Meiryo UI" panose="020B0604030504040204" pitchFamily="50" charset="-128"/>
                <a:ea typeface="Meiryo UI" panose="020B0604030504040204" pitchFamily="50" charset="-128"/>
              </a:rPr>
              <a:t>エクソソーム</a:t>
            </a:r>
          </a:p>
        </p:txBody>
      </p:sp>
      <p:sp>
        <p:nvSpPr>
          <p:cNvPr id="32" name="テキスト ボックス 31"/>
          <p:cNvSpPr txBox="1"/>
          <p:nvPr/>
        </p:nvSpPr>
        <p:spPr>
          <a:xfrm>
            <a:off x="2021270" y="399489"/>
            <a:ext cx="2222013" cy="1200329"/>
          </a:xfrm>
          <a:prstGeom prst="rect">
            <a:avLst/>
          </a:prstGeom>
          <a:noFill/>
        </p:spPr>
        <p:txBody>
          <a:bodyPr wrap="square" rtlCol="0">
            <a:spAutoFit/>
          </a:bodyPr>
          <a:lstStyle/>
          <a:p>
            <a:pPr algn="ctr"/>
            <a:r>
              <a:rPr kumimoji="1" lang="ja-JP" altLang="en-US" sz="7200" b="1" dirty="0">
                <a:latin typeface="Meiryo UI" panose="020B0604030504040204" pitchFamily="50" charset="-128"/>
                <a:ea typeface="Meiryo UI" panose="020B0604030504040204" pitchFamily="50" charset="-128"/>
              </a:rPr>
              <a:t>細胞</a:t>
            </a:r>
          </a:p>
        </p:txBody>
      </p:sp>
      <p:sp>
        <p:nvSpPr>
          <p:cNvPr id="33" name="テキスト ボックス 32"/>
          <p:cNvSpPr txBox="1"/>
          <p:nvPr/>
        </p:nvSpPr>
        <p:spPr>
          <a:xfrm>
            <a:off x="7718703" y="538740"/>
            <a:ext cx="2817606" cy="707886"/>
          </a:xfrm>
          <a:prstGeom prst="rect">
            <a:avLst/>
          </a:prstGeom>
          <a:noFill/>
        </p:spPr>
        <p:txBody>
          <a:bodyPr wrap="square" rtlCol="0">
            <a:spAutoFit/>
          </a:bodyPr>
          <a:lstStyle/>
          <a:p>
            <a:pPr algn="ctr"/>
            <a:r>
              <a:rPr kumimoji="1" lang="en-US" altLang="ja-JP" sz="4000" dirty="0" err="1"/>
              <a:t>Exosomes</a:t>
            </a:r>
            <a:endParaRPr kumimoji="1" lang="ja-JP" altLang="en-US" sz="4000" dirty="0"/>
          </a:p>
        </p:txBody>
      </p:sp>
      <p:cxnSp>
        <p:nvCxnSpPr>
          <p:cNvPr id="38" name="直線矢印コネクタ 37"/>
          <p:cNvCxnSpPr/>
          <p:nvPr/>
        </p:nvCxnSpPr>
        <p:spPr>
          <a:xfrm flipV="1">
            <a:off x="2789274" y="3935393"/>
            <a:ext cx="256445" cy="616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157606" y="4467302"/>
            <a:ext cx="894162" cy="400110"/>
          </a:xfrm>
          <a:prstGeom prst="rect">
            <a:avLst/>
          </a:prstGeom>
          <a:noFill/>
        </p:spPr>
        <p:txBody>
          <a:bodyPr wrap="square" rtlCol="0">
            <a:spAutoFit/>
          </a:bodyPr>
          <a:lstStyle/>
          <a:p>
            <a:pPr algn="ctr"/>
            <a:r>
              <a:rPr kumimoji="1" lang="en-US" altLang="ja-JP" sz="2000" b="1" dirty="0">
                <a:latin typeface="Meiryo UI" panose="020B0604030504040204" pitchFamily="50" charset="-128"/>
                <a:ea typeface="Meiryo UI" panose="020B0604030504040204" pitchFamily="50" charset="-128"/>
              </a:rPr>
              <a:t>DNA</a:t>
            </a:r>
            <a:endParaRPr kumimoji="1" lang="ja-JP" altLang="en-US" sz="2000" b="1" dirty="0">
              <a:latin typeface="Meiryo UI" panose="020B0604030504040204" pitchFamily="50" charset="-128"/>
              <a:ea typeface="Meiryo UI" panose="020B0604030504040204" pitchFamily="50" charset="-128"/>
            </a:endParaRPr>
          </a:p>
        </p:txBody>
      </p:sp>
      <p:cxnSp>
        <p:nvCxnSpPr>
          <p:cNvPr id="43" name="直線矢印コネクタ 42"/>
          <p:cNvCxnSpPr>
            <a:stCxn id="44" idx="0"/>
          </p:cNvCxnSpPr>
          <p:nvPr/>
        </p:nvCxnSpPr>
        <p:spPr>
          <a:xfrm flipH="1" flipV="1">
            <a:off x="3276292" y="5431443"/>
            <a:ext cx="1881" cy="8107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2439008" y="6242197"/>
            <a:ext cx="1678329"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ミトコンドリア</a:t>
            </a:r>
          </a:p>
        </p:txBody>
      </p:sp>
      <p:sp>
        <p:nvSpPr>
          <p:cNvPr id="45" name="テキスト ボックス 44"/>
          <p:cNvSpPr txBox="1"/>
          <p:nvPr/>
        </p:nvSpPr>
        <p:spPr>
          <a:xfrm>
            <a:off x="4277895" y="5572392"/>
            <a:ext cx="1308345"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ゴルジ体</a:t>
            </a:r>
          </a:p>
        </p:txBody>
      </p:sp>
      <p:cxnSp>
        <p:nvCxnSpPr>
          <p:cNvPr id="49" name="直線矢印コネクタ 48"/>
          <p:cNvCxnSpPr>
            <a:stCxn id="45" idx="0"/>
          </p:cNvCxnSpPr>
          <p:nvPr/>
        </p:nvCxnSpPr>
        <p:spPr>
          <a:xfrm flipH="1" flipV="1">
            <a:off x="4446476" y="3345084"/>
            <a:ext cx="485592" cy="22273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689773" y="2071746"/>
            <a:ext cx="617587" cy="367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66" y="1886257"/>
            <a:ext cx="871016"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糖鎖</a:t>
            </a:r>
          </a:p>
        </p:txBody>
      </p:sp>
      <p:cxnSp>
        <p:nvCxnSpPr>
          <p:cNvPr id="54" name="直線矢印コネクタ 53"/>
          <p:cNvCxnSpPr/>
          <p:nvPr/>
        </p:nvCxnSpPr>
        <p:spPr>
          <a:xfrm>
            <a:off x="1435261" y="1314738"/>
            <a:ext cx="447081" cy="7799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612688" y="1088697"/>
            <a:ext cx="871016"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細胞膜</a:t>
            </a:r>
          </a:p>
        </p:txBody>
      </p:sp>
      <p:cxnSp>
        <p:nvCxnSpPr>
          <p:cNvPr id="58" name="直線矢印コネクタ 57"/>
          <p:cNvCxnSpPr/>
          <p:nvPr/>
        </p:nvCxnSpPr>
        <p:spPr>
          <a:xfrm flipV="1">
            <a:off x="474562" y="3530811"/>
            <a:ext cx="1275866" cy="6129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55365" y="4097970"/>
            <a:ext cx="871016"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小胞体</a:t>
            </a:r>
          </a:p>
        </p:txBody>
      </p:sp>
      <p:sp>
        <p:nvSpPr>
          <p:cNvPr id="60" name="角丸四角形吹き出し 59"/>
          <p:cNvSpPr/>
          <p:nvPr/>
        </p:nvSpPr>
        <p:spPr>
          <a:xfrm>
            <a:off x="5157773" y="585585"/>
            <a:ext cx="1763887" cy="676055"/>
          </a:xfrm>
          <a:prstGeom prst="wedgeRoundRectCallout">
            <a:avLst>
              <a:gd name="adj1" fmla="val -70501"/>
              <a:gd name="adj2" fmla="val 1287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Meiryo UI" panose="020B0604030504040204" pitchFamily="50" charset="-128"/>
                <a:ea typeface="Meiryo UI" panose="020B0604030504040204" pitchFamily="50" charset="-128"/>
              </a:rPr>
              <a:t>細胞内部から</a:t>
            </a:r>
            <a:endParaRPr kumimoji="1" lang="en-US" altLang="ja-JP" sz="1600" dirty="0">
              <a:solidFill>
                <a:schemeClr val="tx1"/>
              </a:solidFill>
              <a:latin typeface="Meiryo UI" panose="020B0604030504040204" pitchFamily="50" charset="-128"/>
              <a:ea typeface="Meiryo UI" panose="020B0604030504040204" pitchFamily="50" charset="-128"/>
            </a:endParaRPr>
          </a:p>
          <a:p>
            <a:pPr algn="ctr"/>
            <a:r>
              <a:rPr kumimoji="1" lang="ja-JP" altLang="en-US" sz="1600" dirty="0">
                <a:solidFill>
                  <a:schemeClr val="tx1"/>
                </a:solidFill>
                <a:latin typeface="Meiryo UI" panose="020B0604030504040204" pitchFamily="50" charset="-128"/>
                <a:ea typeface="Meiryo UI" panose="020B0604030504040204" pitchFamily="50" charset="-128"/>
              </a:rPr>
              <a:t>放出される物質</a:t>
            </a:r>
          </a:p>
        </p:txBody>
      </p:sp>
      <p:sp>
        <p:nvSpPr>
          <p:cNvPr id="62" name="角丸四角形吹き出し 61"/>
          <p:cNvSpPr/>
          <p:nvPr/>
        </p:nvSpPr>
        <p:spPr>
          <a:xfrm>
            <a:off x="5157772" y="585585"/>
            <a:ext cx="1763887" cy="676055"/>
          </a:xfrm>
          <a:prstGeom prst="wedgeRoundRectCallout">
            <a:avLst>
              <a:gd name="adj1" fmla="val -42941"/>
              <a:gd name="adj2" fmla="val 1488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右矢印 62"/>
          <p:cNvSpPr/>
          <p:nvPr/>
        </p:nvSpPr>
        <p:spPr>
          <a:xfrm>
            <a:off x="6921659" y="746636"/>
            <a:ext cx="960700" cy="27595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2982655" y="2038202"/>
            <a:ext cx="1308345" cy="369332"/>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リソソーム</a:t>
            </a:r>
            <a:endParaRPr kumimoji="1" lang="ja-JP" altLang="en-US" b="1" dirty="0">
              <a:latin typeface="Meiryo UI" panose="020B0604030504040204" pitchFamily="50" charset="-128"/>
              <a:ea typeface="Meiryo UI" panose="020B0604030504040204" pitchFamily="50" charset="-128"/>
            </a:endParaRPr>
          </a:p>
        </p:txBody>
      </p:sp>
      <p:pic>
        <p:nvPicPr>
          <p:cNvPr id="72" name="Picture 200" descr="figure-01-02.jpg                                               0002D558projects                       B63F16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8010995" y="2241899"/>
            <a:ext cx="1983472" cy="614775"/>
          </a:xfrm>
          <a:prstGeom prst="rect">
            <a:avLst/>
          </a:prstGeom>
          <a:noFill/>
          <a:extLst>
            <a:ext uri="{909E8E84-426E-40DD-AFC4-6F175D3DCCD1}">
              <a14:hiddenFill xmlns:a14="http://schemas.microsoft.com/office/drawing/2010/main">
                <a:solidFill>
                  <a:srgbClr val="FFFFFF"/>
                </a:solidFill>
              </a14:hiddenFill>
            </a:ext>
          </a:extLst>
        </p:spPr>
      </p:pic>
      <p:pic>
        <p:nvPicPr>
          <p:cNvPr id="73" name="図 72"/>
          <p:cNvPicPr>
            <a:picLocks noChangeAspect="1"/>
          </p:cNvPicPr>
          <p:nvPr/>
        </p:nvPicPr>
        <p:blipFill>
          <a:blip r:embed="rId4"/>
          <a:stretch>
            <a:fillRect/>
          </a:stretch>
        </p:blipFill>
        <p:spPr>
          <a:xfrm rot="5400000">
            <a:off x="8667525" y="2301143"/>
            <a:ext cx="670409" cy="2414518"/>
          </a:xfrm>
          <a:prstGeom prst="rect">
            <a:avLst/>
          </a:prstGeom>
        </p:spPr>
      </p:pic>
      <p:pic>
        <p:nvPicPr>
          <p:cNvPr id="74" name="図 73"/>
          <p:cNvPicPr>
            <a:picLocks noChangeAspect="1"/>
          </p:cNvPicPr>
          <p:nvPr/>
        </p:nvPicPr>
        <p:blipFill>
          <a:blip r:embed="rId5"/>
          <a:stretch>
            <a:fillRect/>
          </a:stretch>
        </p:blipFill>
        <p:spPr>
          <a:xfrm>
            <a:off x="8262111" y="4138514"/>
            <a:ext cx="1516075" cy="1186962"/>
          </a:xfrm>
          <a:prstGeom prst="rect">
            <a:avLst/>
          </a:prstGeom>
        </p:spPr>
      </p:pic>
      <p:sp>
        <p:nvSpPr>
          <p:cNvPr id="75" name="テキスト ボックス 74"/>
          <p:cNvSpPr txBox="1"/>
          <p:nvPr/>
        </p:nvSpPr>
        <p:spPr>
          <a:xfrm>
            <a:off x="8511471" y="1934164"/>
            <a:ext cx="982521" cy="369332"/>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DNA</a:t>
            </a:r>
            <a:endParaRPr kumimoji="1" lang="ja-JP" altLang="en-US" b="1" dirty="0">
              <a:latin typeface="Meiryo UI" panose="020B0604030504040204" pitchFamily="50" charset="-128"/>
              <a:ea typeface="Meiryo UI" panose="020B0604030504040204" pitchFamily="50" charset="-128"/>
            </a:endParaRPr>
          </a:p>
        </p:txBody>
      </p:sp>
      <p:sp>
        <p:nvSpPr>
          <p:cNvPr id="76" name="テキスト ボックス 75"/>
          <p:cNvSpPr txBox="1"/>
          <p:nvPr/>
        </p:nvSpPr>
        <p:spPr>
          <a:xfrm>
            <a:off x="8211876" y="2856675"/>
            <a:ext cx="1581709"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色々な</a:t>
            </a:r>
            <a:r>
              <a:rPr kumimoji="1" lang="en-US" altLang="ja-JP" b="1" dirty="0">
                <a:latin typeface="Meiryo UI" panose="020B0604030504040204" pitchFamily="50" charset="-128"/>
                <a:ea typeface="Meiryo UI" panose="020B0604030504040204" pitchFamily="50" charset="-128"/>
              </a:rPr>
              <a:t>RNA</a:t>
            </a:r>
            <a:endParaRPr kumimoji="1" lang="ja-JP" altLang="en-US" b="1" dirty="0">
              <a:latin typeface="Meiryo UI" panose="020B0604030504040204" pitchFamily="50" charset="-128"/>
              <a:ea typeface="Meiryo UI" panose="020B0604030504040204" pitchFamily="50" charset="-128"/>
            </a:endParaRPr>
          </a:p>
        </p:txBody>
      </p:sp>
      <p:sp>
        <p:nvSpPr>
          <p:cNvPr id="77" name="テキスト ボックス 76"/>
          <p:cNvSpPr txBox="1"/>
          <p:nvPr/>
        </p:nvSpPr>
        <p:spPr>
          <a:xfrm>
            <a:off x="7980332" y="3815361"/>
            <a:ext cx="2210821"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様々なタンパク質</a:t>
            </a:r>
          </a:p>
        </p:txBody>
      </p:sp>
      <p:cxnSp>
        <p:nvCxnSpPr>
          <p:cNvPr id="40" name="直線矢印コネクタ 39"/>
          <p:cNvCxnSpPr>
            <a:stCxn id="44" idx="0"/>
          </p:cNvCxnSpPr>
          <p:nvPr/>
        </p:nvCxnSpPr>
        <p:spPr>
          <a:xfrm flipH="1" flipV="1">
            <a:off x="1663051" y="4554677"/>
            <a:ext cx="1615122" cy="16875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953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4866"/>
            <a:ext cx="12192000"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NIH</a:t>
            </a:r>
            <a:r>
              <a:rPr lang="ja-JP" altLang="en-US" sz="3200" b="1" dirty="0">
                <a:latin typeface="Meiryo UI" panose="020B0604030504040204" pitchFamily="50" charset="-128"/>
                <a:ea typeface="Meiryo UI" panose="020B0604030504040204" pitchFamily="50" charset="-128"/>
              </a:rPr>
              <a:t>組織概要</a:t>
            </a:r>
          </a:p>
        </p:txBody>
      </p:sp>
      <p:sp>
        <p:nvSpPr>
          <p:cNvPr id="2" name="角丸四角形 1"/>
          <p:cNvSpPr/>
          <p:nvPr/>
        </p:nvSpPr>
        <p:spPr>
          <a:xfrm>
            <a:off x="4161421" y="1067438"/>
            <a:ext cx="3948112" cy="647700"/>
          </a:xfrm>
          <a:prstGeom prst="roundRect">
            <a:avLst>
              <a:gd name="adj" fmla="val 36275"/>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游ゴシック" panose="020B0400000000000000" pitchFamily="50" charset="-128"/>
                <a:ea typeface="游ゴシック" panose="020B0400000000000000" pitchFamily="50" charset="-128"/>
              </a:rPr>
              <a:t>国立衛生研究所</a:t>
            </a:r>
            <a:r>
              <a:rPr kumimoji="1" lang="ja-JP" altLang="en-US" dirty="0">
                <a:latin typeface="游ゴシック" panose="020B0400000000000000" pitchFamily="50" charset="-128"/>
                <a:ea typeface="游ゴシック" panose="020B0400000000000000" pitchFamily="50" charset="-128"/>
              </a:rPr>
              <a:t>（</a:t>
            </a:r>
            <a:r>
              <a:rPr kumimoji="1" lang="en-US" altLang="ja-JP" dirty="0">
                <a:latin typeface="游ゴシック" panose="020B0400000000000000" pitchFamily="50" charset="-128"/>
                <a:ea typeface="游ゴシック" panose="020B0400000000000000" pitchFamily="50" charset="-128"/>
              </a:rPr>
              <a:t>NIH</a:t>
            </a:r>
            <a:r>
              <a:rPr kumimoji="1" lang="ja-JP" altLang="en-US" dirty="0">
                <a:latin typeface="游ゴシック" panose="020B0400000000000000" pitchFamily="50" charset="-128"/>
                <a:ea typeface="游ゴシック" panose="020B0400000000000000" pitchFamily="50" charset="-128"/>
              </a:rPr>
              <a:t>）</a:t>
            </a:r>
            <a:endParaRPr lang="en-US" altLang="ja-JP" dirty="0">
              <a:latin typeface="游ゴシック" panose="020B0400000000000000" pitchFamily="50" charset="-128"/>
              <a:ea typeface="游ゴシック" panose="020B0400000000000000" pitchFamily="50" charset="-128"/>
            </a:endParaRPr>
          </a:p>
          <a:p>
            <a:pPr algn="ctr"/>
            <a:r>
              <a:rPr lang="en-US" altLang="ja-JP" sz="1400" dirty="0">
                <a:latin typeface="游ゴシック" panose="020B0400000000000000" pitchFamily="50" charset="-128"/>
                <a:ea typeface="游ゴシック" panose="020B0400000000000000" pitchFamily="50" charset="-128"/>
              </a:rPr>
              <a:t>NIH Office of the Director (OD)</a:t>
            </a:r>
            <a:endParaRPr kumimoji="1" lang="en-US" altLang="ja-JP" sz="1400" dirty="0">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28994" y="1220485"/>
            <a:ext cx="2827249" cy="369332"/>
          </a:xfrm>
          <a:prstGeom prst="rect">
            <a:avLst/>
          </a:prstGeom>
        </p:spPr>
        <p:txBody>
          <a:bodyPr wrap="none">
            <a:spAutoFit/>
          </a:bodyPr>
          <a:lstStyle/>
          <a:p>
            <a:r>
              <a:rPr lang="en-US" altLang="ja-JP" dirty="0"/>
              <a:t>National Institutes of Health</a:t>
            </a:r>
            <a:endParaRPr lang="ja-JP" altLang="en-US" dirty="0"/>
          </a:p>
        </p:txBody>
      </p:sp>
      <p:sp>
        <p:nvSpPr>
          <p:cNvPr id="4" name="正方形/長方形 3"/>
          <p:cNvSpPr/>
          <p:nvPr/>
        </p:nvSpPr>
        <p:spPr>
          <a:xfrm>
            <a:off x="3428887" y="462016"/>
            <a:ext cx="5407249" cy="553998"/>
          </a:xfrm>
          <a:prstGeom prst="rect">
            <a:avLst/>
          </a:prstGeom>
        </p:spPr>
        <p:txBody>
          <a:bodyPr wrap="none">
            <a:spAutoFit/>
          </a:bodyPr>
          <a:lstStyle/>
          <a:p>
            <a:pPr algn="ctr"/>
            <a:r>
              <a:rPr lang="ja-JP" altLang="en-US" sz="1600" b="1" dirty="0">
                <a:solidFill>
                  <a:srgbClr val="545454"/>
                </a:solidFill>
                <a:latin typeface="游ゴシック" panose="020B0400000000000000" pitchFamily="50" charset="-128"/>
                <a:ea typeface="游ゴシック" panose="020B0400000000000000" pitchFamily="50" charset="-128"/>
              </a:rPr>
              <a:t>米連邦保健福祉省</a:t>
            </a:r>
            <a:endParaRPr lang="en-US" altLang="ja-JP" sz="1600" b="1" dirty="0">
              <a:solidFill>
                <a:srgbClr val="545454"/>
              </a:solidFill>
              <a:latin typeface="游ゴシック" panose="020B0400000000000000" pitchFamily="50" charset="-128"/>
              <a:ea typeface="游ゴシック" panose="020B0400000000000000" pitchFamily="50" charset="-128"/>
            </a:endParaRPr>
          </a:p>
          <a:p>
            <a:pPr algn="ctr"/>
            <a:r>
              <a:rPr lang="en-US" altLang="ja-JP" sz="1400" dirty="0">
                <a:solidFill>
                  <a:srgbClr val="545454"/>
                </a:solidFill>
                <a:latin typeface="游ゴシック" panose="020B0400000000000000" pitchFamily="50" charset="-128"/>
                <a:ea typeface="游ゴシック" panose="020B0400000000000000" pitchFamily="50" charset="-128"/>
              </a:rPr>
              <a:t>United States Department of Health and Human Services, HHS</a:t>
            </a:r>
            <a:endParaRPr lang="ja-JP" altLang="en-US" sz="1400" dirty="0">
              <a:latin typeface="游ゴシック" panose="020B0400000000000000" pitchFamily="50" charset="-128"/>
              <a:ea typeface="游ゴシック" panose="020B0400000000000000"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608" y="1059189"/>
            <a:ext cx="962025" cy="628650"/>
          </a:xfrm>
          <a:prstGeom prst="rect">
            <a:avLst/>
          </a:prstGeom>
        </p:spPr>
      </p:pic>
      <p:sp>
        <p:nvSpPr>
          <p:cNvPr id="12" name="角丸四角形 11"/>
          <p:cNvSpPr/>
          <p:nvPr/>
        </p:nvSpPr>
        <p:spPr>
          <a:xfrm>
            <a:off x="50800" y="183506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国立がん研究所</a:t>
            </a:r>
            <a:endParaRPr kumimoji="1" lang="en-US" altLang="ja-JP"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a:endParaRPr kumimoji="1" lang="en-US" altLang="ja-JP" b="1" dirty="0">
              <a:solidFill>
                <a:srgbClr val="C00000"/>
              </a:solidFill>
              <a:latin typeface="Meiryo UI" panose="020B0604030504040204" pitchFamily="50" charset="-128"/>
              <a:ea typeface="Meiryo UI" panose="020B0604030504040204" pitchFamily="50" charset="-128"/>
            </a:endParaRPr>
          </a:p>
        </p:txBody>
      </p:sp>
      <p:sp>
        <p:nvSpPr>
          <p:cNvPr id="28" name="角丸四角形 27"/>
          <p:cNvSpPr/>
          <p:nvPr/>
        </p:nvSpPr>
        <p:spPr>
          <a:xfrm>
            <a:off x="3064879" y="183506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国立眼研究所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29" name="角丸四角形 28"/>
          <p:cNvSpPr/>
          <p:nvPr/>
        </p:nvSpPr>
        <p:spPr>
          <a:xfrm>
            <a:off x="6215347" y="18239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国立心肺血研究所</a:t>
            </a:r>
            <a:endParaRPr kumimoji="1" lang="en-US" altLang="ja-JP"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a:endParaRPr kumimoji="1" lang="en-US" altLang="ja-JP" b="1" dirty="0">
              <a:solidFill>
                <a:schemeClr val="bg1"/>
              </a:solidFill>
              <a:latin typeface="Meiryo UI" panose="020B0604030504040204" pitchFamily="50" charset="-128"/>
              <a:ea typeface="Meiryo UI" panose="020B0604030504040204" pitchFamily="50" charset="-128"/>
            </a:endParaRPr>
          </a:p>
        </p:txBody>
      </p:sp>
      <p:sp>
        <p:nvSpPr>
          <p:cNvPr id="30" name="角丸四角形 29"/>
          <p:cNvSpPr/>
          <p:nvPr/>
        </p:nvSpPr>
        <p:spPr>
          <a:xfrm>
            <a:off x="9229426" y="18239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国立ヒトゲノム研究所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1" name="角丸四角形 30"/>
          <p:cNvSpPr/>
          <p:nvPr/>
        </p:nvSpPr>
        <p:spPr>
          <a:xfrm>
            <a:off x="75495" y="257373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国立老化研究所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2" name="角丸四角形 31"/>
          <p:cNvSpPr/>
          <p:nvPr/>
        </p:nvSpPr>
        <p:spPr>
          <a:xfrm>
            <a:off x="3089574" y="257373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Meiryo UI" panose="020B0604030504040204" pitchFamily="50" charset="-128"/>
                <a:ea typeface="Meiryo UI" panose="020B0604030504040204" pitchFamily="50" charset="-128"/>
              </a:rPr>
              <a:t>国立アルコール乱用・</a:t>
            </a:r>
            <a:r>
              <a:rPr lang="ja-JP" altLang="en-US" sz="1400" b="1" dirty="0">
                <a:latin typeface="Meiryo UI" panose="020B0604030504040204" pitchFamily="50" charset="-128"/>
                <a:ea typeface="Meiryo UI" panose="020B0604030504040204" pitchFamily="50" charset="-128"/>
              </a:rPr>
              <a:t>依存症研究所</a:t>
            </a:r>
            <a:endParaRPr lang="en-US" altLang="ja-JP" sz="1400" b="1" dirty="0">
              <a:latin typeface="Meiryo UI" panose="020B0604030504040204" pitchFamily="50" charset="-128"/>
              <a:ea typeface="Meiryo UI" panose="020B0604030504040204" pitchFamily="50" charset="-128"/>
            </a:endParaRPr>
          </a:p>
          <a:p>
            <a:pPr algn="ctr"/>
            <a:endParaRPr kumimoji="1" lang="en-US" altLang="ja-JP" sz="1400" b="1" dirty="0">
              <a:latin typeface="Meiryo UI" panose="020B0604030504040204" pitchFamily="50" charset="-128"/>
              <a:ea typeface="Meiryo UI" panose="020B0604030504040204" pitchFamily="50" charset="-128"/>
            </a:endParaRPr>
          </a:p>
        </p:txBody>
      </p:sp>
      <p:sp>
        <p:nvSpPr>
          <p:cNvPr id="33" name="角丸四角形 32"/>
          <p:cNvSpPr/>
          <p:nvPr/>
        </p:nvSpPr>
        <p:spPr>
          <a:xfrm>
            <a:off x="6240042" y="256262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国立関節炎骨格皮膚研究所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4" name="角丸四角形 33"/>
          <p:cNvSpPr/>
          <p:nvPr/>
        </p:nvSpPr>
        <p:spPr>
          <a:xfrm>
            <a:off x="9254121" y="256262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国立アレルギー感染症研究所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5" name="角丸四角形 34"/>
          <p:cNvSpPr/>
          <p:nvPr/>
        </p:nvSpPr>
        <p:spPr>
          <a:xfrm>
            <a:off x="75495" y="331240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国立小児保健発達研究所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6" name="角丸四角形 35"/>
          <p:cNvSpPr/>
          <p:nvPr/>
        </p:nvSpPr>
        <p:spPr>
          <a:xfrm>
            <a:off x="3089574" y="331240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国立聴覚・伝達障害研究所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7" name="角丸四角形 36"/>
          <p:cNvSpPr/>
          <p:nvPr/>
        </p:nvSpPr>
        <p:spPr>
          <a:xfrm>
            <a:off x="6240042" y="330129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国立歯科・頭蓋顔面研究所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8" name="角丸四角形 37"/>
          <p:cNvSpPr/>
          <p:nvPr/>
        </p:nvSpPr>
        <p:spPr>
          <a:xfrm>
            <a:off x="9254121" y="330129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latin typeface="Meiryo UI" panose="020B0604030504040204" pitchFamily="50" charset="-128"/>
                <a:ea typeface="Meiryo UI" panose="020B0604030504040204" pitchFamily="50" charset="-128"/>
              </a:rPr>
              <a:t>国立画像生物医学・</a:t>
            </a:r>
            <a:r>
              <a:rPr lang="ja-JP" altLang="en-US" sz="1300" b="1" dirty="0">
                <a:latin typeface="Meiryo UI" panose="020B0604030504040204" pitchFamily="50" charset="-128"/>
                <a:ea typeface="Meiryo UI" panose="020B0604030504040204" pitchFamily="50" charset="-128"/>
              </a:rPr>
              <a:t>生物工学</a:t>
            </a:r>
            <a:r>
              <a:rPr kumimoji="1" lang="ja-JP" altLang="en-US" sz="1300" b="1" dirty="0">
                <a:latin typeface="Meiryo UI" panose="020B0604030504040204" pitchFamily="50" charset="-128"/>
                <a:ea typeface="Meiryo UI" panose="020B0604030504040204" pitchFamily="50" charset="-128"/>
              </a:rPr>
              <a:t>研究所</a:t>
            </a:r>
            <a:endParaRPr kumimoji="1" lang="en-US" altLang="ja-JP" sz="1300" b="1" dirty="0">
              <a:latin typeface="Meiryo UI" panose="020B0604030504040204" pitchFamily="50" charset="-128"/>
              <a:ea typeface="Meiryo UI" panose="020B0604030504040204" pitchFamily="50" charset="-128"/>
            </a:endParaRPr>
          </a:p>
          <a:p>
            <a:pPr algn="ctr"/>
            <a:endParaRPr kumimoji="1" lang="en-US" altLang="ja-JP" sz="1300" b="1" dirty="0">
              <a:latin typeface="Meiryo UI" panose="020B0604030504040204" pitchFamily="50" charset="-128"/>
              <a:ea typeface="Meiryo UI" panose="020B0604030504040204" pitchFamily="50" charset="-128"/>
            </a:endParaRPr>
          </a:p>
        </p:txBody>
      </p:sp>
      <p:sp>
        <p:nvSpPr>
          <p:cNvPr id="39" name="角丸四角形 38"/>
          <p:cNvSpPr/>
          <p:nvPr/>
        </p:nvSpPr>
        <p:spPr>
          <a:xfrm>
            <a:off x="75495" y="402424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latin typeface="Meiryo UI" panose="020B0604030504040204" pitchFamily="50" charset="-128"/>
                <a:ea typeface="Meiryo UI" panose="020B0604030504040204" pitchFamily="50" charset="-128"/>
              </a:rPr>
              <a:t>国立糖尿病・消化器・腎疾患研究所</a:t>
            </a:r>
            <a:endParaRPr kumimoji="1" lang="en-US" altLang="ja-JP" sz="1300" b="1" dirty="0">
              <a:latin typeface="Meiryo UI" panose="020B0604030504040204" pitchFamily="50" charset="-128"/>
              <a:ea typeface="Meiryo UI" panose="020B0604030504040204" pitchFamily="50" charset="-128"/>
            </a:endParaRPr>
          </a:p>
          <a:p>
            <a:pPr algn="ctr"/>
            <a:endParaRPr kumimoji="1" lang="en-US" altLang="ja-JP" sz="1200" b="1" dirty="0">
              <a:latin typeface="Meiryo UI" panose="020B0604030504040204" pitchFamily="50" charset="-128"/>
              <a:ea typeface="Meiryo UI" panose="020B0604030504040204" pitchFamily="50" charset="-128"/>
            </a:endParaRPr>
          </a:p>
        </p:txBody>
      </p:sp>
      <p:sp>
        <p:nvSpPr>
          <p:cNvPr id="40" name="角丸四角形 39"/>
          <p:cNvSpPr/>
          <p:nvPr/>
        </p:nvSpPr>
        <p:spPr>
          <a:xfrm>
            <a:off x="3089574" y="402424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国立精神衛生研究所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1" name="角丸四角形 40"/>
          <p:cNvSpPr/>
          <p:nvPr/>
        </p:nvSpPr>
        <p:spPr>
          <a:xfrm>
            <a:off x="6240042" y="401312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国立神経疾患・脳卒中</a:t>
            </a:r>
            <a:r>
              <a:rPr lang="ja-JP" altLang="en-US" sz="1600" b="1" dirty="0">
                <a:latin typeface="Meiryo UI" panose="020B0604030504040204" pitchFamily="50" charset="-128"/>
                <a:ea typeface="Meiryo UI" panose="020B0604030504040204" pitchFamily="50" charset="-128"/>
              </a:rPr>
              <a:t>研究所</a:t>
            </a:r>
            <a:endParaRPr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42" name="角丸四角形 41"/>
          <p:cNvSpPr/>
          <p:nvPr/>
        </p:nvSpPr>
        <p:spPr>
          <a:xfrm>
            <a:off x="9254121" y="401312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国立薬物乱用研究所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3" name="角丸四角形 42"/>
          <p:cNvSpPr/>
          <p:nvPr/>
        </p:nvSpPr>
        <p:spPr>
          <a:xfrm>
            <a:off x="75495" y="4778956"/>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国立看護研究所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4" name="角丸四角形 43"/>
          <p:cNvSpPr/>
          <p:nvPr/>
        </p:nvSpPr>
        <p:spPr>
          <a:xfrm>
            <a:off x="3089574" y="4778956"/>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国立医学図書館</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5" name="角丸四角形 44"/>
          <p:cNvSpPr/>
          <p:nvPr/>
        </p:nvSpPr>
        <p:spPr>
          <a:xfrm>
            <a:off x="6240042" y="4767844"/>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国立環境衛生科学研究所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6" name="角丸四角形 45"/>
          <p:cNvSpPr/>
          <p:nvPr/>
        </p:nvSpPr>
        <p:spPr>
          <a:xfrm>
            <a:off x="9254121" y="4767844"/>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国立一般医科学研究所</a:t>
            </a:r>
            <a:endParaRPr kumimoji="1" lang="en-US" altLang="ja-JP"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a:p>
            <a:pPr algn="ctr"/>
            <a:endParaRPr kumimoji="1" lang="en-US" altLang="ja-JP" b="1" dirty="0">
              <a:solidFill>
                <a:schemeClr val="bg1"/>
              </a:solidFill>
              <a:latin typeface="Meiryo UI" panose="020B0604030504040204" pitchFamily="50" charset="-128"/>
              <a:ea typeface="Meiryo UI" panose="020B0604030504040204" pitchFamily="50" charset="-128"/>
            </a:endParaRPr>
          </a:p>
        </p:txBody>
      </p:sp>
      <p:sp>
        <p:nvSpPr>
          <p:cNvPr id="47" name="角丸四角形 46"/>
          <p:cNvSpPr/>
          <p:nvPr/>
        </p:nvSpPr>
        <p:spPr>
          <a:xfrm>
            <a:off x="50800" y="55232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科学審査センター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8" name="角丸四角形 47"/>
          <p:cNvSpPr/>
          <p:nvPr/>
        </p:nvSpPr>
        <p:spPr>
          <a:xfrm>
            <a:off x="3064879" y="55232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国立補完代替医療センター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9" name="角丸四角形 48"/>
          <p:cNvSpPr/>
          <p:nvPr/>
        </p:nvSpPr>
        <p:spPr>
          <a:xfrm>
            <a:off x="6215347" y="551213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国立フォガーティ国際センター</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50" name="角丸四角形 49"/>
          <p:cNvSpPr/>
          <p:nvPr/>
        </p:nvSpPr>
        <p:spPr>
          <a:xfrm>
            <a:off x="9229426" y="551213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情報技術センター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51" name="角丸四角形 50"/>
          <p:cNvSpPr/>
          <p:nvPr/>
        </p:nvSpPr>
        <p:spPr>
          <a:xfrm>
            <a:off x="37414" y="6306060"/>
            <a:ext cx="8484286"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国立先進トラスレーショナル科学センター</a:t>
            </a:r>
            <a:endParaRPr kumimoji="1" lang="en-US" altLang="ja-JP" b="1" dirty="0">
              <a:latin typeface="Meiryo UI" panose="020B0604030504040204" pitchFamily="50" charset="-128"/>
              <a:ea typeface="Meiryo UI" panose="020B0604030504040204" pitchFamily="50" charset="-128"/>
            </a:endParaRPr>
          </a:p>
        </p:txBody>
      </p:sp>
      <p:sp>
        <p:nvSpPr>
          <p:cNvPr id="52" name="角丸四角形 51"/>
          <p:cNvSpPr/>
          <p:nvPr/>
        </p:nvSpPr>
        <p:spPr>
          <a:xfrm>
            <a:off x="8658418" y="6306060"/>
            <a:ext cx="3478774"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臨床センター</a:t>
            </a:r>
            <a:endParaRPr kumimoji="1" lang="en-US" altLang="ja-JP" b="1" dirty="0">
              <a:latin typeface="Meiryo UI" panose="020B0604030504040204" pitchFamily="50" charset="-128"/>
              <a:ea typeface="Meiryo UI" panose="020B0604030504040204" pitchFamily="50" charset="-128"/>
            </a:endParaRPr>
          </a:p>
        </p:txBody>
      </p:sp>
      <p:sp>
        <p:nvSpPr>
          <p:cNvPr id="53" name="正方形/長方形 52"/>
          <p:cNvSpPr/>
          <p:nvPr/>
        </p:nvSpPr>
        <p:spPr>
          <a:xfrm>
            <a:off x="453457" y="2243950"/>
            <a:ext cx="2157963"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Cancer Institute (NCI) </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54" name="正方形/長方形 53"/>
          <p:cNvSpPr/>
          <p:nvPr/>
        </p:nvSpPr>
        <p:spPr>
          <a:xfrm>
            <a:off x="3598181" y="2243950"/>
            <a:ext cx="1896673"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Eye Institute (NEI)</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55" name="正方形/長方形 54"/>
          <p:cNvSpPr/>
          <p:nvPr/>
        </p:nvSpPr>
        <p:spPr>
          <a:xfrm>
            <a:off x="6323454" y="2222776"/>
            <a:ext cx="2847254" cy="230832"/>
          </a:xfrm>
          <a:prstGeom prst="rect">
            <a:avLst/>
          </a:prstGeom>
        </p:spPr>
        <p:txBody>
          <a:bodyPr wrap="none">
            <a:spAutoFit/>
          </a:bodyPr>
          <a:lstStyle/>
          <a:p>
            <a:r>
              <a:rPr lang="en-US" altLang="ja-JP" sz="900" dirty="0">
                <a:solidFill>
                  <a:schemeClr val="bg1"/>
                </a:solidFill>
                <a:latin typeface="游ゴシック" panose="020B0400000000000000" pitchFamily="50" charset="-128"/>
                <a:ea typeface="游ゴシック" panose="020B0400000000000000" pitchFamily="50" charset="-128"/>
              </a:rPr>
              <a:t>National Heart, Lung, and Blood Institute (NHLBI)</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59" name="正方形/長方形 58"/>
          <p:cNvSpPr/>
          <p:nvPr/>
        </p:nvSpPr>
        <p:spPr>
          <a:xfrm>
            <a:off x="9214541" y="2228362"/>
            <a:ext cx="3023585" cy="230832"/>
          </a:xfrm>
          <a:prstGeom prst="rect">
            <a:avLst/>
          </a:prstGeom>
        </p:spPr>
        <p:txBody>
          <a:bodyPr wrap="none">
            <a:spAutoFit/>
          </a:bodyPr>
          <a:lstStyle/>
          <a:p>
            <a:r>
              <a:rPr lang="en-US" altLang="ja-JP" sz="900" dirty="0">
                <a:solidFill>
                  <a:schemeClr val="bg1"/>
                </a:solidFill>
                <a:latin typeface="游ゴシック" panose="020B0400000000000000" pitchFamily="50" charset="-128"/>
                <a:ea typeface="游ゴシック" panose="020B0400000000000000" pitchFamily="50" charset="-128"/>
              </a:rPr>
              <a:t>National Human Genome Research Institute (NHGRI)</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0" name="正方形/長方形 59"/>
          <p:cNvSpPr/>
          <p:nvPr/>
        </p:nvSpPr>
        <p:spPr>
          <a:xfrm>
            <a:off x="454697" y="2981384"/>
            <a:ext cx="221887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on Aging (NIA)</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61" name="正方形/長方形 60"/>
          <p:cNvSpPr/>
          <p:nvPr/>
        </p:nvSpPr>
        <p:spPr>
          <a:xfrm>
            <a:off x="3225963" y="2903978"/>
            <a:ext cx="2331087"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on Alcohol Abuse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Alcoholism (NIAAA)</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2" name="正方形/長方形 61"/>
          <p:cNvSpPr/>
          <p:nvPr/>
        </p:nvSpPr>
        <p:spPr>
          <a:xfrm>
            <a:off x="6144317" y="2886368"/>
            <a:ext cx="3105338"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of Arthritis and Musculoskeletal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Skin Diseases (NIAMS)</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3" name="正方形/長方形 62"/>
          <p:cNvSpPr/>
          <p:nvPr/>
        </p:nvSpPr>
        <p:spPr>
          <a:xfrm>
            <a:off x="9687235" y="2855590"/>
            <a:ext cx="2097049" cy="400110"/>
          </a:xfrm>
          <a:prstGeom prst="rect">
            <a:avLst/>
          </a:prstGeom>
        </p:spPr>
        <p:txBody>
          <a:bodyPr wrap="none">
            <a:spAutoFit/>
          </a:bodyPr>
          <a:lstStyle/>
          <a:p>
            <a:r>
              <a:rPr lang="en-US" altLang="ja-JP" sz="1000" dirty="0">
                <a:solidFill>
                  <a:schemeClr val="bg1"/>
                </a:solidFill>
                <a:latin typeface="游ゴシック" panose="020B0400000000000000" pitchFamily="50" charset="-128"/>
                <a:ea typeface="游ゴシック" panose="020B0400000000000000" pitchFamily="50" charset="-128"/>
              </a:rPr>
              <a:t>National Institute of Allergy and </a:t>
            </a:r>
          </a:p>
          <a:p>
            <a:r>
              <a:rPr lang="en-US" altLang="ja-JP" sz="1000" dirty="0">
                <a:solidFill>
                  <a:schemeClr val="bg1"/>
                </a:solidFill>
                <a:latin typeface="游ゴシック" panose="020B0400000000000000" pitchFamily="50" charset="-128"/>
                <a:ea typeface="游ゴシック" panose="020B0400000000000000" pitchFamily="50" charset="-128"/>
              </a:rPr>
              <a:t>Infectious Diseases (NIAID)</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5" name="正方形/長方形 64"/>
          <p:cNvSpPr/>
          <p:nvPr/>
        </p:nvSpPr>
        <p:spPr>
          <a:xfrm>
            <a:off x="9063" y="3635091"/>
            <a:ext cx="3110146" cy="338554"/>
          </a:xfrm>
          <a:prstGeom prst="rect">
            <a:avLst/>
          </a:prstGeom>
        </p:spPr>
        <p:txBody>
          <a:bodyPr wrap="none">
            <a:spAutoFit/>
          </a:bodyPr>
          <a:lstStyle/>
          <a:p>
            <a:pPr algn="ctr"/>
            <a:r>
              <a:rPr lang="en-US" altLang="ja-JP" sz="800" dirty="0">
                <a:solidFill>
                  <a:schemeClr val="bg1"/>
                </a:solidFill>
                <a:latin typeface="游ゴシック" panose="020B0400000000000000" pitchFamily="50" charset="-128"/>
                <a:ea typeface="游ゴシック" panose="020B0400000000000000" pitchFamily="50" charset="-128"/>
              </a:rPr>
              <a:t>Eunice Kennedy Shriver National Institute of Child Health and</a:t>
            </a:r>
          </a:p>
          <a:p>
            <a:pPr algn="ctr"/>
            <a:r>
              <a:rPr lang="en-US" altLang="ja-JP" sz="800" dirty="0">
                <a:solidFill>
                  <a:schemeClr val="bg1"/>
                </a:solidFill>
                <a:latin typeface="游ゴシック" panose="020B0400000000000000" pitchFamily="50" charset="-128"/>
                <a:ea typeface="游ゴシック" panose="020B0400000000000000" pitchFamily="50" charset="-128"/>
              </a:rPr>
              <a:t>Human Development (NICHD)</a:t>
            </a:r>
            <a:endParaRPr lang="ja-JP" altLang="en-US" sz="800" dirty="0">
              <a:solidFill>
                <a:schemeClr val="bg1"/>
              </a:solidFill>
              <a:latin typeface="游ゴシック" panose="020B0400000000000000" pitchFamily="50" charset="-128"/>
              <a:ea typeface="游ゴシック" panose="020B0400000000000000" pitchFamily="50" charset="-128"/>
            </a:endParaRPr>
          </a:p>
        </p:txBody>
      </p:sp>
      <p:sp>
        <p:nvSpPr>
          <p:cNvPr id="66" name="正方形/長方形 65"/>
          <p:cNvSpPr/>
          <p:nvPr/>
        </p:nvSpPr>
        <p:spPr>
          <a:xfrm>
            <a:off x="3559195" y="3635697"/>
            <a:ext cx="2149948" cy="338554"/>
          </a:xfrm>
          <a:prstGeom prst="rect">
            <a:avLst/>
          </a:prstGeom>
        </p:spPr>
        <p:txBody>
          <a:bodyPr wrap="none">
            <a:spAutoFit/>
          </a:bodyPr>
          <a:lstStyle/>
          <a:p>
            <a:pPr algn="ctr"/>
            <a:r>
              <a:rPr lang="en-US" altLang="ja-JP" sz="800" dirty="0">
                <a:solidFill>
                  <a:schemeClr val="bg1"/>
                </a:solidFill>
                <a:latin typeface="游ゴシック" panose="020B0400000000000000" pitchFamily="50" charset="-128"/>
                <a:ea typeface="游ゴシック" panose="020B0400000000000000" pitchFamily="50" charset="-128"/>
              </a:rPr>
              <a:t>National Institute on Deafness and </a:t>
            </a:r>
          </a:p>
          <a:p>
            <a:pPr algn="ctr"/>
            <a:r>
              <a:rPr lang="en-US" altLang="ja-JP" sz="800" dirty="0">
                <a:solidFill>
                  <a:schemeClr val="bg1"/>
                </a:solidFill>
                <a:latin typeface="游ゴシック" panose="020B0400000000000000" pitchFamily="50" charset="-128"/>
                <a:ea typeface="游ゴシック" panose="020B0400000000000000" pitchFamily="50" charset="-128"/>
              </a:rPr>
              <a:t>Other Communication Disorders (NIDCD)</a:t>
            </a:r>
            <a:endParaRPr lang="ja-JP" altLang="en-US" sz="800" dirty="0">
              <a:solidFill>
                <a:schemeClr val="bg1"/>
              </a:solidFill>
              <a:latin typeface="游ゴシック" panose="020B0400000000000000" pitchFamily="50" charset="-128"/>
              <a:ea typeface="游ゴシック" panose="020B0400000000000000" pitchFamily="50" charset="-128"/>
            </a:endParaRPr>
          </a:p>
        </p:txBody>
      </p:sp>
      <p:sp>
        <p:nvSpPr>
          <p:cNvPr id="67" name="正方形/長方形 66"/>
          <p:cNvSpPr/>
          <p:nvPr/>
        </p:nvSpPr>
        <p:spPr>
          <a:xfrm>
            <a:off x="6703365" y="3609691"/>
            <a:ext cx="2087431"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Dental and </a:t>
            </a:r>
          </a:p>
          <a:p>
            <a:pPr algn="ctr"/>
            <a:r>
              <a:rPr lang="en-US" altLang="ja-JP" sz="1000" dirty="0">
                <a:solidFill>
                  <a:schemeClr val="bg1"/>
                </a:solidFill>
                <a:latin typeface="游ゴシック" panose="020B0400000000000000" pitchFamily="50" charset="-128"/>
                <a:ea typeface="游ゴシック" panose="020B0400000000000000" pitchFamily="50" charset="-128"/>
              </a:rPr>
              <a:t>Craniofacial Research (NIDCR)</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8" name="正方形/長方形 67"/>
          <p:cNvSpPr/>
          <p:nvPr/>
        </p:nvSpPr>
        <p:spPr>
          <a:xfrm>
            <a:off x="9283526" y="3596991"/>
            <a:ext cx="285366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Biomedical Imaging and </a:t>
            </a:r>
          </a:p>
          <a:p>
            <a:pPr algn="ctr"/>
            <a:r>
              <a:rPr lang="en-US" altLang="ja-JP" sz="1000" dirty="0">
                <a:solidFill>
                  <a:schemeClr val="bg1"/>
                </a:solidFill>
                <a:latin typeface="游ゴシック" panose="020B0400000000000000" pitchFamily="50" charset="-128"/>
                <a:ea typeface="游ゴシック" panose="020B0400000000000000" pitchFamily="50" charset="-128"/>
              </a:rPr>
              <a:t>Bioengineering (NIBIB)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9" name="正方形/長方形 68"/>
          <p:cNvSpPr/>
          <p:nvPr/>
        </p:nvSpPr>
        <p:spPr>
          <a:xfrm>
            <a:off x="416667" y="4345663"/>
            <a:ext cx="2327881"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of Diabetes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Digestive and Kidney Diseases (NIDDK)</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70" name="正方形/長方形 69"/>
          <p:cNvSpPr/>
          <p:nvPr/>
        </p:nvSpPr>
        <p:spPr>
          <a:xfrm>
            <a:off x="3178195" y="4419122"/>
            <a:ext cx="2861681"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of Mental Health (NIMH)</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1" name="正方形/長方形 70"/>
          <p:cNvSpPr/>
          <p:nvPr/>
        </p:nvSpPr>
        <p:spPr>
          <a:xfrm>
            <a:off x="6300920" y="4321784"/>
            <a:ext cx="278954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Neurological Disorders </a:t>
            </a:r>
          </a:p>
          <a:p>
            <a:pPr algn="ctr"/>
            <a:r>
              <a:rPr lang="en-US" altLang="ja-JP" sz="1000" dirty="0">
                <a:solidFill>
                  <a:schemeClr val="bg1"/>
                </a:solidFill>
                <a:latin typeface="游ゴシック" panose="020B0400000000000000" pitchFamily="50" charset="-128"/>
                <a:ea typeface="游ゴシック" panose="020B0400000000000000" pitchFamily="50" charset="-128"/>
              </a:rPr>
              <a:t>and Stroke (NINDS)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2" name="正方形/長方形 71"/>
          <p:cNvSpPr/>
          <p:nvPr/>
        </p:nvSpPr>
        <p:spPr>
          <a:xfrm>
            <a:off x="9469922" y="4415172"/>
            <a:ext cx="2701381"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on Drug Abuse (NIDA)</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3" name="正方形/長方形 72"/>
          <p:cNvSpPr/>
          <p:nvPr/>
        </p:nvSpPr>
        <p:spPr>
          <a:xfrm>
            <a:off x="77516" y="5178160"/>
            <a:ext cx="304602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of Nursing Research (NINR)</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4" name="正方形/長方形 73"/>
          <p:cNvSpPr/>
          <p:nvPr/>
        </p:nvSpPr>
        <p:spPr>
          <a:xfrm>
            <a:off x="3383940" y="5190860"/>
            <a:ext cx="2396810"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Library of Medicine (NLM)</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5" name="正方形/長方形 74"/>
          <p:cNvSpPr/>
          <p:nvPr/>
        </p:nvSpPr>
        <p:spPr>
          <a:xfrm>
            <a:off x="6603177" y="5072179"/>
            <a:ext cx="228780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Environmental </a:t>
            </a:r>
          </a:p>
          <a:p>
            <a:pPr algn="ctr"/>
            <a:r>
              <a:rPr lang="en-US" altLang="ja-JP" sz="1000" dirty="0">
                <a:solidFill>
                  <a:schemeClr val="bg1"/>
                </a:solidFill>
                <a:latin typeface="游ゴシック" panose="020B0400000000000000" pitchFamily="50" charset="-128"/>
                <a:ea typeface="游ゴシック" panose="020B0400000000000000" pitchFamily="50" charset="-128"/>
              </a:rPr>
              <a:t>Health Sciences (NIEHS)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6" name="正方形/長方形 75"/>
          <p:cNvSpPr/>
          <p:nvPr/>
        </p:nvSpPr>
        <p:spPr>
          <a:xfrm>
            <a:off x="9566761" y="5044666"/>
            <a:ext cx="2388795" cy="400110"/>
          </a:xfrm>
          <a:prstGeom prst="rect">
            <a:avLst/>
          </a:prstGeom>
        </p:spPr>
        <p:txBody>
          <a:bodyPr wrap="none">
            <a:spAutoFit/>
          </a:bodyPr>
          <a:lstStyle/>
          <a:p>
            <a:pPr algn="ctr"/>
            <a:r>
              <a:rPr lang="en-US" altLang="ja-JP" sz="1000" b="1" dirty="0">
                <a:solidFill>
                  <a:schemeClr val="bg1"/>
                </a:solidFill>
                <a:latin typeface="游ゴシック" panose="020B0400000000000000" pitchFamily="50" charset="-128"/>
                <a:ea typeface="游ゴシック" panose="020B0400000000000000" pitchFamily="50" charset="-128"/>
              </a:rPr>
              <a:t>National Institute of </a:t>
            </a:r>
          </a:p>
          <a:p>
            <a:pPr algn="ctr"/>
            <a:r>
              <a:rPr lang="en-US" altLang="ja-JP" sz="1000" b="1" dirty="0">
                <a:solidFill>
                  <a:schemeClr val="bg1"/>
                </a:solidFill>
                <a:latin typeface="游ゴシック" panose="020B0400000000000000" pitchFamily="50" charset="-128"/>
                <a:ea typeface="游ゴシック" panose="020B0400000000000000" pitchFamily="50" charset="-128"/>
              </a:rPr>
              <a:t>General Medical Sciences (NIGMS)</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77" name="正方形/長方形 76"/>
          <p:cNvSpPr/>
          <p:nvPr/>
        </p:nvSpPr>
        <p:spPr>
          <a:xfrm>
            <a:off x="334033" y="5936936"/>
            <a:ext cx="2319866"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Center for Scientific Review (CSR)</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8" name="正方形/長方形 77"/>
          <p:cNvSpPr/>
          <p:nvPr/>
        </p:nvSpPr>
        <p:spPr>
          <a:xfrm>
            <a:off x="9365815" y="5933519"/>
            <a:ext cx="2677336"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Center for Information Technology (CIT)</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9" name="正方形/長方形 78"/>
          <p:cNvSpPr/>
          <p:nvPr/>
        </p:nvSpPr>
        <p:spPr>
          <a:xfrm>
            <a:off x="10232957" y="6415625"/>
            <a:ext cx="170110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NIH Clinical Center (CC)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0" name="正方形/長方形 79"/>
          <p:cNvSpPr/>
          <p:nvPr/>
        </p:nvSpPr>
        <p:spPr>
          <a:xfrm>
            <a:off x="6572969" y="5937191"/>
            <a:ext cx="2297424"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Fogarty International Center (FIC)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1" name="正方形/長方形 80"/>
          <p:cNvSpPr/>
          <p:nvPr/>
        </p:nvSpPr>
        <p:spPr>
          <a:xfrm>
            <a:off x="4110633" y="6431019"/>
            <a:ext cx="409759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Center for Advancing Translational Sciences (NCATS)</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2" name="正方形/長方形 81"/>
          <p:cNvSpPr/>
          <p:nvPr/>
        </p:nvSpPr>
        <p:spPr>
          <a:xfrm>
            <a:off x="3293096" y="5812603"/>
            <a:ext cx="254428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Center for Complementary and</a:t>
            </a:r>
          </a:p>
          <a:p>
            <a:pPr algn="ctr"/>
            <a:r>
              <a:rPr lang="en-US" altLang="ja-JP" sz="1000" dirty="0">
                <a:solidFill>
                  <a:schemeClr val="bg1"/>
                </a:solidFill>
                <a:latin typeface="游ゴシック" panose="020B0400000000000000" pitchFamily="50" charset="-128"/>
                <a:ea typeface="游ゴシック" panose="020B0400000000000000" pitchFamily="50" charset="-128"/>
              </a:rPr>
              <a:t>Integrative Health (NCCIH)</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640661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13" descr="biz_046">
            <a:extLst>
              <a:ext uri="{FF2B5EF4-FFF2-40B4-BE49-F238E27FC236}">
                <a16:creationId xmlns:a16="http://schemas.microsoft.com/office/drawing/2014/main" id="{DBF3F6DA-0189-45EB-BB09-34CE83E2A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7525" y="3892940"/>
            <a:ext cx="2813464" cy="2821303"/>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 descr="p_06_l_m">
            <a:extLst>
              <a:ext uri="{FF2B5EF4-FFF2-40B4-BE49-F238E27FC236}">
                <a16:creationId xmlns:a16="http://schemas.microsoft.com/office/drawing/2014/main" id="{62A1D8AB-1D89-4162-8FFE-98570B02C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8182" y="5813425"/>
            <a:ext cx="87153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0" descr="mimoza1b">
            <a:extLst>
              <a:ext uri="{FF2B5EF4-FFF2-40B4-BE49-F238E27FC236}">
                <a16:creationId xmlns:a16="http://schemas.microsoft.com/office/drawing/2014/main" id="{680D2BFB-03EF-4EB2-888F-0622746AD9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13" y="6256338"/>
            <a:ext cx="633412"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1" descr="image1463">
            <a:extLst>
              <a:ext uri="{FF2B5EF4-FFF2-40B4-BE49-F238E27FC236}">
                <a16:creationId xmlns:a16="http://schemas.microsoft.com/office/drawing/2014/main" id="{C254D57E-7C3D-48C6-B0FD-C807E4A3BF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1175" y="6248400"/>
            <a:ext cx="2968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12" descr="image1461">
            <a:extLst>
              <a:ext uri="{FF2B5EF4-FFF2-40B4-BE49-F238E27FC236}">
                <a16:creationId xmlns:a16="http://schemas.microsoft.com/office/drawing/2014/main" id="{842FB958-202F-4E9A-B8F4-C05C78B82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8513" y="6329363"/>
            <a:ext cx="16160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13" descr="mimoza1b">
            <a:extLst>
              <a:ext uri="{FF2B5EF4-FFF2-40B4-BE49-F238E27FC236}">
                <a16:creationId xmlns:a16="http://schemas.microsoft.com/office/drawing/2014/main" id="{DBE6093F-7902-49E7-9367-A6394A5327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8" y="6256338"/>
            <a:ext cx="6334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14" descr="名称未設定-1">
            <a:extLst>
              <a:ext uri="{FF2B5EF4-FFF2-40B4-BE49-F238E27FC236}">
                <a16:creationId xmlns:a16="http://schemas.microsoft.com/office/drawing/2014/main" id="{244502D3-08CA-4B78-BA08-22BCB5470F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389688"/>
            <a:ext cx="12192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5" descr="image567">
            <a:extLst>
              <a:ext uri="{FF2B5EF4-FFF2-40B4-BE49-F238E27FC236}">
                <a16:creationId xmlns:a16="http://schemas.microsoft.com/office/drawing/2014/main" id="{EE59D685-DB1F-498D-A8AE-D112349EFF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34115">
            <a:off x="481013" y="6519863"/>
            <a:ext cx="1349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 descr="image1463">
            <a:extLst>
              <a:ext uri="{FF2B5EF4-FFF2-40B4-BE49-F238E27FC236}">
                <a16:creationId xmlns:a16="http://schemas.microsoft.com/office/drawing/2014/main" id="{67B4FDAC-7D4E-4444-811B-4FC6B72DAF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7131" y="6200775"/>
            <a:ext cx="2968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2" descr="image1461">
            <a:extLst>
              <a:ext uri="{FF2B5EF4-FFF2-40B4-BE49-F238E27FC236}">
                <a16:creationId xmlns:a16="http://schemas.microsoft.com/office/drawing/2014/main" id="{E5D9F428-6FDF-44FA-AB13-EC5C48AE8F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4469" y="6281738"/>
            <a:ext cx="16160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1" descr="image1463">
            <a:extLst>
              <a:ext uri="{FF2B5EF4-FFF2-40B4-BE49-F238E27FC236}">
                <a16:creationId xmlns:a16="http://schemas.microsoft.com/office/drawing/2014/main" id="{8334EB8D-80DC-4B73-89FA-B58C97B75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56" y="6188869"/>
            <a:ext cx="2968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12" descr="image1461">
            <a:extLst>
              <a:ext uri="{FF2B5EF4-FFF2-40B4-BE49-F238E27FC236}">
                <a16:creationId xmlns:a16="http://schemas.microsoft.com/office/drawing/2014/main" id="{5BB9CBA6-C063-48FA-95A2-9C30CC9B70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8394" y="6269832"/>
            <a:ext cx="16160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9352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383175" y="2767280"/>
            <a:ext cx="9378099" cy="1569660"/>
          </a:xfrm>
          <a:prstGeom prst="rect">
            <a:avLst/>
          </a:prstGeom>
          <a:noFill/>
        </p:spPr>
        <p:txBody>
          <a:bodyPr wrap="square" rtlCol="0">
            <a:spAutoFit/>
          </a:bodyPr>
          <a:lstStyle/>
          <a:p>
            <a:pPr algn="ctr"/>
            <a:r>
              <a:rPr kumimoji="1" lang="en-US" altLang="ja-JP" sz="9600" b="1" dirty="0">
                <a:solidFill>
                  <a:srgbClr val="C00000"/>
                </a:solidFill>
                <a:latin typeface="Yet R" panose="02030504000101010101" pitchFamily="18" charset="-127"/>
                <a:ea typeface="Yet R" panose="02030504000101010101" pitchFamily="18" charset="-127"/>
              </a:rPr>
              <a:t>RNA</a:t>
            </a:r>
            <a:r>
              <a:rPr kumimoji="1" lang="ja-JP" altLang="en-US" sz="9600" b="1" dirty="0">
                <a:solidFill>
                  <a:srgbClr val="C00000"/>
                </a:solidFill>
                <a:latin typeface="Yet R" panose="02030504000101010101" pitchFamily="18" charset="-127"/>
                <a:ea typeface="Yet R" panose="02030504000101010101" pitchFamily="18" charset="-127"/>
              </a:rPr>
              <a:t>世界</a:t>
            </a:r>
            <a:endParaRPr kumimoji="1" lang="en-US" altLang="ja-JP" sz="4000" b="1" dirty="0">
              <a:solidFill>
                <a:srgbClr val="C00000"/>
              </a:solidFill>
              <a:latin typeface="Yet R" panose="02030504000101010101" pitchFamily="18" charset="-127"/>
              <a:ea typeface="Yet R" panose="02030504000101010101" pitchFamily="18" charset="-127"/>
            </a:endParaRPr>
          </a:p>
        </p:txBody>
      </p:sp>
      <p:sp>
        <p:nvSpPr>
          <p:cNvPr id="4" name="テキスト ボックス 3"/>
          <p:cNvSpPr txBox="1"/>
          <p:nvPr/>
        </p:nvSpPr>
        <p:spPr>
          <a:xfrm>
            <a:off x="11658600" y="6506746"/>
            <a:ext cx="533400" cy="338554"/>
          </a:xfrm>
          <a:prstGeom prst="rect">
            <a:avLst/>
          </a:prstGeom>
          <a:noFill/>
        </p:spPr>
        <p:txBody>
          <a:bodyPr wrap="square" rtlCol="0">
            <a:spAutoFit/>
          </a:bodyPr>
          <a:lstStyle/>
          <a:p>
            <a:pPr algn="ctr"/>
            <a:r>
              <a:rPr lang="en-US" altLang="ja-JP" sz="1600" b="1" dirty="0">
                <a:latin typeface="游ゴシック Light" panose="020B0300000000000000" pitchFamily="50" charset="-128"/>
                <a:ea typeface="游ゴシック Light" panose="020B0300000000000000" pitchFamily="50" charset="-128"/>
              </a:rPr>
              <a:t>3</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3319176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otok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2882" y="4166280"/>
            <a:ext cx="2547937"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グループ化 184"/>
          <p:cNvGrpSpPr>
            <a:grpSpLocks/>
          </p:cNvGrpSpPr>
          <p:nvPr/>
        </p:nvGrpSpPr>
        <p:grpSpPr bwMode="auto">
          <a:xfrm>
            <a:off x="8399068" y="2816904"/>
            <a:ext cx="2134245" cy="1651001"/>
            <a:chOff x="3571868" y="2214554"/>
            <a:chExt cx="2134175" cy="1651019"/>
          </a:xfrm>
        </p:grpSpPr>
        <p:pic>
          <p:nvPicPr>
            <p:cNvPr id="8"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1598" y="2214554"/>
              <a:ext cx="1214445" cy="1214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グループ化 98"/>
            <p:cNvGrpSpPr>
              <a:grpSpLocks/>
            </p:cNvGrpSpPr>
            <p:nvPr/>
          </p:nvGrpSpPr>
          <p:grpSpPr bwMode="auto">
            <a:xfrm>
              <a:off x="3571868" y="2214555"/>
              <a:ext cx="2119242" cy="1651018"/>
              <a:chOff x="3428992" y="1446449"/>
              <a:chExt cx="3305979" cy="2554056"/>
            </a:xfrm>
          </p:grpSpPr>
          <p:sp>
            <p:nvSpPr>
              <p:cNvPr id="10" name="円/楕円 55"/>
              <p:cNvSpPr/>
              <p:nvPr/>
            </p:nvSpPr>
            <p:spPr>
              <a:xfrm>
                <a:off x="3428992" y="3715629"/>
                <a:ext cx="284785" cy="2848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11" name="円/楕円 58"/>
              <p:cNvSpPr/>
              <p:nvPr/>
            </p:nvSpPr>
            <p:spPr>
              <a:xfrm>
                <a:off x="4877680" y="1446449"/>
                <a:ext cx="1857291" cy="18615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12" name="直線コネクタ 11"/>
              <p:cNvCxnSpPr>
                <a:stCxn id="10" idx="1"/>
                <a:endCxn id="11" idx="1"/>
              </p:cNvCxnSpPr>
              <p:nvPr/>
            </p:nvCxnSpPr>
            <p:spPr>
              <a:xfrm rot="5400000" flipH="1" flipV="1">
                <a:off x="3291420" y="1898717"/>
                <a:ext cx="2038334" cy="16789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11" idx="4"/>
              </p:cNvCxnSpPr>
              <p:nvPr/>
            </p:nvCxnSpPr>
            <p:spPr>
              <a:xfrm flipV="1">
                <a:off x="4142911" y="3307963"/>
                <a:ext cx="1663415" cy="5579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7" name="テキスト ボックス 104"/>
          <p:cNvSpPr txBox="1">
            <a:spLocks noChangeArrowheads="1"/>
          </p:cNvSpPr>
          <p:nvPr/>
        </p:nvSpPr>
        <p:spPr bwMode="auto">
          <a:xfrm>
            <a:off x="10527308" y="323352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C00000"/>
                </a:solidFill>
                <a:latin typeface="Meiryo UI" panose="020B0604030504040204" pitchFamily="50" charset="-128"/>
                <a:ea typeface="Meiryo UI" panose="020B0604030504040204" pitchFamily="50" charset="-128"/>
              </a:rPr>
              <a:t>表皮細胞</a:t>
            </a:r>
          </a:p>
        </p:txBody>
      </p:sp>
      <p:grpSp>
        <p:nvGrpSpPr>
          <p:cNvPr id="14" name="グループ化 228"/>
          <p:cNvGrpSpPr>
            <a:grpSpLocks/>
          </p:cNvGrpSpPr>
          <p:nvPr/>
        </p:nvGrpSpPr>
        <p:grpSpPr bwMode="auto">
          <a:xfrm rot="-899003">
            <a:off x="5138344" y="2775630"/>
            <a:ext cx="1531938" cy="1503363"/>
            <a:chOff x="3647173" y="2857496"/>
            <a:chExt cx="1531237" cy="1503539"/>
          </a:xfrm>
        </p:grpSpPr>
        <p:pic>
          <p:nvPicPr>
            <p:cNvPr id="15" name="Picture 43" descr="C:\Documents and Settings\mknishi\Local Settings\Temporary Internet Files\Content.IE5\I9N0XK3E\MCj0426118000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899003">
              <a:off x="4071934" y="2857496"/>
              <a:ext cx="805238" cy="704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グループ化 168"/>
            <p:cNvGrpSpPr>
              <a:grpSpLocks/>
            </p:cNvGrpSpPr>
            <p:nvPr/>
          </p:nvGrpSpPr>
          <p:grpSpPr bwMode="auto">
            <a:xfrm rot="-2246650">
              <a:off x="3647173" y="2885178"/>
              <a:ext cx="1531237" cy="1475857"/>
              <a:chOff x="3428992" y="1502155"/>
              <a:chExt cx="2696965" cy="2639354"/>
            </a:xfrm>
          </p:grpSpPr>
          <p:sp>
            <p:nvSpPr>
              <p:cNvPr id="17" name="円/楕円 169"/>
              <p:cNvSpPr/>
              <p:nvPr/>
            </p:nvSpPr>
            <p:spPr>
              <a:xfrm>
                <a:off x="3433416" y="3705841"/>
                <a:ext cx="285068" cy="28393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18" name="円/楕円 170"/>
              <p:cNvSpPr/>
              <p:nvPr/>
            </p:nvSpPr>
            <p:spPr>
              <a:xfrm>
                <a:off x="4473886" y="1490508"/>
                <a:ext cx="1662894" cy="1678051"/>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19" name="直線コネクタ 18"/>
              <p:cNvCxnSpPr>
                <a:stCxn id="17" idx="1"/>
                <a:endCxn id="18" idx="1"/>
              </p:cNvCxnSpPr>
              <p:nvPr/>
            </p:nvCxnSpPr>
            <p:spPr>
              <a:xfrm rot="16784402">
                <a:off x="2996233" y="2299456"/>
                <a:ext cx="2194814" cy="8831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7" idx="4"/>
                <a:endCxn id="18" idx="4"/>
              </p:cNvCxnSpPr>
              <p:nvPr/>
            </p:nvCxnSpPr>
            <p:spPr>
              <a:xfrm rot="5984402" flipH="1" flipV="1">
                <a:off x="3884347" y="2798363"/>
                <a:ext cx="1110183" cy="15622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1" name="テキスト ボックス 20"/>
          <p:cNvSpPr txBox="1">
            <a:spLocks noChangeArrowheads="1"/>
          </p:cNvSpPr>
          <p:nvPr/>
        </p:nvSpPr>
        <p:spPr bwMode="auto">
          <a:xfrm>
            <a:off x="4729441" y="4405467"/>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血管</a:t>
            </a:r>
          </a:p>
        </p:txBody>
      </p:sp>
      <p:grpSp>
        <p:nvGrpSpPr>
          <p:cNvPr id="22" name="グループ化 296"/>
          <p:cNvGrpSpPr>
            <a:grpSpLocks/>
          </p:cNvGrpSpPr>
          <p:nvPr/>
        </p:nvGrpSpPr>
        <p:grpSpPr bwMode="auto">
          <a:xfrm>
            <a:off x="6113069" y="3888468"/>
            <a:ext cx="2786063" cy="1854200"/>
            <a:chOff x="4429124" y="4071942"/>
            <a:chExt cx="2786082" cy="1854196"/>
          </a:xfrm>
        </p:grpSpPr>
        <p:pic>
          <p:nvPicPr>
            <p:cNvPr id="23" name="Picture 4" descr="http://ganjoho.ncc.go.jp/public/dia_tre/attention/skincare/odjrh3000000gxdn-img/odjrh3000000gxdq.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5008" y="4286256"/>
              <a:ext cx="1482339" cy="109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グループ化 63"/>
            <p:cNvGrpSpPr>
              <a:grpSpLocks/>
            </p:cNvGrpSpPr>
            <p:nvPr/>
          </p:nvGrpSpPr>
          <p:grpSpPr bwMode="auto">
            <a:xfrm>
              <a:off x="4429124" y="4071942"/>
              <a:ext cx="2786082" cy="1854196"/>
              <a:chOff x="3286084" y="3159135"/>
              <a:chExt cx="2786082" cy="1854196"/>
            </a:xfrm>
          </p:grpSpPr>
          <p:sp>
            <p:nvSpPr>
              <p:cNvPr id="26" name="円/楕円 39"/>
              <p:cNvSpPr/>
              <p:nvPr/>
            </p:nvSpPr>
            <p:spPr>
              <a:xfrm>
                <a:off x="3286084" y="4870456"/>
                <a:ext cx="142876" cy="1428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27" name="円/楕円 40"/>
              <p:cNvSpPr/>
              <p:nvPr/>
            </p:nvSpPr>
            <p:spPr>
              <a:xfrm>
                <a:off x="4429092" y="3159135"/>
                <a:ext cx="1643074" cy="1568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28" name="直線コネクタ 27"/>
              <p:cNvCxnSpPr>
                <a:stCxn id="26" idx="1"/>
                <a:endCxn id="27" idx="2"/>
              </p:cNvCxnSpPr>
              <p:nvPr/>
            </p:nvCxnSpPr>
            <p:spPr>
              <a:xfrm rot="5400000" flipH="1" flipV="1">
                <a:off x="3394039" y="3856041"/>
                <a:ext cx="947735" cy="11223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6" idx="5"/>
                <a:endCxn id="27" idx="4"/>
              </p:cNvCxnSpPr>
              <p:nvPr/>
            </p:nvCxnSpPr>
            <p:spPr>
              <a:xfrm rot="5400000" flipH="1" flipV="1">
                <a:off x="4196523" y="3939381"/>
                <a:ext cx="265111" cy="1841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テキスト ボックス 174"/>
            <p:cNvSpPr txBox="1">
              <a:spLocks noChangeArrowheads="1"/>
            </p:cNvSpPr>
            <p:nvPr/>
          </p:nvSpPr>
          <p:spPr bwMode="auto">
            <a:xfrm>
              <a:off x="5087206" y="5284921"/>
              <a:ext cx="697632"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皮膚</a:t>
              </a:r>
            </a:p>
          </p:txBody>
        </p:sp>
      </p:grpSp>
      <p:sp>
        <p:nvSpPr>
          <p:cNvPr id="30" name="テキスト ボックス 29"/>
          <p:cNvSpPr txBox="1">
            <a:spLocks noChangeArrowheads="1"/>
          </p:cNvSpPr>
          <p:nvPr/>
        </p:nvSpPr>
        <p:spPr bwMode="auto">
          <a:xfrm>
            <a:off x="5684444" y="3602718"/>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a:latin typeface="Meiryo UI" panose="020B0604030504040204" pitchFamily="50" charset="-128"/>
                <a:ea typeface="Meiryo UI" panose="020B0604030504040204" pitchFamily="50" charset="-128"/>
              </a:rPr>
              <a:t>脳</a:t>
            </a:r>
          </a:p>
        </p:txBody>
      </p:sp>
      <p:grpSp>
        <p:nvGrpSpPr>
          <p:cNvPr id="31" name="グループ化 185"/>
          <p:cNvGrpSpPr>
            <a:grpSpLocks/>
          </p:cNvGrpSpPr>
          <p:nvPr/>
        </p:nvGrpSpPr>
        <p:grpSpPr bwMode="auto">
          <a:xfrm rot="3617461" flipH="1">
            <a:off x="3308751" y="2527186"/>
            <a:ext cx="2551112" cy="2720975"/>
            <a:chOff x="4273770" y="3600254"/>
            <a:chExt cx="2512808" cy="2720890"/>
          </a:xfrm>
        </p:grpSpPr>
        <p:pic>
          <p:nvPicPr>
            <p:cNvPr id="32"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9190" y="4224326"/>
              <a:ext cx="1857388" cy="18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グループ化 99"/>
            <p:cNvGrpSpPr>
              <a:grpSpLocks/>
            </p:cNvGrpSpPr>
            <p:nvPr/>
          </p:nvGrpSpPr>
          <p:grpSpPr bwMode="auto">
            <a:xfrm rot="2903901">
              <a:off x="4045059" y="3828965"/>
              <a:ext cx="2720890" cy="2263468"/>
              <a:chOff x="3494152" y="1777982"/>
              <a:chExt cx="2720890" cy="2263468"/>
            </a:xfrm>
          </p:grpSpPr>
          <p:sp>
            <p:nvSpPr>
              <p:cNvPr id="34" name="円/楕円 210"/>
              <p:cNvSpPr/>
              <p:nvPr/>
            </p:nvSpPr>
            <p:spPr>
              <a:xfrm>
                <a:off x="3500762" y="3700021"/>
                <a:ext cx="168270" cy="16731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35" name="円/楕円 211"/>
              <p:cNvSpPr/>
              <p:nvPr/>
            </p:nvSpPr>
            <p:spPr>
              <a:xfrm>
                <a:off x="4363255" y="1773252"/>
                <a:ext cx="1857317" cy="186232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36" name="直線コネクタ 35"/>
              <p:cNvCxnSpPr>
                <a:stCxn id="34" idx="1"/>
                <a:endCxn id="35" idx="1"/>
              </p:cNvCxnSpPr>
              <p:nvPr/>
            </p:nvCxnSpPr>
            <p:spPr>
              <a:xfrm rot="6113560" flipH="1" flipV="1">
                <a:off x="3145271" y="2516717"/>
                <a:ext cx="1867015" cy="7365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34" idx="4"/>
                <a:endCxn id="35" idx="4"/>
              </p:cNvCxnSpPr>
              <p:nvPr/>
            </p:nvCxnSpPr>
            <p:spPr>
              <a:xfrm rot="16913560">
                <a:off x="4151682" y="2940255"/>
                <a:ext cx="573864" cy="162237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sp>
        <p:nvSpPr>
          <p:cNvPr id="38" name="テキスト ボックス 37"/>
          <p:cNvSpPr txBox="1">
            <a:spLocks noChangeArrowheads="1"/>
          </p:cNvSpPr>
          <p:nvPr/>
        </p:nvSpPr>
        <p:spPr bwMode="auto">
          <a:xfrm flipH="1">
            <a:off x="372386" y="2746996"/>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血管内皮細胞</a:t>
            </a:r>
          </a:p>
        </p:txBody>
      </p:sp>
      <p:pic>
        <p:nvPicPr>
          <p:cNvPr id="40"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061492" flipH="1">
            <a:off x="2055419" y="2332718"/>
            <a:ext cx="11604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グループ化 116"/>
          <p:cNvGrpSpPr>
            <a:grpSpLocks/>
          </p:cNvGrpSpPr>
          <p:nvPr/>
        </p:nvGrpSpPr>
        <p:grpSpPr bwMode="auto">
          <a:xfrm rot="20401863" flipH="1">
            <a:off x="2164957" y="2188255"/>
            <a:ext cx="1816100" cy="1790700"/>
            <a:chOff x="3428992" y="1502155"/>
            <a:chExt cx="2696965" cy="2639354"/>
          </a:xfrm>
        </p:grpSpPr>
        <p:sp>
          <p:nvSpPr>
            <p:cNvPr id="42" name="円/楕円 204"/>
            <p:cNvSpPr/>
            <p:nvPr/>
          </p:nvSpPr>
          <p:spPr>
            <a:xfrm>
              <a:off x="3430238" y="3708527"/>
              <a:ext cx="285255" cy="285462"/>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43" name="円/楕円 205"/>
            <p:cNvSpPr/>
            <p:nvPr/>
          </p:nvSpPr>
          <p:spPr>
            <a:xfrm>
              <a:off x="4465726" y="1495590"/>
              <a:ext cx="1662029" cy="167299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44" name="直線コネクタ 43"/>
            <p:cNvCxnSpPr>
              <a:stCxn id="42" idx="1"/>
              <a:endCxn id="43" idx="1"/>
            </p:cNvCxnSpPr>
            <p:nvPr/>
          </p:nvCxnSpPr>
          <p:spPr>
            <a:xfrm rot="16784402">
              <a:off x="2994411" y="2310445"/>
              <a:ext cx="2190102" cy="8817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stCxn id="42" idx="4"/>
              <a:endCxn id="43" idx="4"/>
            </p:cNvCxnSpPr>
            <p:nvPr/>
          </p:nvCxnSpPr>
          <p:spPr>
            <a:xfrm rot="5984402" flipH="1" flipV="1">
              <a:off x="3879693" y="2806764"/>
              <a:ext cx="1106750" cy="156065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6" name="グループ化 157"/>
          <p:cNvGrpSpPr>
            <a:grpSpLocks/>
          </p:cNvGrpSpPr>
          <p:nvPr/>
        </p:nvGrpSpPr>
        <p:grpSpPr bwMode="auto">
          <a:xfrm rot="4057964" flipH="1">
            <a:off x="2618981" y="1962831"/>
            <a:ext cx="2505075" cy="1346200"/>
            <a:chOff x="5723736" y="4402138"/>
            <a:chExt cx="2468302" cy="1346946"/>
          </a:xfrm>
        </p:grpSpPr>
        <p:pic>
          <p:nvPicPr>
            <p:cNvPr id="47"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9749" y="4768392"/>
              <a:ext cx="928694" cy="92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グループ化 123"/>
            <p:cNvGrpSpPr>
              <a:grpSpLocks/>
            </p:cNvGrpSpPr>
            <p:nvPr/>
          </p:nvGrpSpPr>
          <p:grpSpPr bwMode="auto">
            <a:xfrm rot="1714694">
              <a:off x="5723736" y="4402138"/>
              <a:ext cx="2468302" cy="1346946"/>
              <a:chOff x="3303253" y="2621429"/>
              <a:chExt cx="2911787" cy="1545750"/>
            </a:xfrm>
          </p:grpSpPr>
          <p:sp>
            <p:nvSpPr>
              <p:cNvPr id="49" name="円/楕円 200"/>
              <p:cNvSpPr/>
              <p:nvPr/>
            </p:nvSpPr>
            <p:spPr>
              <a:xfrm>
                <a:off x="3432964" y="3812083"/>
                <a:ext cx="182678" cy="18957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50" name="円/楕円 201"/>
              <p:cNvSpPr/>
              <p:nvPr/>
            </p:nvSpPr>
            <p:spPr>
              <a:xfrm>
                <a:off x="5097526" y="2620766"/>
                <a:ext cx="1118215" cy="1028070"/>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51" name="直線コネクタ 50"/>
              <p:cNvCxnSpPr>
                <a:stCxn id="49" idx="1"/>
                <a:endCxn id="50" idx="1"/>
              </p:cNvCxnSpPr>
              <p:nvPr/>
            </p:nvCxnSpPr>
            <p:spPr>
              <a:xfrm rot="3685306" flipH="1" flipV="1">
                <a:off x="4317041" y="2255581"/>
                <a:ext cx="96610" cy="21109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a:stCxn id="49" idx="4"/>
                <a:endCxn id="50" idx="4"/>
              </p:cNvCxnSpPr>
              <p:nvPr/>
            </p:nvCxnSpPr>
            <p:spPr>
              <a:xfrm rot="14485306" flipH="1">
                <a:off x="4248076" y="2794156"/>
                <a:ext cx="685380" cy="205006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pic>
        <p:nvPicPr>
          <p:cNvPr id="54"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617461" flipH="1">
            <a:off x="4054292" y="1462859"/>
            <a:ext cx="1053498" cy="103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円/楕円 193"/>
          <p:cNvSpPr/>
          <p:nvPr/>
        </p:nvSpPr>
        <p:spPr bwMode="auto">
          <a:xfrm rot="5931077" flipH="1">
            <a:off x="4054082" y="1434192"/>
            <a:ext cx="1068388" cy="1103313"/>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56" name="直線矢印コネクタ 55"/>
          <p:cNvCxnSpPr>
            <a:stCxn id="55" idx="2"/>
          </p:cNvCxnSpPr>
          <p:nvPr/>
        </p:nvCxnSpPr>
        <p:spPr bwMode="auto">
          <a:xfrm rot="14417461" flipH="1" flipV="1">
            <a:off x="4109644" y="2758168"/>
            <a:ext cx="827088" cy="442912"/>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57" name="テキスト ボックス 189"/>
          <p:cNvSpPr txBox="1">
            <a:spLocks noChangeArrowheads="1"/>
          </p:cNvSpPr>
          <p:nvPr/>
        </p:nvSpPr>
        <p:spPr bwMode="auto">
          <a:xfrm flipH="1">
            <a:off x="4103987" y="1075860"/>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赤血球</a:t>
            </a:r>
          </a:p>
        </p:txBody>
      </p:sp>
      <p:pic>
        <p:nvPicPr>
          <p:cNvPr id="59"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4743" y="4951459"/>
            <a:ext cx="1286149" cy="128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 name="グループ化 214"/>
          <p:cNvGrpSpPr>
            <a:grpSpLocks/>
          </p:cNvGrpSpPr>
          <p:nvPr/>
        </p:nvGrpSpPr>
        <p:grpSpPr bwMode="auto">
          <a:xfrm rot="5660024">
            <a:off x="8475411" y="4473743"/>
            <a:ext cx="1494209" cy="2043767"/>
            <a:chOff x="9286023" y="528398"/>
            <a:chExt cx="1493821" cy="2043346"/>
          </a:xfrm>
        </p:grpSpPr>
        <p:sp>
          <p:nvSpPr>
            <p:cNvPr id="62" name="円/楕円 83"/>
            <p:cNvSpPr/>
            <p:nvPr/>
          </p:nvSpPr>
          <p:spPr>
            <a:xfrm>
              <a:off x="9287266" y="2281733"/>
              <a:ext cx="285676" cy="2856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63" name="円/楕円 86"/>
            <p:cNvSpPr/>
            <p:nvPr/>
          </p:nvSpPr>
          <p:spPr>
            <a:xfrm>
              <a:off x="9426408" y="530836"/>
              <a:ext cx="1349025" cy="13284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64" name="直線コネクタ 63"/>
            <p:cNvCxnSpPr>
              <a:stCxn id="62" idx="1"/>
              <a:endCxn id="63" idx="2"/>
            </p:cNvCxnSpPr>
            <p:nvPr/>
          </p:nvCxnSpPr>
          <p:spPr>
            <a:xfrm rot="15939976">
              <a:off x="8817083" y="1667087"/>
              <a:ext cx="1123718" cy="1856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a:stCxn id="62" idx="6"/>
              <a:endCxn id="63" idx="5"/>
            </p:cNvCxnSpPr>
            <p:nvPr/>
          </p:nvCxnSpPr>
          <p:spPr>
            <a:xfrm rot="10539976" flipH="1">
              <a:off x="9544903" y="1706394"/>
              <a:ext cx="1064936" cy="6872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1" name="テキスト ボックス 217"/>
          <p:cNvSpPr txBox="1">
            <a:spLocks noChangeArrowheads="1"/>
          </p:cNvSpPr>
          <p:nvPr/>
        </p:nvSpPr>
        <p:spPr bwMode="auto">
          <a:xfrm>
            <a:off x="10256503" y="544472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C00000"/>
                </a:solidFill>
                <a:latin typeface="Meiryo UI" panose="020B0604030504040204" pitchFamily="50" charset="-128"/>
                <a:ea typeface="Meiryo UI" panose="020B0604030504040204" pitchFamily="50" charset="-128"/>
              </a:rPr>
              <a:t>真皮細胞</a:t>
            </a:r>
          </a:p>
        </p:txBody>
      </p:sp>
      <p:grpSp>
        <p:nvGrpSpPr>
          <p:cNvPr id="66" name="グループ化 302"/>
          <p:cNvGrpSpPr>
            <a:grpSpLocks/>
          </p:cNvGrpSpPr>
          <p:nvPr/>
        </p:nvGrpSpPr>
        <p:grpSpPr bwMode="auto">
          <a:xfrm>
            <a:off x="5403457" y="888093"/>
            <a:ext cx="1554162" cy="2211387"/>
            <a:chOff x="3719681" y="1071546"/>
            <a:chExt cx="1553498" cy="2211152"/>
          </a:xfrm>
        </p:grpSpPr>
        <p:grpSp>
          <p:nvGrpSpPr>
            <p:cNvPr id="67" name="グループ化 227"/>
            <p:cNvGrpSpPr>
              <a:grpSpLocks/>
            </p:cNvGrpSpPr>
            <p:nvPr/>
          </p:nvGrpSpPr>
          <p:grpSpPr bwMode="auto">
            <a:xfrm rot="-319105">
              <a:off x="3719681" y="1475561"/>
              <a:ext cx="1553498" cy="1807137"/>
              <a:chOff x="4227970" y="1282416"/>
              <a:chExt cx="1553498" cy="1807137"/>
            </a:xfrm>
          </p:grpSpPr>
          <p:pic>
            <p:nvPicPr>
              <p:cNvPr id="69" name="Picture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75515" y="1282416"/>
                <a:ext cx="1176338"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 name="グループ化 219"/>
              <p:cNvGrpSpPr>
                <a:grpSpLocks/>
              </p:cNvGrpSpPr>
              <p:nvPr/>
            </p:nvGrpSpPr>
            <p:grpSpPr bwMode="auto">
              <a:xfrm rot="-2246650">
                <a:off x="4227970" y="1312535"/>
                <a:ext cx="1553498" cy="1777018"/>
                <a:chOff x="3428992" y="1263195"/>
                <a:chExt cx="2736173" cy="3177937"/>
              </a:xfrm>
            </p:grpSpPr>
            <p:sp>
              <p:nvSpPr>
                <p:cNvPr id="71" name="円/楕円 220"/>
                <p:cNvSpPr/>
                <p:nvPr/>
              </p:nvSpPr>
              <p:spPr>
                <a:xfrm>
                  <a:off x="3427522" y="3699452"/>
                  <a:ext cx="285076" cy="28671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72" name="円/楕円 221"/>
                <p:cNvSpPr/>
                <p:nvPr/>
              </p:nvSpPr>
              <p:spPr>
                <a:xfrm>
                  <a:off x="4019649" y="1252682"/>
                  <a:ext cx="2140867" cy="210064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73" name="直線コネクタ 72"/>
                <p:cNvCxnSpPr>
                  <a:stCxn id="71" idx="1"/>
                  <a:endCxn id="72" idx="1"/>
                </p:cNvCxnSpPr>
                <p:nvPr/>
              </p:nvCxnSpPr>
              <p:spPr>
                <a:xfrm rot="18765755" flipV="1">
                  <a:off x="2800367" y="2235945"/>
                  <a:ext cx="2197161" cy="82728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71" idx="4"/>
                  <a:endCxn id="72" idx="4"/>
                </p:cNvCxnSpPr>
                <p:nvPr/>
              </p:nvCxnSpPr>
              <p:spPr>
                <a:xfrm rot="7965755" flipH="1" flipV="1">
                  <a:off x="3577119" y="3318906"/>
                  <a:ext cx="1513031" cy="69592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68" name="テキスト ボックス 226"/>
            <p:cNvSpPr txBox="1">
              <a:spLocks noChangeArrowheads="1"/>
            </p:cNvSpPr>
            <p:nvPr/>
          </p:nvSpPr>
          <p:spPr bwMode="auto">
            <a:xfrm>
              <a:off x="3857620" y="1071546"/>
              <a:ext cx="1131557" cy="40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chemeClr val="accent5">
                      <a:lumMod val="50000"/>
                    </a:schemeClr>
                  </a:solidFill>
                  <a:latin typeface="Meiryo UI" panose="020B0604030504040204" pitchFamily="50" charset="-128"/>
                  <a:ea typeface="Meiryo UI" panose="020B0604030504040204" pitchFamily="50" charset="-128"/>
                </a:rPr>
                <a:t>ニューロン</a:t>
              </a:r>
            </a:p>
          </p:txBody>
        </p:sp>
      </p:grpSp>
      <p:pic>
        <p:nvPicPr>
          <p:cNvPr id="75" name="Picture 31" descr="kanzou"/>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70007" y="5388655"/>
            <a:ext cx="6477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 name="グループ化 168"/>
          <p:cNvGrpSpPr>
            <a:grpSpLocks/>
          </p:cNvGrpSpPr>
          <p:nvPr/>
        </p:nvGrpSpPr>
        <p:grpSpPr bwMode="auto">
          <a:xfrm rot="-7912375">
            <a:off x="4515250" y="4686187"/>
            <a:ext cx="1228725" cy="1627188"/>
            <a:chOff x="3159591" y="1460003"/>
            <a:chExt cx="2166033" cy="2910391"/>
          </a:xfrm>
        </p:grpSpPr>
        <p:sp>
          <p:nvSpPr>
            <p:cNvPr id="77" name="円/楕円 236"/>
            <p:cNvSpPr/>
            <p:nvPr/>
          </p:nvSpPr>
          <p:spPr>
            <a:xfrm>
              <a:off x="3429239" y="3713826"/>
              <a:ext cx="285446" cy="286779"/>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78" name="円/楕円 237"/>
            <p:cNvSpPr/>
            <p:nvPr/>
          </p:nvSpPr>
          <p:spPr>
            <a:xfrm>
              <a:off x="3664533" y="1459315"/>
              <a:ext cx="1662304" cy="1675249"/>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79" name="直線コネクタ 78"/>
            <p:cNvCxnSpPr>
              <a:stCxn id="77" idx="1"/>
              <a:endCxn id="78" idx="2"/>
            </p:cNvCxnSpPr>
            <p:nvPr/>
          </p:nvCxnSpPr>
          <p:spPr>
            <a:xfrm rot="18712375" flipV="1">
              <a:off x="2974802" y="2621949"/>
              <a:ext cx="1218104" cy="81436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a:stCxn id="77" idx="4"/>
              <a:endCxn id="78" idx="5"/>
            </p:cNvCxnSpPr>
            <p:nvPr/>
          </p:nvCxnSpPr>
          <p:spPr>
            <a:xfrm rot="7912375" flipH="1" flipV="1">
              <a:off x="3414832" y="3247343"/>
              <a:ext cx="1851292" cy="39458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81" name="テキスト ボックス 80"/>
          <p:cNvSpPr txBox="1">
            <a:spLocks noChangeArrowheads="1"/>
          </p:cNvSpPr>
          <p:nvPr/>
        </p:nvSpPr>
        <p:spPr bwMode="auto">
          <a:xfrm>
            <a:off x="4470007" y="610303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a:latin typeface="Meiryo UI" panose="020B0604030504040204" pitchFamily="50" charset="-128"/>
                <a:ea typeface="Meiryo UI" panose="020B0604030504040204" pitchFamily="50" charset="-128"/>
              </a:rPr>
              <a:t>肝臓</a:t>
            </a:r>
          </a:p>
        </p:txBody>
      </p:sp>
      <p:grpSp>
        <p:nvGrpSpPr>
          <p:cNvPr id="82" name="グループ化 267"/>
          <p:cNvGrpSpPr>
            <a:grpSpLocks/>
          </p:cNvGrpSpPr>
          <p:nvPr/>
        </p:nvGrpSpPr>
        <p:grpSpPr bwMode="auto">
          <a:xfrm rot="-625381">
            <a:off x="2277669" y="4574268"/>
            <a:ext cx="2238375" cy="2022475"/>
            <a:chOff x="642910" y="4600455"/>
            <a:chExt cx="2239064" cy="2022310"/>
          </a:xfrm>
        </p:grpSpPr>
        <p:pic>
          <p:nvPicPr>
            <p:cNvPr id="83" name="Picture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2910" y="4786322"/>
              <a:ext cx="1714512" cy="17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 name="グループ化 168"/>
            <p:cNvGrpSpPr>
              <a:grpSpLocks/>
            </p:cNvGrpSpPr>
            <p:nvPr/>
          </p:nvGrpSpPr>
          <p:grpSpPr bwMode="auto">
            <a:xfrm rot="-7912375">
              <a:off x="773699" y="4514489"/>
              <a:ext cx="2022310" cy="2194241"/>
              <a:chOff x="3307713" y="652284"/>
              <a:chExt cx="3561887" cy="3924079"/>
            </a:xfrm>
          </p:grpSpPr>
          <p:sp>
            <p:nvSpPr>
              <p:cNvPr id="85" name="円/楕円 248"/>
              <p:cNvSpPr/>
              <p:nvPr/>
            </p:nvSpPr>
            <p:spPr>
              <a:xfrm>
                <a:off x="3448558" y="3713263"/>
                <a:ext cx="287971" cy="283989"/>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86" name="円/楕円 249"/>
              <p:cNvSpPr/>
              <p:nvPr/>
            </p:nvSpPr>
            <p:spPr>
              <a:xfrm>
                <a:off x="3889279" y="648713"/>
                <a:ext cx="2997129" cy="3084115"/>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87" name="直線コネクタ 86"/>
              <p:cNvCxnSpPr>
                <a:stCxn id="85" idx="1"/>
                <a:endCxn id="86" idx="2"/>
              </p:cNvCxnSpPr>
              <p:nvPr/>
            </p:nvCxnSpPr>
            <p:spPr>
              <a:xfrm rot="18712375" flipV="1">
                <a:off x="2966016" y="2611970"/>
                <a:ext cx="1436982" cy="72691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a:stCxn id="85" idx="4"/>
                <a:endCxn id="86" idx="4"/>
              </p:cNvCxnSpPr>
              <p:nvPr/>
            </p:nvCxnSpPr>
            <p:spPr>
              <a:xfrm rot="7912375" flipH="1" flipV="1">
                <a:off x="3787668" y="3289636"/>
                <a:ext cx="1417104" cy="116586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89" name="テキスト ボックス 88"/>
          <p:cNvSpPr txBox="1">
            <a:spLocks noChangeArrowheads="1"/>
          </p:cNvSpPr>
          <p:nvPr/>
        </p:nvSpPr>
        <p:spPr bwMode="auto">
          <a:xfrm>
            <a:off x="1326563" y="5558489"/>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7030A0"/>
                </a:solidFill>
                <a:latin typeface="Meiryo UI" panose="020B0604030504040204" pitchFamily="50" charset="-128"/>
                <a:ea typeface="Meiryo UI" panose="020B0604030504040204" pitchFamily="50" charset="-128"/>
              </a:rPr>
              <a:t>肝細胞</a:t>
            </a:r>
          </a:p>
        </p:txBody>
      </p:sp>
      <p:grpSp>
        <p:nvGrpSpPr>
          <p:cNvPr id="90" name="グループ化 295"/>
          <p:cNvGrpSpPr>
            <a:grpSpLocks/>
          </p:cNvGrpSpPr>
          <p:nvPr/>
        </p:nvGrpSpPr>
        <p:grpSpPr bwMode="auto">
          <a:xfrm>
            <a:off x="5819382" y="3285218"/>
            <a:ext cx="1665287" cy="1981200"/>
            <a:chOff x="4135849" y="3468125"/>
            <a:chExt cx="1664716" cy="1982219"/>
          </a:xfrm>
        </p:grpSpPr>
        <p:pic>
          <p:nvPicPr>
            <p:cNvPr id="91" name="Picture 31" descr="http://219.94.147.116/tsuzuki-ku/upload/disease/56e7da9e6f7ee7862b0382420a87707b.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14876" y="3500438"/>
              <a:ext cx="1008038" cy="75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 name="グループ化 272"/>
            <p:cNvGrpSpPr>
              <a:grpSpLocks/>
            </p:cNvGrpSpPr>
            <p:nvPr/>
          </p:nvGrpSpPr>
          <p:grpSpPr bwMode="auto">
            <a:xfrm rot="-501988">
              <a:off x="4135849" y="3468125"/>
              <a:ext cx="1664716" cy="1982219"/>
              <a:chOff x="3428992" y="633343"/>
              <a:chExt cx="2932054" cy="3544908"/>
            </a:xfrm>
          </p:grpSpPr>
          <p:sp>
            <p:nvSpPr>
              <p:cNvPr id="94" name="円/楕円 273"/>
              <p:cNvSpPr/>
              <p:nvPr/>
            </p:nvSpPr>
            <p:spPr>
              <a:xfrm>
                <a:off x="3428501" y="3710994"/>
                <a:ext cx="285100" cy="284047"/>
              </a:xfrm>
              <a:prstGeom prst="ellipse">
                <a:avLst/>
              </a:prstGeom>
              <a:no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95" name="円/楕円 274"/>
              <p:cNvSpPr/>
              <p:nvPr/>
            </p:nvSpPr>
            <p:spPr>
              <a:xfrm>
                <a:off x="4694044" y="628306"/>
                <a:ext cx="1660287" cy="1673038"/>
              </a:xfrm>
              <a:prstGeom prst="ellipse">
                <a:avLst/>
              </a:prstGeom>
              <a:noFill/>
              <a:ln w="19050">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96" name="直線コネクタ 95"/>
              <p:cNvCxnSpPr>
                <a:stCxn id="94" idx="1"/>
                <a:endCxn id="95" idx="2"/>
              </p:cNvCxnSpPr>
              <p:nvPr/>
            </p:nvCxnSpPr>
            <p:spPr>
              <a:xfrm rot="5901988" flipH="1" flipV="1">
                <a:off x="2857511" y="2163828"/>
                <a:ext cx="2442805" cy="888840"/>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a:stCxn id="94" idx="4"/>
                <a:endCxn id="95" idx="5"/>
              </p:cNvCxnSpPr>
              <p:nvPr/>
            </p:nvCxnSpPr>
            <p:spPr>
              <a:xfrm rot="5901988" flipH="1" flipV="1">
                <a:off x="3696711" y="1910400"/>
                <a:ext cx="2295101" cy="2238870"/>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grpSp>
        <p:sp>
          <p:nvSpPr>
            <p:cNvPr id="93" name="テキスト ボックス 285"/>
            <p:cNvSpPr txBox="1">
              <a:spLocks noChangeArrowheads="1"/>
            </p:cNvSpPr>
            <p:nvPr/>
          </p:nvSpPr>
          <p:spPr bwMode="auto">
            <a:xfrm>
              <a:off x="4553309" y="4304975"/>
              <a:ext cx="697388" cy="4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心臓</a:t>
              </a:r>
            </a:p>
          </p:txBody>
        </p:sp>
      </p:grpSp>
      <p:grpSp>
        <p:nvGrpSpPr>
          <p:cNvPr id="99" name="グループ化 299"/>
          <p:cNvGrpSpPr>
            <a:grpSpLocks/>
          </p:cNvGrpSpPr>
          <p:nvPr/>
        </p:nvGrpSpPr>
        <p:grpSpPr bwMode="auto">
          <a:xfrm>
            <a:off x="6835381" y="1030968"/>
            <a:ext cx="2396837" cy="2801937"/>
            <a:chOff x="5151545" y="1214422"/>
            <a:chExt cx="2396710" cy="2802575"/>
          </a:xfrm>
        </p:grpSpPr>
        <p:pic>
          <p:nvPicPr>
            <p:cNvPr id="101" name="Picture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4376" y="1214422"/>
              <a:ext cx="1643074" cy="16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 name="グループ化 286"/>
            <p:cNvGrpSpPr>
              <a:grpSpLocks/>
            </p:cNvGrpSpPr>
            <p:nvPr/>
          </p:nvGrpSpPr>
          <p:grpSpPr bwMode="auto">
            <a:xfrm rot="-501988">
              <a:off x="5151545" y="1230593"/>
              <a:ext cx="2396710" cy="2786404"/>
              <a:chOff x="3428992" y="-724592"/>
              <a:chExt cx="4221311" cy="4983075"/>
            </a:xfrm>
          </p:grpSpPr>
          <p:sp>
            <p:nvSpPr>
              <p:cNvPr id="103" name="円/楕円 287"/>
              <p:cNvSpPr/>
              <p:nvPr/>
            </p:nvSpPr>
            <p:spPr>
              <a:xfrm>
                <a:off x="3425502" y="3708170"/>
                <a:ext cx="285182" cy="283966"/>
              </a:xfrm>
              <a:prstGeom prst="ellipse">
                <a:avLst/>
              </a:prstGeom>
              <a:no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104" name="円/楕円 288"/>
              <p:cNvSpPr/>
              <p:nvPr/>
            </p:nvSpPr>
            <p:spPr>
              <a:xfrm>
                <a:off x="4697766" y="-732702"/>
                <a:ext cx="2952477" cy="3032754"/>
              </a:xfrm>
              <a:prstGeom prst="ellipse">
                <a:avLst/>
              </a:prstGeom>
              <a:noFill/>
              <a:ln w="19050">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105" name="直線コネクタ 104"/>
              <p:cNvCxnSpPr>
                <a:stCxn id="103" idx="1"/>
                <a:endCxn id="104" idx="2"/>
              </p:cNvCxnSpPr>
              <p:nvPr/>
            </p:nvCxnSpPr>
            <p:spPr>
              <a:xfrm rot="5901988" flipH="1" flipV="1">
                <a:off x="2526648" y="1871211"/>
                <a:ext cx="3115105" cy="791241"/>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a:stCxn id="103" idx="4"/>
                <a:endCxn id="104" idx="5"/>
              </p:cNvCxnSpPr>
              <p:nvPr/>
            </p:nvCxnSpPr>
            <p:spPr>
              <a:xfrm rot="5901988" flipH="1" flipV="1">
                <a:off x="4069109" y="1280957"/>
                <a:ext cx="2652240" cy="3301966"/>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grpSp>
      </p:grpSp>
      <p:sp>
        <p:nvSpPr>
          <p:cNvPr id="100" name="テキスト ボックス 300"/>
          <p:cNvSpPr txBox="1">
            <a:spLocks noChangeArrowheads="1"/>
          </p:cNvSpPr>
          <p:nvPr/>
        </p:nvSpPr>
        <p:spPr bwMode="auto">
          <a:xfrm>
            <a:off x="9131408" y="143251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FF0000"/>
                </a:solidFill>
                <a:latin typeface="Meiryo UI" panose="020B0604030504040204" pitchFamily="50" charset="-128"/>
                <a:ea typeface="Meiryo UI" panose="020B0604030504040204" pitchFamily="50" charset="-128"/>
              </a:rPr>
              <a:t>心筋細胞</a:t>
            </a:r>
          </a:p>
        </p:txBody>
      </p:sp>
      <p:sp>
        <p:nvSpPr>
          <p:cNvPr id="39" name="テキスト ボックス 38"/>
          <p:cNvSpPr txBox="1">
            <a:spLocks noChangeArrowheads="1"/>
          </p:cNvSpPr>
          <p:nvPr/>
        </p:nvSpPr>
        <p:spPr bwMode="auto">
          <a:xfrm flipH="1">
            <a:off x="2047051" y="1554016"/>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白血球</a:t>
            </a:r>
          </a:p>
        </p:txBody>
      </p:sp>
      <p:sp>
        <p:nvSpPr>
          <p:cNvPr id="117" name="テキスト ボックス 116"/>
          <p:cNvSpPr txBox="1"/>
          <p:nvPr/>
        </p:nvSpPr>
        <p:spPr>
          <a:xfrm>
            <a:off x="3908095" y="143555"/>
            <a:ext cx="4375021" cy="584775"/>
          </a:xfrm>
          <a:prstGeom prst="rect">
            <a:avLst/>
          </a:prstGeom>
          <a:noFill/>
        </p:spPr>
        <p:txBody>
          <a:bodyPr wrap="square" rtlCol="0">
            <a:spAutoFit/>
          </a:bodyPr>
          <a:lstStyle/>
          <a:p>
            <a:pPr algn="ctr"/>
            <a:r>
              <a:rPr kumimoji="1" lang="ja-JP" altLang="en-US" sz="3200" dirty="0">
                <a:latin typeface="UD デジタル 教科書体 NK-B" panose="02020700000000000000" pitchFamily="18" charset="-128"/>
                <a:ea typeface="UD デジタル 教科書体 NK-B" panose="02020700000000000000" pitchFamily="18" charset="-128"/>
              </a:rPr>
              <a:t>いろいろな細胞</a:t>
            </a:r>
          </a:p>
        </p:txBody>
      </p:sp>
    </p:spTree>
    <p:custDataLst>
      <p:tags r:id="rId1"/>
    </p:custDataLst>
    <p:extLst>
      <p:ext uri="{BB962C8B-B14F-4D97-AF65-F5344CB8AC3E}">
        <p14:creationId xmlns:p14="http://schemas.microsoft.com/office/powerpoint/2010/main" val="4085150503"/>
      </p:ext>
    </p:extLst>
  </p:cSld>
  <p:clrMapOvr>
    <a:masterClrMapping/>
  </p:clrMapOvr>
  <mc:AlternateContent xmlns:mc="http://schemas.openxmlformats.org/markup-compatibility/2006" xmlns:p14="http://schemas.microsoft.com/office/powerpoint/2010/main">
    <mc:Choice Requires="p14">
      <p:transition spd="slow" p14:dur="2000" advTm="885"/>
    </mc:Choice>
    <mc:Fallback xmlns="">
      <p:transition spd="slow" advTm="8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up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strips(upRight)">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strips(upRight)">
                                      <p:cBhvr>
                                        <p:cTn id="17" dur="500"/>
                                        <p:tgtEl>
                                          <p:spTgt spid="30"/>
                                        </p:tgtEl>
                                      </p:cBhvr>
                                    </p:animEffect>
                                  </p:childTnLst>
                                </p:cTn>
                              </p:par>
                              <p:par>
                                <p:cTn id="18" presetID="18" presetClass="entr" presetSubtype="3"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trips(upRigh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9"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upLeft)">
                                      <p:cBhvr>
                                        <p:cTn id="25" dur="500"/>
                                        <p:tgtEl>
                                          <p:spTgt spid="21"/>
                                        </p:tgtEl>
                                      </p:cBhvr>
                                    </p:animEffect>
                                  </p:childTnLst>
                                </p:cTn>
                              </p:par>
                              <p:par>
                                <p:cTn id="26" presetID="18" presetClass="entr" presetSubtype="9"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strips(upLeft)">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strips(downLeft)">
                                      <p:cBhvr>
                                        <p:cTn id="33" dur="500"/>
                                        <p:tgtEl>
                                          <p:spTgt spid="75"/>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strips(downLeft)">
                                      <p:cBhvr>
                                        <p:cTn id="36" dur="500"/>
                                        <p:tgtEl>
                                          <p:spTgt spid="81"/>
                                        </p:tgtEl>
                                      </p:cBhvr>
                                    </p:animEffect>
                                  </p:childTnLst>
                                </p:cTn>
                              </p:par>
                              <p:par>
                                <p:cTn id="37" presetID="18" presetClass="entr" presetSubtype="12"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strips(downLeft)">
                                      <p:cBhvr>
                                        <p:cTn id="39" dur="500"/>
                                        <p:tgtEl>
                                          <p:spTgt spid="7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wipe(down)">
                                      <p:cBhvr>
                                        <p:cTn id="44" dur="500"/>
                                        <p:tgtEl>
                                          <p:spTgt spid="6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down)">
                                      <p:cBhvr>
                                        <p:cTn id="49" dur="500"/>
                                        <p:tgtEl>
                                          <p:spTgt spid="4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down)">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down)">
                                      <p:cBhvr>
                                        <p:cTn id="57" dur="500"/>
                                        <p:tgtEl>
                                          <p:spTgt spid="40"/>
                                        </p:tgtEl>
                                      </p:cBhvr>
                                    </p:animEffect>
                                  </p:childTnLst>
                                </p:cTn>
                              </p:par>
                              <p:par>
                                <p:cTn id="58" presetID="22" presetClass="entr" presetSubtype="4"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500"/>
                                        <p:tgtEl>
                                          <p:spTgt spid="4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wipe(right)">
                                      <p:cBhvr>
                                        <p:cTn id="7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8" grpId="0"/>
      <p:bldP spid="81" grpId="0"/>
      <p:bldP spid="89"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図 100"/>
          <p:cNvPicPr>
            <a:picLocks noChangeAspect="1"/>
          </p:cNvPicPr>
          <p:nvPr/>
        </p:nvPicPr>
        <p:blipFill>
          <a:blip r:embed="rId2"/>
          <a:stretch>
            <a:fillRect/>
          </a:stretch>
        </p:blipFill>
        <p:spPr>
          <a:xfrm>
            <a:off x="-21743" y="4445267"/>
            <a:ext cx="2960084" cy="2407783"/>
          </a:xfrm>
          <a:prstGeom prst="rect">
            <a:avLst/>
          </a:prstGeom>
        </p:spPr>
      </p:pic>
      <p:grpSp>
        <p:nvGrpSpPr>
          <p:cNvPr id="9" name="グループ化 8"/>
          <p:cNvGrpSpPr/>
          <p:nvPr/>
        </p:nvGrpSpPr>
        <p:grpSpPr>
          <a:xfrm>
            <a:off x="2783001" y="173881"/>
            <a:ext cx="6834433" cy="6579909"/>
            <a:chOff x="2678783" y="147993"/>
            <a:chExt cx="6834433" cy="6579909"/>
          </a:xfrm>
          <a:effectLst>
            <a:glow rad="101600">
              <a:schemeClr val="accent2">
                <a:satMod val="175000"/>
                <a:alpha val="40000"/>
              </a:schemeClr>
            </a:glow>
          </a:effectLst>
        </p:grpSpPr>
        <p:sp>
          <p:nvSpPr>
            <p:cNvPr id="3" name="楕円 2"/>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涙形 4"/>
          <p:cNvSpPr/>
          <p:nvPr/>
        </p:nvSpPr>
        <p:spPr>
          <a:xfrm rot="11510656">
            <a:off x="4086284" y="2445170"/>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rot="13502564">
            <a:off x="4133282" y="288995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涙形 86"/>
          <p:cNvSpPr/>
          <p:nvPr/>
        </p:nvSpPr>
        <p:spPr>
          <a:xfrm rot="13502564">
            <a:off x="4086283" y="330225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涙形 91"/>
          <p:cNvSpPr/>
          <p:nvPr/>
        </p:nvSpPr>
        <p:spPr>
          <a:xfrm rot="15032568">
            <a:off x="4024952" y="366712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涙形 95"/>
          <p:cNvSpPr/>
          <p:nvPr/>
        </p:nvSpPr>
        <p:spPr>
          <a:xfrm rot="1923819">
            <a:off x="3193186" y="390270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p:cNvSpPr/>
          <p:nvPr/>
        </p:nvSpPr>
        <p:spPr>
          <a:xfrm rot="15619428">
            <a:off x="3733246" y="3956791"/>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涙形 97"/>
          <p:cNvSpPr/>
          <p:nvPr/>
        </p:nvSpPr>
        <p:spPr>
          <a:xfrm rot="3125780">
            <a:off x="3307608" y="349426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p:cNvSpPr/>
          <p:nvPr/>
        </p:nvSpPr>
        <p:spPr>
          <a:xfrm rot="6494414">
            <a:off x="3640325" y="232817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涙形 99"/>
          <p:cNvSpPr/>
          <p:nvPr/>
        </p:nvSpPr>
        <p:spPr>
          <a:xfrm rot="3850196">
            <a:off x="3467924" y="26220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Freeform 43"/>
          <p:cNvSpPr>
            <a:spLocks/>
          </p:cNvSpPr>
          <p:nvPr/>
        </p:nvSpPr>
        <p:spPr bwMode="auto">
          <a:xfrm rot="10441033">
            <a:off x="3458612" y="2603409"/>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4" name="涙形 93"/>
          <p:cNvSpPr/>
          <p:nvPr/>
        </p:nvSpPr>
        <p:spPr>
          <a:xfrm rot="1549117">
            <a:off x="3187159" y="314771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星 32 6"/>
          <p:cNvSpPr/>
          <p:nvPr/>
        </p:nvSpPr>
        <p:spPr>
          <a:xfrm>
            <a:off x="6357724" y="2328716"/>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6441726" y="2390345"/>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149210" y="1732303"/>
            <a:ext cx="606582" cy="669230"/>
          </a:xfrm>
          <a:prstGeom prst="rect">
            <a:avLst/>
          </a:prstGeom>
          <a:noFill/>
        </p:spPr>
        <p:txBody>
          <a:bodyPr wrap="square" rtlCol="0">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rPr>
              <a:t>核</a:t>
            </a:r>
          </a:p>
        </p:txBody>
      </p:sp>
      <p:pic>
        <p:nvPicPr>
          <p:cNvPr id="103" name="図 102"/>
          <p:cNvPicPr>
            <a:picLocks noChangeAspect="1"/>
          </p:cNvPicPr>
          <p:nvPr/>
        </p:nvPicPr>
        <p:blipFill>
          <a:blip r:embed="rId3"/>
          <a:stretch>
            <a:fillRect/>
          </a:stretch>
        </p:blipFill>
        <p:spPr>
          <a:xfrm rot="1050571">
            <a:off x="5154012" y="2489412"/>
            <a:ext cx="496573" cy="1788435"/>
          </a:xfrm>
          <a:prstGeom prst="rect">
            <a:avLst/>
          </a:prstGeom>
        </p:spPr>
      </p:pic>
      <p:cxnSp>
        <p:nvCxnSpPr>
          <p:cNvPr id="104" name="直線矢印コネクタ 103"/>
          <p:cNvCxnSpPr/>
          <p:nvPr/>
        </p:nvCxnSpPr>
        <p:spPr>
          <a:xfrm flipH="1">
            <a:off x="5389031" y="3374347"/>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6840978" y="3751643"/>
            <a:ext cx="1189075" cy="523220"/>
          </a:xfrm>
          <a:prstGeom prst="rect">
            <a:avLst/>
          </a:prstGeom>
          <a:noFill/>
        </p:spPr>
        <p:txBody>
          <a:bodyPr wrap="square" rtlCol="0">
            <a:spAutoFit/>
          </a:bodyPr>
          <a:lstStyle/>
          <a:p>
            <a:pPr algn="ctr"/>
            <a:r>
              <a:rPr lang="en-US" altLang="ja-JP" sz="2800" dirty="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106" name="テキスト ボックス 105"/>
          <p:cNvSpPr txBox="1"/>
          <p:nvPr/>
        </p:nvSpPr>
        <p:spPr>
          <a:xfrm>
            <a:off x="-26060" y="356764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リボソーム</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12" name="Picture 12" descr="第01章03-011p-細胞膜の構造"/>
          <p:cNvPicPr>
            <a:picLocks noChangeAspect="1" noChangeArrowheads="1"/>
          </p:cNvPicPr>
          <p:nvPr/>
        </p:nvPicPr>
        <p:blipFill>
          <a:blip r:embed="rId4">
            <a:extLst>
              <a:ext uri="{28A0092B-C50C-407E-A947-70E740481C1C}">
                <a14:useLocalDpi xmlns:a14="http://schemas.microsoft.com/office/drawing/2010/main" val="0"/>
              </a:ext>
            </a:extLst>
          </a:blip>
          <a:srcRect l="17863" t="38240" r="28502" b="36945"/>
          <a:stretch>
            <a:fillRect/>
          </a:stretch>
        </p:blipFill>
        <p:spPr bwMode="auto">
          <a:xfrm>
            <a:off x="10139297" y="1529709"/>
            <a:ext cx="1635372" cy="161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テキスト ボックス 112"/>
          <p:cNvSpPr txBox="1"/>
          <p:nvPr/>
        </p:nvSpPr>
        <p:spPr>
          <a:xfrm>
            <a:off x="9981623" y="1136197"/>
            <a:ext cx="1838311" cy="461665"/>
          </a:xfrm>
          <a:prstGeom prst="rect">
            <a:avLst/>
          </a:prstGeom>
          <a:noFill/>
        </p:spPr>
        <p:txBody>
          <a:bodyPr wrap="square" rtlCol="0">
            <a:spAutoFit/>
          </a:bodyPr>
          <a:lstStyle/>
          <a:p>
            <a:pPr algn="ctr"/>
            <a:r>
              <a:rPr lang="ja-JP" altLang="en-US" sz="2400" dirty="0">
                <a:latin typeface="UD デジタル 教科書体 NK-B" panose="02020700000000000000" pitchFamily="18" charset="-128"/>
                <a:ea typeface="UD デジタル 教科書体 NK-B" panose="02020700000000000000" pitchFamily="18" charset="-128"/>
              </a:rPr>
              <a:t>細胞膜</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114" name="テキスト ボックス 113"/>
          <p:cNvSpPr txBox="1"/>
          <p:nvPr/>
        </p:nvSpPr>
        <p:spPr>
          <a:xfrm>
            <a:off x="10050738" y="3117536"/>
            <a:ext cx="1838311"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リン脂質二重膜</a:t>
            </a:r>
          </a:p>
        </p:txBody>
      </p:sp>
      <p:cxnSp>
        <p:nvCxnSpPr>
          <p:cNvPr id="116" name="直線矢印コネクタ 115"/>
          <p:cNvCxnSpPr>
            <a:endCxn id="118" idx="0"/>
          </p:cNvCxnSpPr>
          <p:nvPr/>
        </p:nvCxnSpPr>
        <p:spPr>
          <a:xfrm flipH="1">
            <a:off x="9306311" y="1365979"/>
            <a:ext cx="1078499" cy="197076"/>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楕円 117"/>
          <p:cNvSpPr/>
          <p:nvPr/>
        </p:nvSpPr>
        <p:spPr>
          <a:xfrm rot="2818656">
            <a:off x="8838093" y="1460490"/>
            <a:ext cx="464416" cy="645641"/>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Freeform 14"/>
          <p:cNvSpPr>
            <a:spLocks/>
          </p:cNvSpPr>
          <p:nvPr/>
        </p:nvSpPr>
        <p:spPr bwMode="auto">
          <a:xfrm>
            <a:off x="5210509" y="534807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50" name="Picture 13" descr="第01章03-012p_DNAの構造"/>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63261" y="2483590"/>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直線矢印コネクタ 167"/>
          <p:cNvCxnSpPr/>
          <p:nvPr/>
        </p:nvCxnSpPr>
        <p:spPr>
          <a:xfrm flipH="1">
            <a:off x="4372056" y="3383630"/>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5028560" y="2049513"/>
            <a:ext cx="1189075" cy="584775"/>
          </a:xfrm>
          <a:prstGeom prst="rect">
            <a:avLst/>
          </a:prstGeom>
          <a:noFill/>
        </p:spPr>
        <p:txBody>
          <a:bodyPr wrap="square" rtlCol="0">
            <a:spAutoFit/>
          </a:bodyPr>
          <a:lstStyle/>
          <a:p>
            <a:pPr algn="ctr"/>
            <a:r>
              <a:rPr kumimoji="1" lang="en-US" altLang="ja-JP" sz="3200" dirty="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178" name="Freeform 14"/>
          <p:cNvSpPr>
            <a:spLocks/>
          </p:cNvSpPr>
          <p:nvPr/>
        </p:nvSpPr>
        <p:spPr bwMode="auto">
          <a:xfrm rot="1073092">
            <a:off x="6035195" y="5181953"/>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80" name="Freeform 14"/>
          <p:cNvSpPr>
            <a:spLocks/>
          </p:cNvSpPr>
          <p:nvPr/>
        </p:nvSpPr>
        <p:spPr bwMode="auto">
          <a:xfrm>
            <a:off x="5842305" y="592711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99" name="テキスト ボックス 198"/>
          <p:cNvSpPr txBox="1"/>
          <p:nvPr/>
        </p:nvSpPr>
        <p:spPr>
          <a:xfrm>
            <a:off x="7193196" y="2598530"/>
            <a:ext cx="996914" cy="307777"/>
          </a:xfrm>
          <a:prstGeom prst="rect">
            <a:avLst/>
          </a:prstGeom>
          <a:noFill/>
        </p:spPr>
        <p:txBody>
          <a:bodyPr wrap="square" rtlCol="0">
            <a:spAutoFit/>
          </a:bodyPr>
          <a:lstStyle/>
          <a:p>
            <a:pPr algn="ctr"/>
            <a:r>
              <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rPr>
              <a:t>染色体</a:t>
            </a:r>
          </a:p>
        </p:txBody>
      </p:sp>
      <p:sp>
        <p:nvSpPr>
          <p:cNvPr id="200" name="テキスト ボックス 199"/>
          <p:cNvSpPr txBox="1"/>
          <p:nvPr/>
        </p:nvSpPr>
        <p:spPr>
          <a:xfrm>
            <a:off x="7509197" y="3395143"/>
            <a:ext cx="996914" cy="307777"/>
          </a:xfrm>
          <a:prstGeom prst="rect">
            <a:avLst/>
          </a:prstGeom>
          <a:noFill/>
        </p:spPr>
        <p:txBody>
          <a:bodyPr wrap="square" rtlCol="0">
            <a:spAutoFit/>
          </a:bodyPr>
          <a:lstStyle/>
          <a:p>
            <a:r>
              <a:rPr lang="ja-JP" altLang="en-US" sz="1400" dirty="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202" name="テキスト ボックス 201"/>
          <p:cNvSpPr txBox="1"/>
          <p:nvPr/>
        </p:nvSpPr>
        <p:spPr>
          <a:xfrm>
            <a:off x="6277463" y="5044407"/>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026" name="Picture 2" descr="ゴルジ体"/>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930" y="21616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218" name="テキスト ボックス 217"/>
          <p:cNvSpPr txBox="1"/>
          <p:nvPr/>
        </p:nvSpPr>
        <p:spPr>
          <a:xfrm>
            <a:off x="1309557" y="72459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ゴルジ体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cxnSp>
        <p:nvCxnSpPr>
          <p:cNvPr id="219" name="直線矢印コネクタ 218"/>
          <p:cNvCxnSpPr/>
          <p:nvPr/>
        </p:nvCxnSpPr>
        <p:spPr>
          <a:xfrm flipV="1">
            <a:off x="4217560" y="1585325"/>
            <a:ext cx="909068" cy="7433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p:cNvSpPr txBox="1"/>
          <p:nvPr/>
        </p:nvSpPr>
        <p:spPr>
          <a:xfrm>
            <a:off x="-5349" y="394612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タンパク質製造工場</a:t>
            </a:r>
          </a:p>
        </p:txBody>
      </p:sp>
      <p:sp>
        <p:nvSpPr>
          <p:cNvPr id="53" name="テキスト ボックス 52"/>
          <p:cNvSpPr txBox="1"/>
          <p:nvPr/>
        </p:nvSpPr>
        <p:spPr>
          <a:xfrm>
            <a:off x="1223555" y="44050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タンパク質熟成工場</a:t>
            </a:r>
          </a:p>
        </p:txBody>
      </p:sp>
      <p:cxnSp>
        <p:nvCxnSpPr>
          <p:cNvPr id="6" name="直線矢印コネクタ 5"/>
          <p:cNvCxnSpPr>
            <a:endCxn id="94" idx="3"/>
          </p:cNvCxnSpPr>
          <p:nvPr/>
        </p:nvCxnSpPr>
        <p:spPr>
          <a:xfrm flipV="1">
            <a:off x="1672308" y="3314711"/>
            <a:ext cx="1523534" cy="5068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696153" y="2779780"/>
            <a:ext cx="1759348" cy="10399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endCxn id="98" idx="3"/>
          </p:cNvCxnSpPr>
          <p:nvPr/>
        </p:nvCxnSpPr>
        <p:spPr>
          <a:xfrm flipV="1">
            <a:off x="1681621" y="3625761"/>
            <a:ext cx="1620599" cy="19394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96" idx="4"/>
          </p:cNvCxnSpPr>
          <p:nvPr/>
        </p:nvCxnSpPr>
        <p:spPr>
          <a:xfrm>
            <a:off x="1696153" y="3819708"/>
            <a:ext cx="1517058" cy="1560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99" idx="1"/>
          </p:cNvCxnSpPr>
          <p:nvPr/>
        </p:nvCxnSpPr>
        <p:spPr>
          <a:xfrm flipV="1">
            <a:off x="1665846" y="2527483"/>
            <a:ext cx="1980842" cy="13007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12050" y="947030"/>
            <a:ext cx="2154852" cy="26625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a:blip r:embed="rId7"/>
          <a:stretch>
            <a:fillRect/>
          </a:stretch>
        </p:blipFill>
        <p:spPr>
          <a:xfrm>
            <a:off x="9940666" y="4712644"/>
            <a:ext cx="1910407" cy="1885788"/>
          </a:xfrm>
          <a:prstGeom prst="rect">
            <a:avLst/>
          </a:prstGeom>
        </p:spPr>
      </p:pic>
      <p:cxnSp>
        <p:nvCxnSpPr>
          <p:cNvPr id="33" name="直線コネクタ 32"/>
          <p:cNvCxnSpPr/>
          <p:nvPr/>
        </p:nvCxnSpPr>
        <p:spPr>
          <a:xfrm flipV="1">
            <a:off x="7836878" y="4783246"/>
            <a:ext cx="2484066" cy="101038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7836878" y="5884554"/>
            <a:ext cx="2484066" cy="71387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9681288" y="4144177"/>
            <a:ext cx="2328430"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ミトコンドリア</a:t>
            </a:r>
            <a:r>
              <a:rPr kumimoji="1" lang="en-US" altLang="ja-JP" dirty="0">
                <a:latin typeface="UD デジタル 教科書体 NK-B" panose="02020700000000000000" pitchFamily="18" charset="-128"/>
                <a:ea typeface="UD デジタル 教科書体 NK-B" panose="02020700000000000000" pitchFamily="18" charset="-128"/>
              </a:rPr>
              <a:t>DNA</a:t>
            </a:r>
          </a:p>
          <a:p>
            <a:pPr algn="ctr"/>
            <a:r>
              <a:rPr lang="ja-JP" altLang="en-US" dirty="0">
                <a:latin typeface="UD デジタル 教科書体 NK-B" panose="02020700000000000000" pitchFamily="18" charset="-128"/>
                <a:ea typeface="UD デジタル 教科書体 NK-B" panose="02020700000000000000" pitchFamily="18" charset="-128"/>
              </a:rPr>
              <a:t>（</a:t>
            </a:r>
            <a:r>
              <a:rPr lang="en-US" altLang="ja-JP" dirty="0" err="1">
                <a:latin typeface="UD デジタル 教科書体 NK-B" panose="02020700000000000000" pitchFamily="18" charset="-128"/>
                <a:ea typeface="UD デジタル 教科書体 NK-B" panose="02020700000000000000" pitchFamily="18" charset="-128"/>
              </a:rPr>
              <a:t>mtDNA</a:t>
            </a:r>
            <a:r>
              <a:rPr lang="ja-JP" altLang="en-US" dirty="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83" name="テキスト ボックス 82"/>
          <p:cNvSpPr txBox="1"/>
          <p:nvPr/>
        </p:nvSpPr>
        <p:spPr>
          <a:xfrm>
            <a:off x="9940666" y="6569124"/>
            <a:ext cx="2140214" cy="369332"/>
          </a:xfrm>
          <a:prstGeom prst="rect">
            <a:avLst/>
          </a:prstGeom>
          <a:noFill/>
        </p:spPr>
        <p:txBody>
          <a:bodyPr wrap="square" rtlCol="0">
            <a:spAutoFit/>
          </a:bodyPr>
          <a:lstStyle/>
          <a:p>
            <a:pPr algn="ctr"/>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環状二重螺旋構造</a:t>
            </a:r>
          </a:p>
        </p:txBody>
      </p:sp>
      <p:sp>
        <p:nvSpPr>
          <p:cNvPr id="36" name="テキスト ボックス 35"/>
          <p:cNvSpPr txBox="1"/>
          <p:nvPr/>
        </p:nvSpPr>
        <p:spPr>
          <a:xfrm>
            <a:off x="10141886" y="5543947"/>
            <a:ext cx="1507966" cy="276999"/>
          </a:xfrm>
          <a:prstGeom prst="rect">
            <a:avLst/>
          </a:prstGeom>
          <a:noFill/>
        </p:spPr>
        <p:txBody>
          <a:bodyPr wrap="square" rtlCol="0">
            <a:spAutoFit/>
          </a:bodyPr>
          <a:lstStyle/>
          <a:p>
            <a:pPr algn="ct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約</a:t>
            </a:r>
            <a:r>
              <a:rPr kumimoji="1" lang="en-US" altLang="ja-JP"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16,500</a:t>
            </a: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塩基</a:t>
            </a:r>
          </a:p>
        </p:txBody>
      </p:sp>
      <p:pic>
        <p:nvPicPr>
          <p:cNvPr id="1028" name="Picture 4" descr="赤ちゃん 笑顔 イラスト素材 [ 6115052 ] - フォトライブラリー photolibra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862" y="2507811"/>
            <a:ext cx="1198526" cy="1103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外回り　営業"/>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541" y="201537"/>
            <a:ext cx="1269390" cy="137790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直線矢印コネクタ 42"/>
          <p:cNvCxnSpPr/>
          <p:nvPr/>
        </p:nvCxnSpPr>
        <p:spPr>
          <a:xfrm flipV="1">
            <a:off x="887240" y="1579437"/>
            <a:ext cx="0" cy="107225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92337" y="1927209"/>
            <a:ext cx="2919658" cy="430887"/>
          </a:xfrm>
          <a:prstGeom prst="rect">
            <a:avLst/>
          </a:prstGeom>
          <a:noFill/>
        </p:spPr>
        <p:txBody>
          <a:bodyPr wrap="square" rtlCol="0">
            <a:spAutoFit/>
          </a:bodyPr>
          <a:lstStyle/>
          <a:p>
            <a:r>
              <a:rPr kumimoji="1" lang="ja-JP" altLang="en-US" sz="1100" dirty="0">
                <a:latin typeface="UD デジタル 教科書体 NK-B" panose="02020700000000000000" pitchFamily="18" charset="-128"/>
                <a:ea typeface="UD デジタル 教科書体 NK-B" panose="02020700000000000000" pitchFamily="18" charset="-128"/>
              </a:rPr>
              <a:t>生まれたてのタンパク質は役に立たない</a:t>
            </a:r>
            <a:r>
              <a:rPr lang="ja-JP" altLang="en-US" sz="1100" dirty="0">
                <a:latin typeface="UD デジタル 教科書体 NK-B" panose="02020700000000000000" pitchFamily="18" charset="-128"/>
                <a:ea typeface="UD デジタル 教科書体 NK-B" panose="02020700000000000000" pitchFamily="18" charset="-128"/>
              </a:rPr>
              <a:t>。</a:t>
            </a:r>
            <a:endParaRPr lang="en-US" altLang="ja-JP" sz="1100" dirty="0">
              <a:latin typeface="UD デジタル 教科書体 NK-B" panose="02020700000000000000" pitchFamily="18" charset="-128"/>
              <a:ea typeface="UD デジタル 教科書体 NK-B" panose="02020700000000000000" pitchFamily="18" charset="-128"/>
            </a:endParaRPr>
          </a:p>
          <a:p>
            <a:r>
              <a:rPr lang="ja-JP" altLang="en-US" sz="1100" dirty="0">
                <a:latin typeface="UD デジタル 教科書体 NK-B" panose="02020700000000000000" pitchFamily="18" charset="-128"/>
                <a:ea typeface="UD デジタル 教科書体 NK-B" panose="02020700000000000000" pitchFamily="18" charset="-128"/>
              </a:rPr>
              <a:t>赤ちゃん「タンパク質」を一人前にしなくては。</a:t>
            </a:r>
            <a:endParaRPr kumimoji="1" lang="ja-JP" altLang="en-US" sz="1100" dirty="0">
              <a:latin typeface="UD デジタル 教科書体 NK-B" panose="02020700000000000000" pitchFamily="18" charset="-128"/>
              <a:ea typeface="UD デジタル 教科書体 NK-B" panose="02020700000000000000" pitchFamily="18" charset="-128"/>
            </a:endParaRPr>
          </a:p>
        </p:txBody>
      </p:sp>
      <p:sp>
        <p:nvSpPr>
          <p:cNvPr id="105" name="正方形/長方形 104"/>
          <p:cNvSpPr/>
          <p:nvPr/>
        </p:nvSpPr>
        <p:spPr>
          <a:xfrm>
            <a:off x="6430817" y="690432"/>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
        <p:nvSpPr>
          <p:cNvPr id="108" name="正方形/長方形 107"/>
          <p:cNvSpPr/>
          <p:nvPr/>
        </p:nvSpPr>
        <p:spPr>
          <a:xfrm>
            <a:off x="3137438" y="4212373"/>
            <a:ext cx="1500732" cy="461665"/>
          </a:xfrm>
          <a:prstGeom prst="rect">
            <a:avLst/>
          </a:prstGeom>
        </p:spPr>
        <p:txBody>
          <a:bodyPr wrap="none">
            <a:spAutoFit/>
          </a:bodyPr>
          <a:lstStyle/>
          <a:p>
            <a:r>
              <a:rPr lang="en-US" altLang="ja-JP" sz="2400" dirty="0">
                <a:latin typeface="Bauhaus 93" panose="04030905020B02020C02" pitchFamily="82" charset="0"/>
              </a:rPr>
              <a:t>Ribosome</a:t>
            </a:r>
            <a:endParaRPr lang="ja-JP" altLang="en-US" sz="2400" dirty="0">
              <a:latin typeface="Bauhaus 93" panose="04030905020B02020C02" pitchFamily="82" charset="0"/>
            </a:endParaRPr>
          </a:p>
        </p:txBody>
      </p:sp>
      <p:sp>
        <p:nvSpPr>
          <p:cNvPr id="71" name="テキスト ボックス 70"/>
          <p:cNvSpPr txBox="1"/>
          <p:nvPr/>
        </p:nvSpPr>
        <p:spPr>
          <a:xfrm>
            <a:off x="8543862" y="147534"/>
            <a:ext cx="3345187"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細胞の中味</a:t>
            </a:r>
          </a:p>
        </p:txBody>
      </p:sp>
      <p:pic>
        <p:nvPicPr>
          <p:cNvPr id="8" name="図 7"/>
          <p:cNvPicPr>
            <a:picLocks noChangeAspect="1"/>
          </p:cNvPicPr>
          <p:nvPr/>
        </p:nvPicPr>
        <p:blipFill>
          <a:blip r:embed="rId10"/>
          <a:stretch>
            <a:fillRect/>
          </a:stretch>
        </p:blipFill>
        <p:spPr>
          <a:xfrm rot="3403346">
            <a:off x="4703630" y="5251955"/>
            <a:ext cx="371055" cy="575547"/>
          </a:xfrm>
          <a:prstGeom prst="rect">
            <a:avLst/>
          </a:prstGeom>
        </p:spPr>
      </p:pic>
      <p:pic>
        <p:nvPicPr>
          <p:cNvPr id="73" name="図 72"/>
          <p:cNvPicPr>
            <a:picLocks noChangeAspect="1"/>
          </p:cNvPicPr>
          <p:nvPr/>
        </p:nvPicPr>
        <p:blipFill>
          <a:blip r:embed="rId10"/>
          <a:stretch>
            <a:fillRect/>
          </a:stretch>
        </p:blipFill>
        <p:spPr>
          <a:xfrm>
            <a:off x="5389031" y="5348077"/>
            <a:ext cx="282584" cy="723119"/>
          </a:xfrm>
          <a:prstGeom prst="rect">
            <a:avLst/>
          </a:prstGeom>
        </p:spPr>
      </p:pic>
      <p:pic>
        <p:nvPicPr>
          <p:cNvPr id="74" name="図 73"/>
          <p:cNvPicPr>
            <a:picLocks noChangeAspect="1"/>
          </p:cNvPicPr>
          <p:nvPr/>
        </p:nvPicPr>
        <p:blipFill>
          <a:blip r:embed="rId10"/>
          <a:stretch>
            <a:fillRect/>
          </a:stretch>
        </p:blipFill>
        <p:spPr>
          <a:xfrm rot="5400000">
            <a:off x="6003529" y="5616121"/>
            <a:ext cx="339249" cy="723119"/>
          </a:xfrm>
          <a:prstGeom prst="rect">
            <a:avLst/>
          </a:prstGeom>
        </p:spPr>
      </p:pic>
      <p:pic>
        <p:nvPicPr>
          <p:cNvPr id="75" name="図 74"/>
          <p:cNvPicPr>
            <a:picLocks noChangeAspect="1"/>
          </p:cNvPicPr>
          <p:nvPr/>
        </p:nvPicPr>
        <p:blipFill>
          <a:blip r:embed="rId10"/>
          <a:stretch>
            <a:fillRect/>
          </a:stretch>
        </p:blipFill>
        <p:spPr>
          <a:xfrm rot="18622514">
            <a:off x="4968975" y="5914205"/>
            <a:ext cx="282584" cy="434824"/>
          </a:xfrm>
          <a:prstGeom prst="rect">
            <a:avLst/>
          </a:prstGeom>
        </p:spPr>
      </p:pic>
      <p:pic>
        <p:nvPicPr>
          <p:cNvPr id="76" name="図 75"/>
          <p:cNvPicPr>
            <a:picLocks noChangeAspect="1"/>
          </p:cNvPicPr>
          <p:nvPr/>
        </p:nvPicPr>
        <p:blipFill>
          <a:blip r:embed="rId10"/>
          <a:stretch>
            <a:fillRect/>
          </a:stretch>
        </p:blipFill>
        <p:spPr>
          <a:xfrm rot="8021438">
            <a:off x="5539397" y="6094213"/>
            <a:ext cx="282584" cy="434824"/>
          </a:xfrm>
          <a:prstGeom prst="rect">
            <a:avLst/>
          </a:prstGeom>
        </p:spPr>
      </p:pic>
      <p:pic>
        <p:nvPicPr>
          <p:cNvPr id="77" name="図 76"/>
          <p:cNvPicPr>
            <a:picLocks noChangeAspect="1"/>
          </p:cNvPicPr>
          <p:nvPr/>
        </p:nvPicPr>
        <p:blipFill>
          <a:blip r:embed="rId10"/>
          <a:stretch>
            <a:fillRect/>
          </a:stretch>
        </p:blipFill>
        <p:spPr>
          <a:xfrm rot="18622514">
            <a:off x="5938530" y="5208108"/>
            <a:ext cx="282584" cy="434824"/>
          </a:xfrm>
          <a:prstGeom prst="rect">
            <a:avLst/>
          </a:prstGeom>
        </p:spPr>
      </p:pic>
      <p:pic>
        <p:nvPicPr>
          <p:cNvPr id="78" name="図 77"/>
          <p:cNvPicPr>
            <a:picLocks noChangeAspect="1"/>
          </p:cNvPicPr>
          <p:nvPr/>
        </p:nvPicPr>
        <p:blipFill>
          <a:blip r:embed="rId10"/>
          <a:stretch>
            <a:fillRect/>
          </a:stretch>
        </p:blipFill>
        <p:spPr>
          <a:xfrm rot="5400000">
            <a:off x="7367886" y="5481706"/>
            <a:ext cx="339249" cy="723119"/>
          </a:xfrm>
          <a:prstGeom prst="rect">
            <a:avLst/>
          </a:prstGeom>
        </p:spPr>
      </p:pic>
      <p:pic>
        <p:nvPicPr>
          <p:cNvPr id="80" name="図 79"/>
          <p:cNvPicPr>
            <a:picLocks noChangeAspect="1"/>
          </p:cNvPicPr>
          <p:nvPr/>
        </p:nvPicPr>
        <p:blipFill>
          <a:blip r:embed="rId10"/>
          <a:stretch>
            <a:fillRect/>
          </a:stretch>
        </p:blipFill>
        <p:spPr>
          <a:xfrm rot="15866948">
            <a:off x="6289266" y="6232538"/>
            <a:ext cx="197213" cy="434824"/>
          </a:xfrm>
          <a:prstGeom prst="rect">
            <a:avLst/>
          </a:prstGeom>
        </p:spPr>
      </p:pic>
      <p:pic>
        <p:nvPicPr>
          <p:cNvPr id="84" name="図 83"/>
          <p:cNvPicPr>
            <a:picLocks noChangeAspect="1"/>
          </p:cNvPicPr>
          <p:nvPr/>
        </p:nvPicPr>
        <p:blipFill>
          <a:blip r:embed="rId10"/>
          <a:stretch>
            <a:fillRect/>
          </a:stretch>
        </p:blipFill>
        <p:spPr>
          <a:xfrm rot="8303482">
            <a:off x="6638751" y="5432198"/>
            <a:ext cx="268747" cy="702447"/>
          </a:xfrm>
          <a:prstGeom prst="rect">
            <a:avLst/>
          </a:prstGeom>
        </p:spPr>
      </p:pic>
      <p:pic>
        <p:nvPicPr>
          <p:cNvPr id="85" name="図 84"/>
          <p:cNvPicPr>
            <a:picLocks noChangeAspect="1"/>
          </p:cNvPicPr>
          <p:nvPr/>
        </p:nvPicPr>
        <p:blipFill>
          <a:blip r:embed="rId10"/>
          <a:stretch>
            <a:fillRect/>
          </a:stretch>
        </p:blipFill>
        <p:spPr>
          <a:xfrm rot="15934545">
            <a:off x="6847572" y="6087675"/>
            <a:ext cx="315786" cy="445252"/>
          </a:xfrm>
          <a:prstGeom prst="rect">
            <a:avLst/>
          </a:prstGeom>
        </p:spPr>
      </p:pic>
      <p:pic>
        <p:nvPicPr>
          <p:cNvPr id="88" name="図 87"/>
          <p:cNvPicPr>
            <a:picLocks noChangeAspect="1"/>
          </p:cNvPicPr>
          <p:nvPr/>
        </p:nvPicPr>
        <p:blipFill>
          <a:blip r:embed="rId10"/>
          <a:stretch>
            <a:fillRect/>
          </a:stretch>
        </p:blipFill>
        <p:spPr>
          <a:xfrm rot="16751110">
            <a:off x="6032456" y="4573624"/>
            <a:ext cx="371055" cy="575547"/>
          </a:xfrm>
          <a:prstGeom prst="rect">
            <a:avLst/>
          </a:prstGeom>
        </p:spPr>
      </p:pic>
      <p:pic>
        <p:nvPicPr>
          <p:cNvPr id="89" name="図 88"/>
          <p:cNvPicPr>
            <a:picLocks noChangeAspect="1"/>
          </p:cNvPicPr>
          <p:nvPr/>
        </p:nvPicPr>
        <p:blipFill>
          <a:blip r:embed="rId10"/>
          <a:stretch>
            <a:fillRect/>
          </a:stretch>
        </p:blipFill>
        <p:spPr>
          <a:xfrm rot="6809409">
            <a:off x="3962034" y="5285522"/>
            <a:ext cx="371055" cy="575547"/>
          </a:xfrm>
          <a:prstGeom prst="rect">
            <a:avLst/>
          </a:prstGeom>
        </p:spPr>
      </p:pic>
      <p:pic>
        <p:nvPicPr>
          <p:cNvPr id="90" name="図 89"/>
          <p:cNvPicPr>
            <a:picLocks noChangeAspect="1"/>
          </p:cNvPicPr>
          <p:nvPr/>
        </p:nvPicPr>
        <p:blipFill>
          <a:blip r:embed="rId10"/>
          <a:stretch>
            <a:fillRect/>
          </a:stretch>
        </p:blipFill>
        <p:spPr>
          <a:xfrm rot="18622514">
            <a:off x="5077456" y="4941200"/>
            <a:ext cx="282584" cy="434824"/>
          </a:xfrm>
          <a:prstGeom prst="rect">
            <a:avLst/>
          </a:prstGeom>
        </p:spPr>
      </p:pic>
      <p:pic>
        <p:nvPicPr>
          <p:cNvPr id="91" name="図 90"/>
          <p:cNvPicPr>
            <a:picLocks noChangeAspect="1"/>
          </p:cNvPicPr>
          <p:nvPr/>
        </p:nvPicPr>
        <p:blipFill>
          <a:blip r:embed="rId10"/>
          <a:stretch>
            <a:fillRect/>
          </a:stretch>
        </p:blipFill>
        <p:spPr>
          <a:xfrm rot="15866948">
            <a:off x="4514495" y="5791570"/>
            <a:ext cx="197213" cy="434824"/>
          </a:xfrm>
          <a:prstGeom prst="rect">
            <a:avLst/>
          </a:prstGeom>
        </p:spPr>
      </p:pic>
      <p:pic>
        <p:nvPicPr>
          <p:cNvPr id="93" name="図 92"/>
          <p:cNvPicPr>
            <a:picLocks noChangeAspect="1"/>
          </p:cNvPicPr>
          <p:nvPr/>
        </p:nvPicPr>
        <p:blipFill>
          <a:blip r:embed="rId10"/>
          <a:stretch>
            <a:fillRect/>
          </a:stretch>
        </p:blipFill>
        <p:spPr>
          <a:xfrm rot="15866948">
            <a:off x="5569968" y="4809897"/>
            <a:ext cx="236456" cy="434824"/>
          </a:xfrm>
          <a:prstGeom prst="rect">
            <a:avLst/>
          </a:prstGeom>
        </p:spPr>
      </p:pic>
      <p:pic>
        <p:nvPicPr>
          <p:cNvPr id="95" name="図 94"/>
          <p:cNvPicPr>
            <a:picLocks noChangeAspect="1"/>
          </p:cNvPicPr>
          <p:nvPr/>
        </p:nvPicPr>
        <p:blipFill>
          <a:blip r:embed="rId10"/>
          <a:stretch>
            <a:fillRect/>
          </a:stretch>
        </p:blipFill>
        <p:spPr>
          <a:xfrm rot="20393224">
            <a:off x="4216029" y="4851509"/>
            <a:ext cx="371055" cy="575547"/>
          </a:xfrm>
          <a:prstGeom prst="rect">
            <a:avLst/>
          </a:prstGeom>
        </p:spPr>
      </p:pic>
    </p:spTree>
    <p:extLst>
      <p:ext uri="{BB962C8B-B14F-4D97-AF65-F5344CB8AC3E}">
        <p14:creationId xmlns:p14="http://schemas.microsoft.com/office/powerpoint/2010/main" val="354656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2"/>
          <p:cNvSpPr txBox="1">
            <a:spLocks/>
          </p:cNvSpPr>
          <p:nvPr/>
        </p:nvSpPr>
        <p:spPr bwMode="auto">
          <a:xfrm>
            <a:off x="2226160" y="190352"/>
            <a:ext cx="7740650"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ja-JP" altLang="en-US" sz="3600" dirty="0">
                <a:solidFill>
                  <a:schemeClr val="tx1"/>
                </a:solidFill>
                <a:latin typeface="UD デジタル 教科書体 NK-B" panose="02020700000000000000" pitchFamily="18" charset="-128"/>
                <a:ea typeface="UD デジタル 教科書体 NK-B" panose="02020700000000000000" pitchFamily="18" charset="-128"/>
              </a:rPr>
              <a:t>セントラル・ドグマ</a:t>
            </a:r>
          </a:p>
        </p:txBody>
      </p:sp>
      <p:sp>
        <p:nvSpPr>
          <p:cNvPr id="6" name="AutoShape 3"/>
          <p:cNvSpPr>
            <a:spLocks noChangeArrowheads="1"/>
          </p:cNvSpPr>
          <p:nvPr/>
        </p:nvSpPr>
        <p:spPr bwMode="auto">
          <a:xfrm>
            <a:off x="1047942" y="1124510"/>
            <a:ext cx="2374900" cy="1223963"/>
          </a:xfrm>
          <a:prstGeom prst="roundRect">
            <a:avLst>
              <a:gd name="adj" fmla="val 50000"/>
            </a:avLst>
          </a:prstGeom>
          <a:solidFill>
            <a:schemeClr val="accent2"/>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defRPr/>
            </a:pPr>
            <a:r>
              <a:rPr lang="ja-JP" altLang="en-US" sz="3600" dirty="0">
                <a:solidFill>
                  <a:schemeClr val="bg1"/>
                </a:solidFill>
                <a:latin typeface="UD デジタル 教科書体 NK-B" panose="02020700000000000000" pitchFamily="18" charset="-128"/>
                <a:ea typeface="UD デジタル 教科書体 NK-B" panose="02020700000000000000" pitchFamily="18" charset="-128"/>
              </a:rPr>
              <a:t>　</a:t>
            </a:r>
            <a:r>
              <a:rPr lang="en-US" altLang="ja-JP" sz="3600" dirty="0">
                <a:solidFill>
                  <a:schemeClr val="bg1"/>
                </a:solidFill>
                <a:latin typeface="UD デジタル 教科書体 NK-B" panose="02020700000000000000" pitchFamily="18" charset="-128"/>
                <a:ea typeface="UD デジタル 教科書体 NK-B" panose="02020700000000000000" pitchFamily="18" charset="-128"/>
              </a:rPr>
              <a:t>DNA</a:t>
            </a:r>
            <a:r>
              <a:rPr lang="ja-JP" altLang="en-US" sz="3600" dirty="0">
                <a:solidFill>
                  <a:schemeClr val="bg1"/>
                </a:solidFill>
                <a:latin typeface="UD デジタル 教科書体 NK-B" panose="02020700000000000000" pitchFamily="18" charset="-128"/>
                <a:ea typeface="UD デジタル 教科書体 NK-B" panose="02020700000000000000" pitchFamily="18" charset="-128"/>
              </a:rPr>
              <a:t>　</a:t>
            </a:r>
            <a:endParaRPr lang="en-US" altLang="ja-JP" sz="36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7" name="AutoShape 4"/>
          <p:cNvSpPr>
            <a:spLocks noChangeArrowheads="1"/>
          </p:cNvSpPr>
          <p:nvPr/>
        </p:nvSpPr>
        <p:spPr bwMode="auto">
          <a:xfrm>
            <a:off x="1046354" y="3140635"/>
            <a:ext cx="2374900" cy="1223963"/>
          </a:xfrm>
          <a:prstGeom prst="roundRect">
            <a:avLst>
              <a:gd name="adj" fmla="val 50000"/>
            </a:avLst>
          </a:prstGeom>
          <a:solidFill>
            <a:srgbClr val="FFCCCC"/>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defRPr/>
            </a:pPr>
            <a:r>
              <a:rPr lang="ja-JP" altLang="en-US" sz="3600" dirty="0">
                <a:latin typeface="UD デジタル 教科書体 NK-B" panose="02020700000000000000" pitchFamily="18" charset="-128"/>
                <a:ea typeface="UD デジタル 教科書体 NK-B" panose="02020700000000000000" pitchFamily="18" charset="-128"/>
              </a:rPr>
              <a:t>　</a:t>
            </a:r>
            <a:r>
              <a:rPr lang="en-US" altLang="ja-JP" sz="3600" dirty="0">
                <a:latin typeface="UD デジタル 教科書体 NK-B" panose="02020700000000000000" pitchFamily="18" charset="-128"/>
                <a:ea typeface="UD デジタル 教科書体 NK-B" panose="02020700000000000000" pitchFamily="18" charset="-128"/>
              </a:rPr>
              <a:t>RNA</a:t>
            </a:r>
            <a:r>
              <a:rPr lang="ja-JP" altLang="en-US" sz="3600" dirty="0">
                <a:latin typeface="UD デジタル 教科書体 NK-B" panose="02020700000000000000" pitchFamily="18" charset="-128"/>
                <a:ea typeface="UD デジタル 教科書体 NK-B" panose="02020700000000000000" pitchFamily="18" charset="-128"/>
              </a:rPr>
              <a:t>　</a:t>
            </a:r>
            <a:endParaRPr lang="en-US" altLang="ja-JP" sz="3600" dirty="0">
              <a:latin typeface="UD デジタル 教科書体 NK-B" panose="02020700000000000000" pitchFamily="18" charset="-128"/>
              <a:ea typeface="UD デジタル 教科書体 NK-B" panose="02020700000000000000" pitchFamily="18" charset="-128"/>
            </a:endParaRPr>
          </a:p>
        </p:txBody>
      </p:sp>
      <p:sp>
        <p:nvSpPr>
          <p:cNvPr id="8" name="AutoShape 5"/>
          <p:cNvSpPr>
            <a:spLocks noChangeArrowheads="1"/>
          </p:cNvSpPr>
          <p:nvPr/>
        </p:nvSpPr>
        <p:spPr bwMode="auto">
          <a:xfrm>
            <a:off x="1046354" y="5156760"/>
            <a:ext cx="2374900" cy="1223963"/>
          </a:xfrm>
          <a:prstGeom prst="roundRect">
            <a:avLst>
              <a:gd name="adj" fmla="val 50000"/>
            </a:avLst>
          </a:prstGeom>
          <a:solidFill>
            <a:srgbClr val="008000"/>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defRPr/>
            </a:pPr>
            <a:r>
              <a:rPr lang="ja-JP" altLang="en-US" sz="3600">
                <a:solidFill>
                  <a:schemeClr val="bg1"/>
                </a:solidFill>
                <a:latin typeface="UD デジタル 教科書体 NK-B" panose="02020700000000000000" pitchFamily="18" charset="-128"/>
                <a:ea typeface="UD デジタル 教科書体 NK-B" panose="02020700000000000000" pitchFamily="18" charset="-128"/>
              </a:rPr>
              <a:t>　タンパク質　</a:t>
            </a:r>
          </a:p>
        </p:txBody>
      </p:sp>
      <p:sp>
        <p:nvSpPr>
          <p:cNvPr id="9" name="AutoShape 6"/>
          <p:cNvSpPr>
            <a:spLocks noChangeArrowheads="1"/>
          </p:cNvSpPr>
          <p:nvPr/>
        </p:nvSpPr>
        <p:spPr bwMode="auto">
          <a:xfrm>
            <a:off x="1990917" y="2478002"/>
            <a:ext cx="485775" cy="576263"/>
          </a:xfrm>
          <a:prstGeom prst="downArrow">
            <a:avLst>
              <a:gd name="adj1" fmla="val 49676"/>
              <a:gd name="adj2" fmla="val 55228"/>
            </a:avLst>
          </a:prstGeom>
          <a:solidFill>
            <a:srgbClr val="DDDDDD"/>
          </a:solidFill>
          <a:ln w="9525">
            <a:solidFill>
              <a:schemeClr val="tx1"/>
            </a:solidFill>
            <a:miter lim="800000"/>
            <a:headEnd/>
            <a:tailEnd/>
          </a:ln>
        </p:spPr>
        <p:txBody>
          <a:bodyPr vert="eaVert" wrap="none"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en-US">
              <a:latin typeface="UD デジタル 教科書体 NK-B" panose="02020700000000000000" pitchFamily="18" charset="-128"/>
              <a:ea typeface="UD デジタル 教科書体 NK-B" panose="02020700000000000000" pitchFamily="18" charset="-128"/>
            </a:endParaRPr>
          </a:p>
        </p:txBody>
      </p:sp>
      <p:sp>
        <p:nvSpPr>
          <p:cNvPr id="10" name="AutoShape 7"/>
          <p:cNvSpPr>
            <a:spLocks noChangeArrowheads="1"/>
          </p:cNvSpPr>
          <p:nvPr/>
        </p:nvSpPr>
        <p:spPr bwMode="auto">
          <a:xfrm>
            <a:off x="1990917" y="4508415"/>
            <a:ext cx="485775" cy="576262"/>
          </a:xfrm>
          <a:prstGeom prst="downArrow">
            <a:avLst>
              <a:gd name="adj1" fmla="val 49676"/>
              <a:gd name="adj2" fmla="val 55228"/>
            </a:avLst>
          </a:prstGeom>
          <a:solidFill>
            <a:srgbClr val="DDDDDD"/>
          </a:solidFill>
          <a:ln w="9525">
            <a:solidFill>
              <a:schemeClr val="tx1"/>
            </a:solidFill>
            <a:miter lim="800000"/>
            <a:headEnd/>
            <a:tailEnd/>
          </a:ln>
        </p:spPr>
        <p:txBody>
          <a:bodyPr vert="eaVert" wrap="none"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en-US">
              <a:latin typeface="UD デジタル 教科書体 NK-B" panose="02020700000000000000" pitchFamily="18" charset="-128"/>
              <a:ea typeface="UD デジタル 教科書体 NK-B" panose="02020700000000000000" pitchFamily="18" charset="-128"/>
            </a:endParaRPr>
          </a:p>
        </p:txBody>
      </p:sp>
      <p:pic>
        <p:nvPicPr>
          <p:cNvPr id="11" name="Picture 8" descr="MCBS01745_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5617" y="3070140"/>
            <a:ext cx="1071562"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MCj0237248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9867" y="1284202"/>
            <a:ext cx="12954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0"/>
          <p:cNvSpPr txBox="1">
            <a:spLocks noChangeArrowheads="1"/>
          </p:cNvSpPr>
          <p:nvPr/>
        </p:nvSpPr>
        <p:spPr bwMode="auto">
          <a:xfrm>
            <a:off x="7647179" y="1712827"/>
            <a:ext cx="1617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a:latin typeface="UD デジタル 教科書体 NK-B" panose="02020700000000000000" pitchFamily="18" charset="-128"/>
                <a:ea typeface="UD デジタル 教科書体 NK-B" panose="02020700000000000000" pitchFamily="18" charset="-128"/>
              </a:rPr>
              <a:t>設計図</a:t>
            </a:r>
          </a:p>
        </p:txBody>
      </p:sp>
      <p:sp>
        <p:nvSpPr>
          <p:cNvPr id="14" name="Text Box 11"/>
          <p:cNvSpPr txBox="1">
            <a:spLocks noChangeArrowheads="1"/>
          </p:cNvSpPr>
          <p:nvPr/>
        </p:nvSpPr>
        <p:spPr bwMode="auto">
          <a:xfrm>
            <a:off x="7851967" y="3570202"/>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a:latin typeface="UD デジタル 教科書体 NK-B" panose="02020700000000000000" pitchFamily="18" charset="-128"/>
                <a:ea typeface="UD デジタル 教科書体 NK-B" panose="02020700000000000000" pitchFamily="18" charset="-128"/>
              </a:rPr>
              <a:t>コピー</a:t>
            </a:r>
          </a:p>
        </p:txBody>
      </p:sp>
      <p:sp>
        <p:nvSpPr>
          <p:cNvPr id="15" name="Text Box 14"/>
          <p:cNvSpPr txBox="1">
            <a:spLocks noChangeArrowheads="1"/>
          </p:cNvSpPr>
          <p:nvPr/>
        </p:nvSpPr>
        <p:spPr bwMode="auto">
          <a:xfrm>
            <a:off x="7836092" y="5427577"/>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a:latin typeface="UD デジタル 教科書体 NK-B" panose="02020700000000000000" pitchFamily="18" charset="-128"/>
                <a:ea typeface="UD デジタル 教科書体 NK-B" panose="02020700000000000000" pitchFamily="18" charset="-128"/>
              </a:rPr>
              <a:t>部品</a:t>
            </a:r>
          </a:p>
        </p:txBody>
      </p:sp>
      <p:sp>
        <p:nvSpPr>
          <p:cNvPr id="16" name="Text Box 15"/>
          <p:cNvSpPr txBox="1">
            <a:spLocks noChangeArrowheads="1"/>
          </p:cNvSpPr>
          <p:nvPr/>
        </p:nvSpPr>
        <p:spPr bwMode="auto">
          <a:xfrm>
            <a:off x="1217804" y="2482765"/>
            <a:ext cx="974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a:latin typeface="UD デジタル 教科書体 NK-B" panose="02020700000000000000" pitchFamily="18" charset="-128"/>
                <a:ea typeface="UD デジタル 教科書体 NK-B" panose="02020700000000000000" pitchFamily="18" charset="-128"/>
              </a:rPr>
              <a:t>転写</a:t>
            </a:r>
          </a:p>
        </p:txBody>
      </p:sp>
      <p:sp>
        <p:nvSpPr>
          <p:cNvPr id="17" name="Text Box 16"/>
          <p:cNvSpPr txBox="1">
            <a:spLocks noChangeArrowheads="1"/>
          </p:cNvSpPr>
          <p:nvPr/>
        </p:nvSpPr>
        <p:spPr bwMode="auto">
          <a:xfrm>
            <a:off x="1200343" y="4613189"/>
            <a:ext cx="903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dirty="0">
                <a:latin typeface="UD デジタル 教科書体 NK-B" panose="02020700000000000000" pitchFamily="18" charset="-128"/>
                <a:ea typeface="UD デジタル 教科書体 NK-B" panose="02020700000000000000" pitchFamily="18" charset="-128"/>
              </a:rPr>
              <a:t>翻訳</a:t>
            </a:r>
          </a:p>
        </p:txBody>
      </p:sp>
      <p:pic>
        <p:nvPicPr>
          <p:cNvPr id="18" name="図 17" descr="名称未設定 6のコピー.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9042" y="1355640"/>
            <a:ext cx="257651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小波 18"/>
          <p:cNvSpPr/>
          <p:nvPr/>
        </p:nvSpPr>
        <p:spPr>
          <a:xfrm>
            <a:off x="3860992" y="3855952"/>
            <a:ext cx="2214562" cy="285750"/>
          </a:xfrm>
          <a:prstGeom prst="doubleWave">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0" name="円柱 19"/>
          <p:cNvSpPr/>
          <p:nvPr/>
        </p:nvSpPr>
        <p:spPr>
          <a:xfrm>
            <a:off x="4003867" y="3649577"/>
            <a:ext cx="142875" cy="357188"/>
          </a:xfrm>
          <a:prstGeom prst="can">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1" name="円柱 20"/>
          <p:cNvSpPr/>
          <p:nvPr/>
        </p:nvSpPr>
        <p:spPr>
          <a:xfrm>
            <a:off x="4289617" y="3641640"/>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2" name="円柱 21"/>
          <p:cNvSpPr/>
          <p:nvPr/>
        </p:nvSpPr>
        <p:spPr>
          <a:xfrm>
            <a:off x="4575367" y="3641640"/>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3" name="円柱 22"/>
          <p:cNvSpPr/>
          <p:nvPr/>
        </p:nvSpPr>
        <p:spPr>
          <a:xfrm>
            <a:off x="4861117" y="3641640"/>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4" name="円柱 23"/>
          <p:cNvSpPr/>
          <p:nvPr/>
        </p:nvSpPr>
        <p:spPr>
          <a:xfrm>
            <a:off x="5146867" y="3641640"/>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5" name="円柱 24"/>
          <p:cNvSpPr/>
          <p:nvPr/>
        </p:nvSpPr>
        <p:spPr>
          <a:xfrm>
            <a:off x="5432617" y="3641640"/>
            <a:ext cx="142875" cy="357187"/>
          </a:xfrm>
          <a:prstGeom prst="can">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6" name="円柱 25"/>
          <p:cNvSpPr/>
          <p:nvPr/>
        </p:nvSpPr>
        <p:spPr>
          <a:xfrm>
            <a:off x="5718367" y="3641640"/>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7" name="円/楕円 122"/>
          <p:cNvSpPr/>
          <p:nvPr/>
        </p:nvSpPr>
        <p:spPr>
          <a:xfrm>
            <a:off x="4253104" y="3390815"/>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8" name="円/楕円 123"/>
          <p:cNvSpPr/>
          <p:nvPr/>
        </p:nvSpPr>
        <p:spPr>
          <a:xfrm>
            <a:off x="4548379" y="3390815"/>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9" name="円/楕円 124"/>
          <p:cNvSpPr/>
          <p:nvPr/>
        </p:nvSpPr>
        <p:spPr>
          <a:xfrm>
            <a:off x="5673917" y="3400340"/>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0" name="円/楕円 125"/>
          <p:cNvSpPr/>
          <p:nvPr/>
        </p:nvSpPr>
        <p:spPr>
          <a:xfrm>
            <a:off x="3959417" y="3400340"/>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U</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1" name="円/楕円 126"/>
          <p:cNvSpPr/>
          <p:nvPr/>
        </p:nvSpPr>
        <p:spPr>
          <a:xfrm>
            <a:off x="5397692" y="3400340"/>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C</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2" name="円/楕円 127"/>
          <p:cNvSpPr/>
          <p:nvPr/>
        </p:nvSpPr>
        <p:spPr>
          <a:xfrm>
            <a:off x="5111942" y="3390815"/>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3" name="円/楕円 128"/>
          <p:cNvSpPr/>
          <p:nvPr/>
        </p:nvSpPr>
        <p:spPr>
          <a:xfrm>
            <a:off x="4816667" y="3382877"/>
            <a:ext cx="214312" cy="21431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pic>
        <p:nvPicPr>
          <p:cNvPr id="34" name="Picture 2" descr="http://thumbnail.image.rakuten.co.jp/@0_gold/nejiya/pho/009_0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2742" y="4927515"/>
            <a:ext cx="100806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2" descr="MCIN00615_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61367" y="5570452"/>
            <a:ext cx="7366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567306">
            <a:off x="4237229" y="4987840"/>
            <a:ext cx="1084263"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図 36" descr="テーブル が含まれている画像&#10;&#10;自動的に生成された説明">
            <a:extLst>
              <a:ext uri="{FF2B5EF4-FFF2-40B4-BE49-F238E27FC236}">
                <a16:creationId xmlns:a16="http://schemas.microsoft.com/office/drawing/2014/main" id="{DA0128C7-104C-48AC-8D53-08617625BCE3}"/>
              </a:ext>
            </a:extLst>
          </p:cNvPr>
          <p:cNvPicPr>
            <a:picLocks noChangeAspect="1"/>
          </p:cNvPicPr>
          <p:nvPr/>
        </p:nvPicPr>
        <p:blipFill>
          <a:blip r:embed="rId8"/>
          <a:stretch>
            <a:fillRect/>
          </a:stretch>
        </p:blipFill>
        <p:spPr>
          <a:xfrm>
            <a:off x="8724102" y="2381958"/>
            <a:ext cx="3409950" cy="2876550"/>
          </a:xfrm>
          <a:prstGeom prst="rect">
            <a:avLst/>
          </a:prstGeom>
        </p:spPr>
      </p:pic>
      <p:cxnSp>
        <p:nvCxnSpPr>
          <p:cNvPr id="3" name="コネクタ: カギ線 2">
            <a:extLst>
              <a:ext uri="{FF2B5EF4-FFF2-40B4-BE49-F238E27FC236}">
                <a16:creationId xmlns:a16="http://schemas.microsoft.com/office/drawing/2014/main" id="{7931ECC5-3476-4293-A08D-2FF654F4CE8B}"/>
              </a:ext>
            </a:extLst>
          </p:cNvPr>
          <p:cNvCxnSpPr>
            <a:stCxn id="7" idx="1"/>
            <a:endCxn id="6" idx="1"/>
          </p:cNvCxnSpPr>
          <p:nvPr/>
        </p:nvCxnSpPr>
        <p:spPr>
          <a:xfrm rot="10800000" flipH="1">
            <a:off x="1046354" y="1736493"/>
            <a:ext cx="1588" cy="2016125"/>
          </a:xfrm>
          <a:prstGeom prst="bentConnector3">
            <a:avLst>
              <a:gd name="adj1" fmla="val -37175063"/>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82B5EB-BB28-42DF-8887-D3623129B878}"/>
              </a:ext>
            </a:extLst>
          </p:cNvPr>
          <p:cNvSpPr txBox="1"/>
          <p:nvPr/>
        </p:nvSpPr>
        <p:spPr>
          <a:xfrm>
            <a:off x="422913" y="1951592"/>
            <a:ext cx="461665" cy="1697098"/>
          </a:xfrm>
          <a:prstGeom prst="rect">
            <a:avLst/>
          </a:prstGeom>
          <a:noFill/>
        </p:spPr>
        <p:txBody>
          <a:bodyPr vert="eaVert" wrap="square" rtlCol="0">
            <a:spAutoFit/>
          </a:bodyPr>
          <a:lstStyle/>
          <a:p>
            <a:pPr algn="ctr"/>
            <a:r>
              <a:rPr kumimoji="1" lang="ja-JP" altLang="en-US" dirty="0">
                <a:latin typeface="Amasis MT Pro Medium" panose="02040604050005020304" pitchFamily="18" charset="0"/>
              </a:rPr>
              <a:t>逆転写酵素</a:t>
            </a:r>
          </a:p>
        </p:txBody>
      </p:sp>
    </p:spTree>
    <p:extLst>
      <p:ext uri="{BB962C8B-B14F-4D97-AF65-F5344CB8AC3E}">
        <p14:creationId xmlns:p14="http://schemas.microsoft.com/office/powerpoint/2010/main" val="1333428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Office_50521412_TF78884036_Win32" id="{CB2AF800-205E-4A7C-88B1-A589E34DC90D}" vid="{3ECE9C51-83C9-4797-8FFD-559E8CE9A412}"/>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デジタルのデザイン</Template>
  <TotalTime>4333</TotalTime>
  <Words>6676</Words>
  <Application>Microsoft Office PowerPoint</Application>
  <PresentationFormat>ワイド画面</PresentationFormat>
  <Paragraphs>1117</Paragraphs>
  <Slides>56</Slides>
  <Notes>17</Notes>
  <HiddenSlides>0</HiddenSlides>
  <MMClips>0</MMClips>
  <ScaleCrop>false</ScaleCrop>
  <HeadingPairs>
    <vt:vector size="6" baseType="variant">
      <vt:variant>
        <vt:lpstr>使用されているフォント</vt:lpstr>
      </vt:variant>
      <vt:variant>
        <vt:i4>35</vt:i4>
      </vt:variant>
      <vt:variant>
        <vt:lpstr>テーマ</vt:lpstr>
      </vt:variant>
      <vt:variant>
        <vt:i4>2</vt:i4>
      </vt:variant>
      <vt:variant>
        <vt:lpstr>スライド タイトル</vt:lpstr>
      </vt:variant>
      <vt:variant>
        <vt:i4>56</vt:i4>
      </vt:variant>
    </vt:vector>
  </HeadingPairs>
  <TitlesOfParts>
    <vt:vector size="93" baseType="lpstr">
      <vt:lpstr>BIZ UDP明朝 Medium</vt:lpstr>
      <vt:lpstr>HGS創英角ﾎﾟｯﾌﾟ体</vt:lpstr>
      <vt:lpstr>HG丸ｺﾞｼｯｸM-PRO</vt:lpstr>
      <vt:lpstr>Meiryo UI</vt:lpstr>
      <vt:lpstr>Palatino</vt:lpstr>
      <vt:lpstr>UD デジタル 教科書体 NK-B</vt:lpstr>
      <vt:lpstr>UD デジタル 教科書体 NK-B</vt:lpstr>
      <vt:lpstr>UD デジタル 教科書体 NK-R</vt:lpstr>
      <vt:lpstr>UD Digi Kyokasho NP-B</vt:lpstr>
      <vt:lpstr>Yet R</vt:lpstr>
      <vt:lpstr>游ゴシック</vt:lpstr>
      <vt:lpstr>游ゴシック Light</vt:lpstr>
      <vt:lpstr>72 Black</vt:lpstr>
      <vt:lpstr>72 Condensed</vt:lpstr>
      <vt:lpstr>72 Light</vt:lpstr>
      <vt:lpstr>Aharoni</vt:lpstr>
      <vt:lpstr>Amasis MT Pro Black</vt:lpstr>
      <vt:lpstr>Amasis MT Pro Medium</vt:lpstr>
      <vt:lpstr>Arial</vt:lpstr>
      <vt:lpstr>Arial Black</vt:lpstr>
      <vt:lpstr>Arial Rounded MT Bold</vt:lpstr>
      <vt:lpstr>Bauhaus 93</vt:lpstr>
      <vt:lpstr>Calibri</vt:lpstr>
      <vt:lpstr>Century Gothic</vt:lpstr>
      <vt:lpstr>Cooper Black</vt:lpstr>
      <vt:lpstr>Franklin Gothic Heavy</vt:lpstr>
      <vt:lpstr>Gill Sans Ultra Bold</vt:lpstr>
      <vt:lpstr>Goudy Stout</vt:lpstr>
      <vt:lpstr>Helvetica</vt:lpstr>
      <vt:lpstr>Lucida Sans Typewriter</vt:lpstr>
      <vt:lpstr>Mongolian Baiti</vt:lpstr>
      <vt:lpstr>Stencil</vt:lpstr>
      <vt:lpstr>Verdana</vt:lpstr>
      <vt:lpstr>Wingdings</vt:lpstr>
      <vt:lpstr>Wingdings 3</vt:lpstr>
      <vt:lpstr>イオン</vt:lpstr>
      <vt:lpstr>デザインの設定</vt:lpstr>
      <vt:lpstr>戦略研勉強会＠キャンプ</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戦略研勉強会＠キャンプ</dc:title>
  <dc:creator>Abe,YutakaTKZIM</dc:creator>
  <cp:lastModifiedBy>Abe,YutakaTKZIM</cp:lastModifiedBy>
  <cp:revision>146</cp:revision>
  <dcterms:created xsi:type="dcterms:W3CDTF">2022-04-27T23:36:56Z</dcterms:created>
  <dcterms:modified xsi:type="dcterms:W3CDTF">2023-05-08T02:07:09Z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